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4" r:id="rId2"/>
    <p:sldId id="256" r:id="rId3"/>
    <p:sldId id="257" r:id="rId4"/>
    <p:sldId id="258" r:id="rId5"/>
    <p:sldId id="259" r:id="rId6"/>
    <p:sldId id="273" r:id="rId7"/>
    <p:sldId id="260" r:id="rId8"/>
    <p:sldId id="269" r:id="rId9"/>
    <p:sldId id="261" r:id="rId10"/>
    <p:sldId id="263" r:id="rId11"/>
    <p:sldId id="264" r:id="rId12"/>
    <p:sldId id="266" r:id="rId13"/>
    <p:sldId id="265" r:id="rId14"/>
    <p:sldId id="267" r:id="rId15"/>
    <p:sldId id="268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07" autoAdjust="0"/>
    <p:restoredTop sz="94660"/>
  </p:normalViewPr>
  <p:slideViewPr>
    <p:cSldViewPr>
      <p:cViewPr>
        <p:scale>
          <a:sx n="100" d="100"/>
          <a:sy n="100" d="100"/>
        </p:scale>
        <p:origin x="-354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7650C8-6248-47D0-9E98-B180A7782DBC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766B3F-95B9-488B-B436-36E6F5A73B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9913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85B2EF-903C-42C3-93CC-DCEB06E9781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766B3F-95B9-488B-B436-36E6F5A73BB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58803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94F9D1-3E00-4EA5-89E4-CC4D26CD8356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5886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-31541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1052736"/>
          <a:ext cx="6697662" cy="555960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989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58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Chromozomová determinace pohlaví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(VY_32_INOVACE_05.02.15)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RNDr. Helena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Trkalová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Genetika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Čtvrtý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Září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63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genetiky v hodinách biologie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a biologického semináře ve vyšších ročnících gymnázia. Je vysvětlen způsob genetického určení pohlaví u různých organismu. Ukazuje několik příkladů mutací na </a:t>
                      </a:r>
                      <a:r>
                        <a:rPr lang="cs-CZ" sz="110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gonozomech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, se kterými se u </a:t>
                      </a:r>
                      <a:r>
                        <a:rPr lang="cs-CZ" sz="1100" kern="1200" baseline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člověka setkáváme.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by měli samostatně řešit úkoly a hledat odpovědi na předložené otázky. Časová dotace 30 – 45 minut.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439035" cy="170216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Chromozomová determinace pohlaví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Pohlavní chromozomy, </a:t>
            </a:r>
            <a:r>
              <a:rPr lang="cs-CZ" dirty="0" err="1" smtClean="0"/>
              <a:t>gonozomy</a:t>
            </a:r>
            <a:r>
              <a:rPr lang="cs-CZ" dirty="0" smtClean="0"/>
              <a:t>, numerické aberace </a:t>
            </a:r>
            <a:r>
              <a:rPr lang="cs-CZ" dirty="0" err="1" smtClean="0"/>
              <a:t>gonozomů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6529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dirty="0" smtClean="0">
                <a:solidFill>
                  <a:schemeClr val="accent6"/>
                </a:solidFill>
              </a:rPr>
              <a:t>Určení pohlaví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dirty="0"/>
              <a:t>Z</a:t>
            </a:r>
            <a:r>
              <a:rPr lang="cs-CZ" sz="2400" dirty="0" smtClean="0"/>
              <a:t>opakujte si pojmy: </a:t>
            </a:r>
            <a:r>
              <a:rPr lang="cs-CZ" sz="2400" i="1" dirty="0" smtClean="0"/>
              <a:t>hermafrodit, </a:t>
            </a:r>
            <a:r>
              <a:rPr lang="cs-CZ" sz="2400" i="1" dirty="0" err="1" smtClean="0"/>
              <a:t>gonochorista</a:t>
            </a:r>
            <a:r>
              <a:rPr lang="cs-CZ" sz="2400" i="1" dirty="0" smtClean="0"/>
              <a:t>, pohlavní dimorfismus</a:t>
            </a:r>
          </a:p>
          <a:p>
            <a:pPr eaLnBrk="1" hangingPunct="1"/>
            <a:endParaRPr lang="cs-CZ" sz="2400" i="1" dirty="0" smtClean="0"/>
          </a:p>
          <a:p>
            <a:pPr eaLnBrk="1" hangingPunct="1"/>
            <a:r>
              <a:rPr lang="cs-CZ" i="1" dirty="0" smtClean="0"/>
              <a:t>Najdi příklady živočichů, u kterých se setkáváme s hermafroditismem, gonochorismem či pohlavní dvoutvárností(dimorfismem)</a:t>
            </a:r>
            <a:endParaRPr lang="cs-CZ" sz="24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2275382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accent6"/>
                </a:solidFill>
              </a:rPr>
              <a:t>Jak může být určeno pohlaví?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Pohlaví </a:t>
            </a:r>
            <a:r>
              <a:rPr lang="cs-CZ" dirty="0"/>
              <a:t>může být určeno</a:t>
            </a:r>
            <a:r>
              <a:rPr lang="cs-CZ" i="1" dirty="0"/>
              <a:t> </a:t>
            </a:r>
            <a:r>
              <a:rPr lang="cs-CZ" dirty="0"/>
              <a:t>pomocí pohlavních chromozomů – </a:t>
            </a:r>
            <a:r>
              <a:rPr lang="cs-CZ" dirty="0" err="1"/>
              <a:t>gonozomů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smtClean="0"/>
              <a:t>Pohlaví </a:t>
            </a:r>
            <a:r>
              <a:rPr lang="cs-CZ" dirty="0"/>
              <a:t>mohou ovlivňovat i vnější podmínky, např. teplota (někteří plazi)</a:t>
            </a:r>
          </a:p>
          <a:p>
            <a:r>
              <a:rPr lang="cs-CZ" dirty="0"/>
              <a:t>U</a:t>
            </a:r>
            <a:r>
              <a:rPr lang="cs-CZ" dirty="0" smtClean="0"/>
              <a:t> </a:t>
            </a:r>
            <a:r>
              <a:rPr lang="cs-CZ" dirty="0"/>
              <a:t>savců včetně člověka je pohlaví určeno chromozomálně</a:t>
            </a:r>
          </a:p>
          <a:p>
            <a:r>
              <a:rPr lang="cs-CZ" dirty="0" smtClean="0"/>
              <a:t>Savčí </a:t>
            </a:r>
            <a:r>
              <a:rPr lang="cs-CZ" dirty="0"/>
              <a:t>typ určení pohlaví, typ lidský, typ </a:t>
            </a:r>
            <a:r>
              <a:rPr lang="cs-CZ" dirty="0" err="1" smtClean="0"/>
              <a:t>Drosophila</a:t>
            </a:r>
            <a:endParaRPr lang="cs-CZ" dirty="0"/>
          </a:p>
          <a:p>
            <a:r>
              <a:rPr lang="cs-CZ" dirty="0" smtClean="0"/>
              <a:t>Jsou </a:t>
            </a:r>
            <a:r>
              <a:rPr lang="cs-CZ" dirty="0"/>
              <a:t>i jiné typy určení pohlaví (ptačí – </a:t>
            </a:r>
            <a:r>
              <a:rPr lang="cs-CZ" dirty="0" err="1"/>
              <a:t>Abraxas</a:t>
            </a:r>
            <a:r>
              <a:rPr lang="cs-CZ" dirty="0"/>
              <a:t>, </a:t>
            </a:r>
            <a:r>
              <a:rPr lang="cs-CZ" dirty="0" err="1"/>
              <a:t>Protenor</a:t>
            </a:r>
            <a:r>
              <a:rPr lang="cs-CZ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xmlns="" val="407739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err="1" smtClean="0">
                <a:solidFill>
                  <a:schemeClr val="accent6"/>
                </a:solidFill>
              </a:rPr>
              <a:t>Gonozomy</a:t>
            </a:r>
            <a:endParaRPr lang="cs-CZ" dirty="0" smtClean="0">
              <a:solidFill>
                <a:schemeClr val="accent6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2323652"/>
            <a:ext cx="6777317" cy="3841652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cs-CZ" dirty="0"/>
              <a:t>E</a:t>
            </a:r>
            <a:r>
              <a:rPr lang="cs-CZ" dirty="0" smtClean="0"/>
              <a:t>xistují pohlavní chromozomy, tzv. </a:t>
            </a:r>
            <a:r>
              <a:rPr lang="cs-CZ" dirty="0" err="1" smtClean="0"/>
              <a:t>gonozomy</a:t>
            </a:r>
            <a:endParaRPr lang="cs-CZ" dirty="0" smtClean="0"/>
          </a:p>
          <a:p>
            <a:pPr eaLnBrk="1" hangingPunct="1"/>
            <a:r>
              <a:rPr lang="cs-CZ" dirty="0"/>
              <a:t>U</a:t>
            </a:r>
            <a:r>
              <a:rPr lang="cs-CZ" dirty="0" smtClean="0"/>
              <a:t> člověka to jsou chromozomy X a Y</a:t>
            </a:r>
          </a:p>
          <a:p>
            <a:pPr eaLnBrk="1" hangingPunct="1"/>
            <a:r>
              <a:rPr lang="cs-CZ" dirty="0" smtClean="0"/>
              <a:t>(autozomy jsou ostatní chromozomy)</a:t>
            </a:r>
          </a:p>
          <a:p>
            <a:pPr eaLnBrk="1" hangingPunct="1"/>
            <a:r>
              <a:rPr lang="cs-CZ" dirty="0" smtClean="0"/>
              <a:t>Člověk má karyotyp 44 + XX, 44 + XY</a:t>
            </a:r>
          </a:p>
          <a:p>
            <a:pPr eaLnBrk="1" hangingPunct="1"/>
            <a:r>
              <a:rPr lang="cs-CZ" dirty="0" smtClean="0"/>
              <a:t>Poměr samců a samic je blízký  poměru 1 : 1</a:t>
            </a:r>
            <a:endParaRPr lang="cs-CZ" i="1" dirty="0" smtClean="0"/>
          </a:p>
          <a:p>
            <a:pPr eaLnBrk="1" hangingPunct="1"/>
            <a:r>
              <a:rPr lang="cs-CZ" i="1" dirty="0" smtClean="0"/>
              <a:t>Jaká je výhoda, když vzniká stejně samců a samic?</a:t>
            </a:r>
          </a:p>
          <a:p>
            <a:pPr eaLnBrk="1" hangingPunct="1"/>
            <a:r>
              <a:rPr lang="cs-CZ" i="1" dirty="0"/>
              <a:t>J</a:t>
            </a:r>
            <a:r>
              <a:rPr lang="cs-CZ" i="1" dirty="0" smtClean="0"/>
              <a:t>ak je zajištěn u člověka teoretický poměr pohlaví 1:1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008345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719064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6"/>
                </a:solidFill>
              </a:rPr>
              <a:t/>
            </a:r>
            <a:br>
              <a:rPr lang="cs-CZ" i="1" dirty="0" smtClean="0">
                <a:solidFill>
                  <a:schemeClr val="accent6"/>
                </a:solidFill>
              </a:rPr>
            </a:br>
            <a:r>
              <a:rPr lang="cs-CZ" i="1" dirty="0">
                <a:solidFill>
                  <a:schemeClr val="accent6"/>
                </a:solidFill>
              </a:rPr>
              <a:t/>
            </a:r>
            <a:br>
              <a:rPr lang="cs-CZ" i="1" dirty="0">
                <a:solidFill>
                  <a:schemeClr val="accent6"/>
                </a:solidFill>
              </a:rPr>
            </a:br>
            <a:r>
              <a:rPr lang="cs-CZ" i="1" dirty="0" smtClean="0">
                <a:solidFill>
                  <a:schemeClr val="accent6"/>
                </a:solidFill>
              </a:rPr>
              <a:t>Jak </a:t>
            </a:r>
            <a:r>
              <a:rPr lang="cs-CZ" i="1" dirty="0">
                <a:solidFill>
                  <a:schemeClr val="accent6"/>
                </a:solidFill>
              </a:rPr>
              <a:t>je zajištěn u člověka teoretický poměr pohlaví 1:1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190022106"/>
              </p:ext>
            </p:extLst>
          </p:nvPr>
        </p:nvGraphicFramePr>
        <p:xfrm>
          <a:off x="1042988" y="2324100"/>
          <a:ext cx="5329212" cy="1824981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1776404"/>
                <a:gridCol w="1776404"/>
                <a:gridCol w="1776404"/>
              </a:tblGrid>
              <a:tr h="6083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60832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XX</a:t>
                      </a:r>
                      <a:endParaRPr lang="cs-CZ" dirty="0"/>
                    </a:p>
                  </a:txBody>
                  <a:tcPr/>
                </a:tc>
              </a:tr>
              <a:tr h="608327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971600" y="4581128"/>
            <a:ext cx="691276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/>
                </a:solidFill>
              </a:rPr>
              <a:t>Sestavy XX a XY vznikají se stejnou pravděpodobností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5485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800" dirty="0" err="1">
                <a:solidFill>
                  <a:schemeClr val="accent6"/>
                </a:solidFill>
              </a:rPr>
              <a:t>Heterogametní</a:t>
            </a:r>
            <a:r>
              <a:rPr lang="cs-CZ" sz="3800" dirty="0">
                <a:solidFill>
                  <a:schemeClr val="accent6"/>
                </a:solidFill>
              </a:rPr>
              <a:t> a </a:t>
            </a:r>
            <a:r>
              <a:rPr lang="cs-CZ" sz="3800" dirty="0" err="1">
                <a:solidFill>
                  <a:schemeClr val="accent6"/>
                </a:solidFill>
              </a:rPr>
              <a:t>homogametní</a:t>
            </a:r>
            <a:r>
              <a:rPr lang="cs-CZ" sz="3800" dirty="0">
                <a:solidFill>
                  <a:schemeClr val="accent6"/>
                </a:solidFill>
              </a:rPr>
              <a:t> pohlaví</a:t>
            </a:r>
            <a:endParaRPr lang="cs-CZ" sz="3800" dirty="0" smtClean="0">
              <a:solidFill>
                <a:schemeClr val="accent6"/>
              </a:solidFill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cs-CZ" dirty="0" err="1" smtClean="0"/>
              <a:t>Homogametní</a:t>
            </a:r>
            <a:r>
              <a:rPr lang="cs-CZ" dirty="0" smtClean="0"/>
              <a:t>  pohlaví u člověka je pohlaví samičí (XX), </a:t>
            </a:r>
            <a:r>
              <a:rPr lang="cs-CZ" dirty="0" err="1" smtClean="0"/>
              <a:t>heterogametní</a:t>
            </a:r>
            <a:r>
              <a:rPr lang="cs-CZ" dirty="0" smtClean="0"/>
              <a:t>  samčí (XY)</a:t>
            </a:r>
          </a:p>
          <a:p>
            <a:pPr eaLnBrk="1" hangingPunct="1"/>
            <a:r>
              <a:rPr lang="cs-CZ" dirty="0"/>
              <a:t>O</a:t>
            </a:r>
            <a:r>
              <a:rPr lang="cs-CZ" dirty="0" smtClean="0"/>
              <a:t>becně </a:t>
            </a:r>
            <a:r>
              <a:rPr lang="cs-CZ" dirty="0" err="1" smtClean="0"/>
              <a:t>homogametní</a:t>
            </a:r>
            <a:r>
              <a:rPr lang="cs-CZ" dirty="0" smtClean="0"/>
              <a:t> pohlaví vytváří 1 typ gamet vzhledem ke </a:t>
            </a:r>
            <a:r>
              <a:rPr lang="cs-CZ" dirty="0" err="1" smtClean="0"/>
              <a:t>gonozomům</a:t>
            </a:r>
            <a:r>
              <a:rPr lang="cs-CZ" dirty="0" smtClean="0"/>
              <a:t> (u člověka 22+X), </a:t>
            </a:r>
            <a:r>
              <a:rPr lang="cs-CZ" dirty="0" err="1" smtClean="0"/>
              <a:t>heterogametní</a:t>
            </a:r>
            <a:r>
              <a:rPr lang="cs-CZ" dirty="0" smtClean="0"/>
              <a:t> 2 typy gamet (22+X,22+Y)</a:t>
            </a:r>
          </a:p>
          <a:p>
            <a:pPr eaLnBrk="1" hangingPunct="1"/>
            <a:r>
              <a:rPr lang="cs-CZ" dirty="0"/>
              <a:t>C</a:t>
            </a:r>
            <a:r>
              <a:rPr lang="cs-CZ" dirty="0" smtClean="0"/>
              <a:t>hromozomy X a Y mají homologické a nehomologické úseky</a:t>
            </a:r>
          </a:p>
        </p:txBody>
      </p:sp>
    </p:spTree>
    <p:extLst>
      <p:ext uri="{BB962C8B-B14F-4D97-AF65-F5344CB8AC3E}">
        <p14:creationId xmlns:p14="http://schemas.microsoft.com/office/powerpoint/2010/main" xmlns="" val="1089451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800" dirty="0" err="1" smtClean="0">
                <a:solidFill>
                  <a:schemeClr val="accent6"/>
                </a:solidFill>
              </a:rPr>
              <a:t>Heterogametní</a:t>
            </a:r>
            <a:r>
              <a:rPr lang="cs-CZ" sz="3800" dirty="0" smtClean="0">
                <a:solidFill>
                  <a:schemeClr val="accent6"/>
                </a:solidFill>
              </a:rPr>
              <a:t> a </a:t>
            </a:r>
            <a:r>
              <a:rPr lang="cs-CZ" sz="3800" dirty="0" err="1" smtClean="0">
                <a:solidFill>
                  <a:schemeClr val="accent6"/>
                </a:solidFill>
              </a:rPr>
              <a:t>homogametní</a:t>
            </a:r>
            <a:r>
              <a:rPr lang="cs-CZ" sz="3800" dirty="0" smtClean="0">
                <a:solidFill>
                  <a:schemeClr val="accent6"/>
                </a:solidFill>
              </a:rPr>
              <a:t> pohlaví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 člověka jsou muži </a:t>
            </a:r>
            <a:r>
              <a:rPr lang="cs-CZ" dirty="0" err="1" smtClean="0"/>
              <a:t>heterogametní</a:t>
            </a:r>
            <a:r>
              <a:rPr lang="cs-CZ" dirty="0" smtClean="0"/>
              <a:t> pohlaví, ženy </a:t>
            </a:r>
            <a:r>
              <a:rPr lang="cs-CZ" dirty="0" err="1" smtClean="0"/>
              <a:t>homogametní</a:t>
            </a:r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uži mají ve svém karyotypu dva odlišné </a:t>
            </a:r>
            <a:r>
              <a:rPr lang="cs-CZ" dirty="0" err="1" smtClean="0"/>
              <a:t>gonozomy</a:t>
            </a:r>
            <a:r>
              <a:rPr lang="cs-CZ" dirty="0" smtClean="0"/>
              <a:t>, ženy dva stejné</a:t>
            </a:r>
          </a:p>
          <a:p>
            <a:r>
              <a:rPr lang="cs-CZ" dirty="0"/>
              <a:t>N</a:t>
            </a:r>
            <a:r>
              <a:rPr lang="cs-CZ" dirty="0" smtClean="0"/>
              <a:t>apř. u ptáku je </a:t>
            </a:r>
            <a:r>
              <a:rPr lang="cs-CZ" dirty="0" err="1" smtClean="0"/>
              <a:t>heterogametní</a:t>
            </a:r>
            <a:r>
              <a:rPr lang="cs-CZ" dirty="0" smtClean="0"/>
              <a:t> pohlaví samičí – </a:t>
            </a:r>
            <a:r>
              <a:rPr lang="cs-CZ" dirty="0" err="1" smtClean="0"/>
              <a:t>gonozomy</a:t>
            </a:r>
            <a:r>
              <a:rPr lang="cs-CZ" dirty="0" smtClean="0"/>
              <a:t> ZW, samci </a:t>
            </a:r>
            <a:r>
              <a:rPr lang="cs-CZ" dirty="0" err="1" smtClean="0"/>
              <a:t>homogametní</a:t>
            </a:r>
            <a:r>
              <a:rPr lang="cs-CZ" dirty="0" smtClean="0"/>
              <a:t> – ZZ</a:t>
            </a:r>
          </a:p>
          <a:p>
            <a:r>
              <a:rPr lang="cs-CZ" dirty="0"/>
              <a:t>T</a:t>
            </a:r>
            <a:r>
              <a:rPr lang="cs-CZ" dirty="0" smtClean="0"/>
              <a:t>yp </a:t>
            </a:r>
            <a:r>
              <a:rPr lang="cs-CZ" dirty="0" err="1" smtClean="0"/>
              <a:t>Protenor</a:t>
            </a:r>
            <a:r>
              <a:rPr lang="cs-CZ" dirty="0" smtClean="0"/>
              <a:t>: X0 je samec, XX samice</a:t>
            </a:r>
          </a:p>
        </p:txBody>
      </p:sp>
    </p:spTree>
    <p:extLst>
      <p:ext uri="{BB962C8B-B14F-4D97-AF65-F5344CB8AC3E}">
        <p14:creationId xmlns:p14="http://schemas.microsoft.com/office/powerpoint/2010/main" xmlns="" val="343579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6"/>
                </a:solidFill>
              </a:rPr>
              <a:t>Lidský chromozom Y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cs-CZ" sz="2000" smtClean="0"/>
              <a:t>Lidský chromozom Y je svými rozměry nejmenší ze všech lidských chromozomů. Je velice odlišný od chromozomu X, který naopak patří k větším chromozomům, a crossing-over mezi těmito pohlavními chromozomy probíhá při meióze jen v krátkém úseku na malém raménku chromozomu Y. Zbytek (95%) chromozomu Y nikdy nerekombinuje a je tedy přítomný výhradně u mužů.Ve srovnání se svým homologickým chromozomem X obsahuje Y stokrát méně genů, z nichž je významný např. gen SRY</a:t>
            </a:r>
            <a:r>
              <a:rPr lang="cs-CZ" sz="2000" i="1" smtClean="0"/>
              <a:t>(Sex-determining Region on Y</a:t>
            </a:r>
            <a:r>
              <a:rPr lang="cs-CZ" sz="2000" smtClean="0"/>
              <a:t>), který spouští přeměnu vyvíjejícího se embrya v jedince mužského pohlaví. </a:t>
            </a:r>
          </a:p>
        </p:txBody>
      </p:sp>
    </p:spTree>
    <p:extLst>
      <p:ext uri="{BB962C8B-B14F-4D97-AF65-F5344CB8AC3E}">
        <p14:creationId xmlns:p14="http://schemas.microsoft.com/office/powerpoint/2010/main" xmlns="" val="264189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548680"/>
            <a:ext cx="7024744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accent6"/>
                </a:solidFill>
              </a:rPr>
              <a:t>Chromozom X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916832"/>
            <a:ext cx="6777317" cy="4248472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Samice savců mají pohlaví určeno konfigurací pohlavních chromozomů XX. Absence samčího chromozomu Y a především genu SRY, který z chromozomu Y dělá velící centrum pro vznik varlat, předurčuje nositelky dvojice chromozomů X k vývoji v samici. V raném stádiu vývoje je ale v každé buňce těla jeden X chromozom „uspán“. </a:t>
            </a:r>
            <a:br>
              <a:rPr lang="cs-CZ" sz="2400" dirty="0" smtClean="0"/>
            </a:br>
            <a:endParaRPr lang="cs-CZ" sz="2400" dirty="0" smtClean="0"/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Tato volba je náhodná a tak má samice v různých částech těla uspán tu jeden tu druhý chromozom X. </a:t>
            </a:r>
          </a:p>
          <a:p>
            <a:pPr eaLnBrk="1" hangingPunct="1">
              <a:lnSpc>
                <a:spcPct val="90000"/>
              </a:lnSpc>
            </a:pPr>
            <a:r>
              <a:rPr lang="cs-CZ" dirty="0"/>
              <a:t>N</a:t>
            </a:r>
            <a:r>
              <a:rPr lang="cs-CZ" sz="2400" dirty="0" smtClean="0"/>
              <a:t>eaktivní chromozom je kondenzovaný a tedy barvitelný i v interfázi, lze využit při určení sestavy pohlavních chromozomů (tělíska Baarova)</a:t>
            </a:r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70880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620688"/>
            <a:ext cx="7024744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accent6"/>
                </a:solidFill>
                <a:latin typeface="Myriad Web" pitchFamily="34" charset="-18"/>
              </a:rPr>
              <a:t>Poměr pohlaví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/>
          </a:bodyPr>
          <a:lstStyle/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endParaRPr lang="cs-CZ" dirty="0" smtClean="0">
              <a:solidFill>
                <a:srgbClr val="FFCC00"/>
              </a:solidFill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cs-CZ" dirty="0">
                <a:latin typeface="Myriad Web" pitchFamily="34" charset="-18"/>
              </a:rPr>
              <a:t>P</a:t>
            </a:r>
            <a:r>
              <a:rPr lang="cs-CZ" dirty="0" smtClean="0">
                <a:latin typeface="Myriad Web" pitchFamily="34" charset="-18"/>
              </a:rPr>
              <a:t>rimární – </a:t>
            </a:r>
            <a:r>
              <a:rPr lang="cs-CZ" sz="2000" dirty="0" smtClean="0">
                <a:latin typeface="Myriad Web" pitchFamily="34" charset="-18"/>
              </a:rPr>
              <a:t>daný genetickou determinací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cs-CZ" dirty="0">
                <a:latin typeface="Myriad Web" pitchFamily="34" charset="-18"/>
              </a:rPr>
              <a:t>S</a:t>
            </a:r>
            <a:r>
              <a:rPr lang="cs-CZ" dirty="0" smtClean="0">
                <a:latin typeface="Myriad Web" pitchFamily="34" charset="-18"/>
              </a:rPr>
              <a:t>ekundární – </a:t>
            </a:r>
            <a:r>
              <a:rPr lang="cs-CZ" sz="2000" dirty="0" smtClean="0">
                <a:latin typeface="Myriad Web" pitchFamily="34" charset="-18"/>
              </a:rPr>
              <a:t>týká se narozených mláďat, embryonální mortalita, </a:t>
            </a:r>
            <a:r>
              <a:rPr lang="cs-CZ" sz="2000" dirty="0" err="1" smtClean="0">
                <a:latin typeface="Myriad Web" pitchFamily="34" charset="-18"/>
              </a:rPr>
              <a:t>heterogametické</a:t>
            </a:r>
            <a:r>
              <a:rPr lang="cs-CZ" sz="2000" dirty="0" smtClean="0">
                <a:latin typeface="Myriad Web" pitchFamily="34" charset="-18"/>
              </a:rPr>
              <a:t> pohlaví snáze podléhá nepříznivým vlivům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cs-CZ" dirty="0">
                <a:latin typeface="Myriad Web" pitchFamily="34" charset="-18"/>
              </a:rPr>
              <a:t>T</a:t>
            </a:r>
            <a:r>
              <a:rPr lang="cs-CZ" dirty="0" smtClean="0">
                <a:latin typeface="Myriad Web" pitchFamily="34" charset="-18"/>
              </a:rPr>
              <a:t>erciární – </a:t>
            </a:r>
            <a:r>
              <a:rPr lang="cs-CZ" sz="2000" dirty="0" smtClean="0">
                <a:latin typeface="Myriad Web" pitchFamily="34" charset="-18"/>
              </a:rPr>
              <a:t>týká se dospělců, změna vlivem vnějších i vnitřních faktorů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cs-CZ" sz="2000" dirty="0">
                <a:latin typeface="Myriad Web" pitchFamily="34" charset="-18"/>
              </a:rPr>
              <a:t>U</a:t>
            </a:r>
            <a:r>
              <a:rPr lang="cs-CZ" sz="2000" dirty="0" smtClean="0">
                <a:latin typeface="Myriad Web" pitchFamily="34" charset="-18"/>
              </a:rPr>
              <a:t> člověka je poměr pohlaví při narození asi 105:100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cs-CZ" sz="2000" dirty="0">
                <a:latin typeface="Myriad Web" pitchFamily="34" charset="-18"/>
              </a:rPr>
              <a:t>P</a:t>
            </a:r>
            <a:r>
              <a:rPr lang="cs-CZ" sz="2000" dirty="0" smtClean="0">
                <a:latin typeface="Myriad Web" pitchFamily="34" charset="-18"/>
              </a:rPr>
              <a:t>rimární je daleko víc vychýlený ve prospěch chlapeckých zygot, které jsou asi mnohem náchylnější</a:t>
            </a:r>
            <a:endParaRPr lang="cs-CZ" dirty="0" smtClean="0">
              <a:latin typeface="Myriad Web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7756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620688"/>
            <a:ext cx="7024744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3200" dirty="0" smtClean="0">
                <a:solidFill>
                  <a:schemeClr val="accent6"/>
                </a:solidFill>
              </a:rPr>
              <a:t>Primární poměr pohlaví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844824"/>
            <a:ext cx="6777317" cy="4248472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Prozatím není možné přesně stanovit primární poměr pohlaví, protože existují důkazy, že se minimálně 40% všech oplozených vajíček neúspěšně </a:t>
            </a:r>
            <a:r>
              <a:rPr lang="cs-CZ" sz="2400" dirty="0" err="1" smtClean="0"/>
              <a:t>niduje</a:t>
            </a:r>
            <a:r>
              <a:rPr lang="cs-CZ" sz="2400" dirty="0" smtClean="0"/>
              <a:t> do děložní sliznice. Končí tedy spontánním abortem ještě před rozpoznáním těhotenství.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Ale odhaduje se, že by to mohla být hodnota 1,3 (tedy na 130 mužských embryí je asi 100 ženských), jak uvádí Malina </a:t>
            </a:r>
            <a:r>
              <a:rPr lang="cs-CZ" sz="2400" i="1" dirty="0" smtClean="0"/>
              <a:t>et al</a:t>
            </a:r>
            <a:r>
              <a:rPr lang="cs-CZ" sz="2400" dirty="0" smtClean="0"/>
              <a:t>. ve Slovníku pro studenty antropologie (Malina </a:t>
            </a:r>
            <a:r>
              <a:rPr lang="cs-CZ" sz="2400" i="1" dirty="0" smtClean="0"/>
              <a:t>et al.</a:t>
            </a:r>
            <a:r>
              <a:rPr lang="cs-CZ" sz="2400" dirty="0" smtClean="0"/>
              <a:t> 2005).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Jaroslav </a:t>
            </a:r>
            <a:r>
              <a:rPr lang="cs-CZ" sz="2400" dirty="0" err="1" smtClean="0"/>
              <a:t>Flegr</a:t>
            </a:r>
            <a:r>
              <a:rPr lang="cs-CZ" sz="2400" dirty="0" smtClean="0"/>
              <a:t> v knize </a:t>
            </a:r>
            <a:r>
              <a:rPr lang="cs-CZ" sz="2400" i="1" dirty="0" smtClean="0"/>
              <a:t>Evoluční Biologie</a:t>
            </a:r>
            <a:r>
              <a:rPr lang="cs-CZ" sz="2400" dirty="0" smtClean="0"/>
              <a:t> cituje M. T. </a:t>
            </a:r>
            <a:r>
              <a:rPr lang="cs-CZ" sz="2400" dirty="0" err="1" smtClean="0"/>
              <a:t>Doraka</a:t>
            </a:r>
            <a:r>
              <a:rPr lang="cs-CZ" sz="2400" dirty="0" smtClean="0"/>
              <a:t>, který tvrdí, že u člověka na 100 samičích zygot připadá až 160 samčích, poměr pohlaví je tedy 1,6 (</a:t>
            </a:r>
            <a:r>
              <a:rPr lang="cs-CZ" sz="2400" dirty="0" err="1" smtClean="0"/>
              <a:t>Dorak</a:t>
            </a:r>
            <a:r>
              <a:rPr lang="cs-CZ" sz="2400" dirty="0" smtClean="0"/>
              <a:t> </a:t>
            </a:r>
            <a:r>
              <a:rPr lang="cs-CZ" sz="2400" i="1" dirty="0" smtClean="0"/>
              <a:t>et al</a:t>
            </a:r>
            <a:r>
              <a:rPr lang="cs-CZ" sz="2400" dirty="0" smtClean="0"/>
              <a:t>. 2002, cit. </a:t>
            </a:r>
            <a:r>
              <a:rPr lang="cs-CZ" sz="2400" dirty="0" err="1" smtClean="0"/>
              <a:t>Flegr</a:t>
            </a:r>
            <a:r>
              <a:rPr lang="cs-CZ" sz="2400" dirty="0" smtClean="0"/>
              <a:t> 2005).</a:t>
            </a:r>
          </a:p>
        </p:txBody>
      </p:sp>
    </p:spTree>
    <p:extLst>
      <p:ext uri="{BB962C8B-B14F-4D97-AF65-F5344CB8AC3E}">
        <p14:creationId xmlns:p14="http://schemas.microsoft.com/office/powerpoint/2010/main" xmlns="" val="4051761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116632"/>
            <a:ext cx="7024744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3200" b="1" dirty="0" smtClean="0">
                <a:solidFill>
                  <a:schemeClr val="accent6"/>
                </a:solidFill>
              </a:rPr>
              <a:t>Sekundární poměr pohlaví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576" y="1340768"/>
            <a:ext cx="7772400" cy="5364832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1600" dirty="0" smtClean="0"/>
          </a:p>
          <a:p>
            <a:pPr eaLnBrk="1" hangingPunct="1">
              <a:lnSpc>
                <a:spcPct val="80000"/>
              </a:lnSpc>
            </a:pPr>
            <a:r>
              <a:rPr lang="cs-CZ" sz="1600" dirty="0" smtClean="0"/>
              <a:t>Sekundární poměr pohlaví (</a:t>
            </a:r>
            <a:r>
              <a:rPr lang="cs-CZ" sz="1600" i="1" dirty="0" err="1" smtClean="0"/>
              <a:t>secondary</a:t>
            </a:r>
            <a:r>
              <a:rPr lang="cs-CZ" sz="1600" i="1" dirty="0" smtClean="0"/>
              <a:t> sex ratio</a:t>
            </a:r>
            <a:r>
              <a:rPr lang="cs-CZ" sz="1600" dirty="0" smtClean="0"/>
              <a:t>) je poměr mezi jedinci mužského a ženského pohlaví při narození. A to jak živě narozených, tak mrtvorozených (Český statistický úřad). Sekundární poměr pohlaví se ustálil téměř ve všech světových populacích na hodnotě 1,07 (CIA –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World</a:t>
            </a:r>
            <a:r>
              <a:rPr lang="cs-CZ" sz="1600" dirty="0" smtClean="0"/>
              <a:t> </a:t>
            </a:r>
            <a:r>
              <a:rPr lang="cs-CZ" sz="1600" dirty="0" err="1" smtClean="0"/>
              <a:t>Factbook</a:t>
            </a:r>
            <a:r>
              <a:rPr lang="cs-CZ" sz="1600" dirty="0" smtClean="0"/>
              <a:t>). Znamená to, že na 100 narozených dívek, přijde na svět 107 chlapců. V České republice je sekundární poměr pohlaví 1,06 (CIA –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World</a:t>
            </a:r>
            <a:r>
              <a:rPr lang="cs-CZ" sz="1600" dirty="0" smtClean="0"/>
              <a:t> </a:t>
            </a:r>
            <a:r>
              <a:rPr lang="cs-CZ" sz="1600" dirty="0" err="1" smtClean="0"/>
              <a:t>Factbook</a:t>
            </a:r>
            <a:r>
              <a:rPr lang="cs-CZ" sz="1600" dirty="0" smtClean="0"/>
              <a:t>). „</a:t>
            </a:r>
            <a:r>
              <a:rPr lang="cs-CZ" sz="1600" i="1" dirty="0" smtClean="0"/>
              <a:t>V rozvinutých zemích se rodí o přibližně 5% více chlapců, než dívek“ </a:t>
            </a:r>
            <a:r>
              <a:rPr lang="cs-CZ" sz="1600" dirty="0" smtClean="0"/>
              <a:t> (</a:t>
            </a:r>
            <a:r>
              <a:rPr lang="cs-CZ" sz="1600" dirty="0" err="1" smtClean="0"/>
              <a:t>Biggar</a:t>
            </a:r>
            <a:r>
              <a:rPr lang="cs-CZ" sz="1600" dirty="0" smtClean="0"/>
              <a:t> </a:t>
            </a:r>
            <a:r>
              <a:rPr lang="cs-CZ" sz="1600" i="1" dirty="0" smtClean="0"/>
              <a:t>et al.</a:t>
            </a:r>
            <a:r>
              <a:rPr lang="cs-CZ" sz="1600" dirty="0" smtClean="0"/>
              <a:t> 1999, cit. </a:t>
            </a:r>
            <a:r>
              <a:rPr lang="cs-CZ" sz="1600" dirty="0" err="1" smtClean="0"/>
              <a:t>Obel</a:t>
            </a:r>
            <a:r>
              <a:rPr lang="cs-CZ" sz="1600" dirty="0" smtClean="0"/>
              <a:t> </a:t>
            </a:r>
            <a:r>
              <a:rPr lang="cs-CZ" sz="1600" i="1" dirty="0" smtClean="0"/>
              <a:t>et al.</a:t>
            </a:r>
            <a:r>
              <a:rPr lang="cs-CZ" sz="1600" dirty="0" smtClean="0"/>
              <a:t> 2007). 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dirty="0" smtClean="0"/>
              <a:t>Existují státy, kde vlivem politiky, kultury a upřednostňování synů dochází k odchylkám od sekundárního poměru pohlaví ustálenému jinde ve světě. Svůj nezpochybnitelný podíl na tomto stavu mají infanticidy novorozených děvčat a selektivní potraty v neprospěch plodů ženského pohlaví. 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dirty="0" smtClean="0"/>
              <a:t>Možné faktory ovlivňujících sekundární poměr pohlaví jsou  například krevní skupiny, změny v závislosti na ročním období, zeměpisné a klimatické podmínky, pití kávy, kouření a jiné 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dirty="0" smtClean="0"/>
              <a:t>Pravděpodobnost narození syna roste s počtem předchozích synů a klesá s počtem předchozích dcer. Jiným faktorem je válka. Poměry pohlaví rostou během války nebo bezprostředně po ní. 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dirty="0" smtClean="0"/>
              <a:t>Pohlaví potomka a tedy i poměr pohlaví může ovlivňovat zdravotní stav matky, sociální struktura rodiny matky, dostupnost zdrojů obživy a její porodnická anamnéza </a:t>
            </a:r>
          </a:p>
        </p:txBody>
      </p:sp>
    </p:spTree>
    <p:extLst>
      <p:ext uri="{BB962C8B-B14F-4D97-AF65-F5344CB8AC3E}">
        <p14:creationId xmlns:p14="http://schemas.microsoft.com/office/powerpoint/2010/main" xmlns="" val="262843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548680"/>
            <a:ext cx="7024744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3200" dirty="0" smtClean="0">
                <a:solidFill>
                  <a:schemeClr val="accent6"/>
                </a:solidFill>
              </a:rPr>
              <a:t>Terciární poměr pohlaví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000" dirty="0" smtClean="0"/>
              <a:t>Terciární poměr pohlaví (</a:t>
            </a:r>
            <a:r>
              <a:rPr lang="cs-CZ" sz="2000" i="1" dirty="0" err="1" smtClean="0"/>
              <a:t>tertiary</a:t>
            </a:r>
            <a:r>
              <a:rPr lang="cs-CZ" sz="2000" i="1" dirty="0" smtClean="0"/>
              <a:t> sex ratio) </a:t>
            </a:r>
            <a:r>
              <a:rPr lang="cs-CZ" sz="2000" dirty="0" smtClean="0"/>
              <a:t>je poměr vztažený na určitou vymezenou věkovou skupinou v souboru jedinců. 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dirty="0" smtClean="0"/>
              <a:t>Z biologického hlediska je nejvýznamnější </a:t>
            </a:r>
            <a:r>
              <a:rPr lang="cs-CZ" sz="2000" i="1" dirty="0" smtClean="0"/>
              <a:t>operační poměr pohlaví</a:t>
            </a:r>
            <a:r>
              <a:rPr lang="cs-CZ" sz="2000" dirty="0" smtClean="0"/>
              <a:t> (</a:t>
            </a:r>
            <a:r>
              <a:rPr lang="cs-CZ" sz="2000" i="1" dirty="0" err="1" smtClean="0"/>
              <a:t>operational</a:t>
            </a:r>
            <a:r>
              <a:rPr lang="cs-CZ" sz="2000" i="1" dirty="0" smtClean="0"/>
              <a:t> sex ratio). </a:t>
            </a:r>
            <a:r>
              <a:rPr lang="cs-CZ" sz="2000" dirty="0" smtClean="0"/>
              <a:t>Je to</a:t>
            </a:r>
            <a:r>
              <a:rPr lang="cs-CZ" sz="2000" i="1" dirty="0" smtClean="0"/>
              <a:t> </a:t>
            </a:r>
            <a:r>
              <a:rPr lang="cs-CZ" sz="2000" dirty="0" smtClean="0"/>
              <a:t>funkční poměr počtu pohlavně aktivních samců k oplození schopných samic v populaci (15-49 let) (Malina </a:t>
            </a:r>
            <a:r>
              <a:rPr lang="cs-CZ" sz="2000" i="1" dirty="0" smtClean="0"/>
              <a:t>et al.</a:t>
            </a:r>
            <a:r>
              <a:rPr lang="cs-CZ" sz="2000" dirty="0" smtClean="0"/>
              <a:t> 2007). Ten se převážně po celém světě vyrovnává na hodnotu 1,0. Podle CIA je přibližná hodnota ve světě 1,02 a v České republice 1,01 (CIA –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World</a:t>
            </a:r>
            <a:r>
              <a:rPr lang="cs-CZ" sz="2000" dirty="0" smtClean="0"/>
              <a:t> </a:t>
            </a:r>
            <a:r>
              <a:rPr lang="cs-CZ" sz="2000" dirty="0" err="1" smtClean="0"/>
              <a:t>Factbook</a:t>
            </a:r>
            <a:r>
              <a:rPr lang="cs-CZ" sz="2000" dirty="0" smtClean="0"/>
              <a:t>). Na jednoho muže tak připadá přibližně jedna žena. 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dirty="0" smtClean="0"/>
              <a:t>U lidí starších 65 let obecně ve světě klesá poměr pohlaví na hodnotu 0,78. V České republice dosahuje hodnoty 0,64 (CIA –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World</a:t>
            </a:r>
            <a:r>
              <a:rPr lang="cs-CZ" sz="2000" dirty="0" smtClean="0"/>
              <a:t> </a:t>
            </a:r>
            <a:r>
              <a:rPr lang="cs-CZ" sz="2000" dirty="0" err="1" smtClean="0"/>
              <a:t>Factbook</a:t>
            </a:r>
            <a:r>
              <a:rPr lang="cs-CZ" sz="2000" dirty="0" smtClean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xmlns="" val="1723385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548680"/>
            <a:ext cx="7024744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3200" dirty="0" smtClean="0">
                <a:solidFill>
                  <a:schemeClr val="accent6"/>
                </a:solidFill>
              </a:rPr>
              <a:t>Numerické aberace </a:t>
            </a:r>
            <a:r>
              <a:rPr lang="cs-CZ" sz="3200" dirty="0" err="1" smtClean="0">
                <a:solidFill>
                  <a:schemeClr val="accent6"/>
                </a:solidFill>
              </a:rPr>
              <a:t>gonozomů</a:t>
            </a:r>
            <a:endParaRPr lang="cs-CZ" sz="3200" dirty="0" smtClean="0">
              <a:solidFill>
                <a:schemeClr val="accent6"/>
              </a:solidFill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772816"/>
            <a:ext cx="6777317" cy="439248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cs-CZ" dirty="0"/>
              <a:t>O</a:t>
            </a:r>
            <a:r>
              <a:rPr lang="cs-CZ" sz="2400" dirty="0" smtClean="0"/>
              <a:t>vlivňují utváření pohlavních znaků</a:t>
            </a:r>
          </a:p>
          <a:p>
            <a:pPr eaLnBrk="1" hangingPunct="1">
              <a:lnSpc>
                <a:spcPct val="90000"/>
              </a:lnSpc>
            </a:pPr>
            <a:r>
              <a:rPr lang="cs-CZ" dirty="0"/>
              <a:t>J</a:t>
            </a:r>
            <a:r>
              <a:rPr lang="cs-CZ" sz="2400" dirty="0" smtClean="0"/>
              <a:t>de o změny počtu </a:t>
            </a:r>
            <a:r>
              <a:rPr lang="cs-CZ" sz="2400" dirty="0" err="1" smtClean="0"/>
              <a:t>gonozomů</a:t>
            </a:r>
            <a:endParaRPr lang="cs-CZ" sz="2400" dirty="0" smtClean="0"/>
          </a:p>
          <a:p>
            <a:pPr eaLnBrk="1" hangingPunct="1">
              <a:lnSpc>
                <a:spcPct val="90000"/>
              </a:lnSpc>
            </a:pPr>
            <a:r>
              <a:rPr lang="cs-CZ" dirty="0"/>
              <a:t>P</a:t>
            </a:r>
            <a:r>
              <a:rPr lang="cs-CZ" sz="2400" dirty="0" smtClean="0"/>
              <a:t>říkladem je u člověka </a:t>
            </a:r>
            <a:r>
              <a:rPr lang="cs-CZ" sz="2400" b="1" dirty="0" err="1" smtClean="0"/>
              <a:t>Turnerův</a:t>
            </a:r>
            <a:r>
              <a:rPr lang="cs-CZ" sz="2400" b="1" dirty="0" smtClean="0"/>
              <a:t> syndrom</a:t>
            </a:r>
            <a:r>
              <a:rPr lang="cs-CZ" sz="2400" dirty="0" smtClean="0"/>
              <a:t> (</a:t>
            </a:r>
            <a:r>
              <a:rPr lang="cs-CZ" sz="2400" dirty="0" err="1" smtClean="0"/>
              <a:t>monozomie</a:t>
            </a:r>
            <a:r>
              <a:rPr lang="cs-CZ" sz="2400" dirty="0" smtClean="0"/>
              <a:t> chromozomu X), </a:t>
            </a:r>
            <a:r>
              <a:rPr lang="cs-CZ" sz="2400" b="1" dirty="0" err="1" smtClean="0"/>
              <a:t>Klinefelterův</a:t>
            </a:r>
            <a:r>
              <a:rPr lang="cs-CZ" sz="2400" b="1" dirty="0" smtClean="0"/>
              <a:t> syndrom</a:t>
            </a:r>
            <a:r>
              <a:rPr lang="cs-CZ" sz="2400" dirty="0" smtClean="0"/>
              <a:t> (XXY),syndrom XXX, XYY (</a:t>
            </a:r>
            <a:r>
              <a:rPr lang="cs-CZ" sz="2400" b="1" dirty="0" err="1" smtClean="0"/>
              <a:t>superfemale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supermale</a:t>
            </a:r>
            <a:r>
              <a:rPr lang="cs-CZ" sz="2400" dirty="0" smtClean="0"/>
              <a:t>)</a:t>
            </a:r>
          </a:p>
          <a:p>
            <a:pPr eaLnBrk="1" hangingPunct="1">
              <a:lnSpc>
                <a:spcPct val="90000"/>
              </a:lnSpc>
            </a:pPr>
            <a:r>
              <a:rPr lang="cs-CZ" b="1" dirty="0" err="1"/>
              <a:t>I</a:t>
            </a:r>
            <a:r>
              <a:rPr lang="cs-CZ" sz="2400" b="1" dirty="0" err="1" smtClean="0"/>
              <a:t>ntersex</a:t>
            </a:r>
            <a:r>
              <a:rPr lang="cs-CZ" sz="2400" dirty="0" smtClean="0"/>
              <a:t> – u postiženého jedince se vyvíjejí obojetné gonády a nevyhraněný genitál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příčinou může být přítomnost buněk s různou kombinací </a:t>
            </a:r>
            <a:r>
              <a:rPr lang="cs-CZ" sz="2400" dirty="0" err="1" smtClean="0"/>
              <a:t>gonozomů</a:t>
            </a:r>
            <a:r>
              <a:rPr lang="cs-CZ" sz="2400" dirty="0" smtClean="0"/>
              <a:t>, tělo jedince je mozaika, v níž jsou přítomny buňky jak s chromozomy XX, tak buňky s </a:t>
            </a:r>
            <a:r>
              <a:rPr lang="cs-CZ" sz="2400" dirty="0" err="1" smtClean="0"/>
              <a:t>gonozomy</a:t>
            </a:r>
            <a:r>
              <a:rPr lang="cs-CZ" sz="2400" dirty="0" smtClean="0"/>
              <a:t> XY</a:t>
            </a:r>
          </a:p>
        </p:txBody>
      </p:sp>
    </p:spTree>
    <p:extLst>
      <p:ext uri="{BB962C8B-B14F-4D97-AF65-F5344CB8AC3E}">
        <p14:creationId xmlns:p14="http://schemas.microsoft.com/office/powerpoint/2010/main" xmlns="" val="3592473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024744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Otázky a úkoly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8965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případě normálního průběhu meiózy vytvářejí muži  spermie s 22 autozomy a s </a:t>
            </a:r>
            <a:r>
              <a:rPr lang="cs-CZ" dirty="0" err="1" smtClean="0"/>
              <a:t>gonozomem</a:t>
            </a:r>
            <a:r>
              <a:rPr lang="cs-CZ" dirty="0" smtClean="0"/>
              <a:t> Y (</a:t>
            </a:r>
            <a:r>
              <a:rPr lang="cs-CZ" i="1" dirty="0" smtClean="0"/>
              <a:t>všechny spermie – některé spermie – žádné spermie tuto sestavu nemají)</a:t>
            </a:r>
            <a:endParaRPr lang="cs-CZ" dirty="0" smtClean="0"/>
          </a:p>
          <a:p>
            <a:r>
              <a:rPr lang="cs-CZ" dirty="0" smtClean="0"/>
              <a:t>Baarovo tělísko lze pozorovat v buňkách žen s Turnerovým syndromem </a:t>
            </a:r>
            <a:r>
              <a:rPr lang="cs-CZ" i="1" dirty="0" smtClean="0"/>
              <a:t>(Ano – Ne</a:t>
            </a:r>
            <a:r>
              <a:rPr lang="cs-CZ" dirty="0" smtClean="0"/>
              <a:t>)</a:t>
            </a:r>
          </a:p>
          <a:p>
            <a:r>
              <a:rPr lang="cs-CZ" dirty="0" smtClean="0"/>
              <a:t>Osoby s Turnerovým syndromem jsou vždy ženy</a:t>
            </a:r>
            <a:r>
              <a:rPr lang="cs-CZ" i="1" dirty="0" smtClean="0"/>
              <a:t>(Ano – Ne)</a:t>
            </a:r>
          </a:p>
          <a:p>
            <a:r>
              <a:rPr lang="cs-CZ" dirty="0" smtClean="0"/>
              <a:t>Pohlaví je u ptáků určeno stejně jako u savců </a:t>
            </a:r>
            <a:r>
              <a:rPr lang="cs-CZ" i="1" dirty="0" smtClean="0"/>
              <a:t>(Ano - Ne)</a:t>
            </a:r>
          </a:p>
          <a:p>
            <a:r>
              <a:rPr lang="cs-CZ" dirty="0" smtClean="0"/>
              <a:t>Muži s </a:t>
            </a:r>
            <a:r>
              <a:rPr lang="cs-CZ" dirty="0" err="1" smtClean="0"/>
              <a:t>Klinefelterovým</a:t>
            </a:r>
            <a:r>
              <a:rPr lang="cs-CZ" dirty="0" smtClean="0"/>
              <a:t> syndromem mají v buňkách </a:t>
            </a:r>
            <a:r>
              <a:rPr lang="cs-CZ" i="1" dirty="0" smtClean="0"/>
              <a:t>47 – 46 – 45 chromozomů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462156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980"/>
            <a:ext cx="7024744" cy="1143000"/>
          </a:xfrm>
        </p:spPr>
        <p:txBody>
          <a:bodyPr/>
          <a:lstStyle/>
          <a:p>
            <a:r>
              <a:rPr lang="cs-CZ" dirty="0">
                <a:solidFill>
                  <a:schemeClr val="accent6"/>
                </a:solidFill>
              </a:rPr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124744"/>
            <a:ext cx="6777317" cy="53285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Zjisti, jaký význam má gen SRY, který je umístěn na chromozomu Y</a:t>
            </a:r>
          </a:p>
          <a:p>
            <a:r>
              <a:rPr lang="cs-CZ" dirty="0" smtClean="0"/>
              <a:t>Přítomnost či nepřítomnost Baarova tělíska se dříve používala při vyšetřování pohlaví u vrcholových sportovců. Jaká jsou úskalí tohoto vyšetření?</a:t>
            </a:r>
          </a:p>
          <a:p>
            <a:r>
              <a:rPr lang="cs-CZ" dirty="0" smtClean="0"/>
              <a:t>Spočítej, s jakou pravděpodobností se manželům, kteří plánují 2 děti, narodí 2 chlapci, 2 děvčata, chlapec a děvče (nebudeme uvažovat jednovaječná dvojčata, ale 2 děti ze dvou různých porodů)</a:t>
            </a:r>
          </a:p>
          <a:p>
            <a:r>
              <a:rPr lang="cs-CZ" dirty="0" smtClean="0"/>
              <a:t>* Vyhledej v literatuře, kolik pohlavních chromozomů má ptakopysk</a:t>
            </a:r>
          </a:p>
          <a:p>
            <a:r>
              <a:rPr lang="cs-CZ" dirty="0" smtClean="0"/>
              <a:t>Vyhledej v literatuře příklady zemí, kde se uměle či násilně ovlivňuje poměr pohlaví. Jaké to může </a:t>
            </a:r>
            <a:r>
              <a:rPr lang="cs-CZ" smtClean="0"/>
              <a:t>mít následky?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80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accent6"/>
                </a:solidFill>
              </a:rPr>
              <a:t>literatura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/>
              <a:t>MORFOLOGICKÉ A SOCIÁLNÍ VLASTNOSTI MATEK A NOVOROZENCŮ A JEJICH SOUVISLOSTI S POMĚREM POHLAVÍ</a:t>
            </a:r>
            <a:r>
              <a:rPr lang="cs-CZ" sz="2000" dirty="0" smtClean="0"/>
              <a:t>,BAKALÁŘSKÁ PRÁCE</a:t>
            </a:r>
            <a:r>
              <a:rPr lang="cs-CZ" sz="2000" b="1" dirty="0" smtClean="0"/>
              <a:t>,NADĚŽDA ALÁNOVÁ</a:t>
            </a:r>
          </a:p>
          <a:p>
            <a:pPr eaLnBrk="1" hangingPunct="1"/>
            <a:r>
              <a:rPr lang="cs-CZ" sz="2000" b="1" dirty="0" smtClean="0"/>
              <a:t>Kočárek</a:t>
            </a:r>
            <a:r>
              <a:rPr lang="cs-CZ" sz="2000" b="1" dirty="0" smtClean="0"/>
              <a:t>, E.: Genetika, </a:t>
            </a:r>
            <a:r>
              <a:rPr lang="cs-CZ" sz="2000" b="1" dirty="0" err="1" smtClean="0"/>
              <a:t>Scientia</a:t>
            </a:r>
            <a:r>
              <a:rPr lang="cs-CZ" sz="2000" b="1" dirty="0" smtClean="0"/>
              <a:t>, Praha 2004</a:t>
            </a:r>
          </a:p>
        </p:txBody>
      </p:sp>
    </p:spTree>
    <p:extLst>
      <p:ext uri="{BB962C8B-B14F-4D97-AF65-F5344CB8AC3E}">
        <p14:creationId xmlns:p14="http://schemas.microsoft.com/office/powerpoint/2010/main" xmlns="" val="7113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1885</TotalTime>
  <Words>1053</Words>
  <Application>Microsoft Office PowerPoint</Application>
  <PresentationFormat>Předvádění na obrazovce (4:3)</PresentationFormat>
  <Paragraphs>109</Paragraphs>
  <Slides>18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Austin</vt:lpstr>
      <vt:lpstr>Snímek 1</vt:lpstr>
      <vt:lpstr>Chromozomová determinace pohlaví</vt:lpstr>
      <vt:lpstr>Určení pohlaví</vt:lpstr>
      <vt:lpstr>Jak může být určeno pohlaví?</vt:lpstr>
      <vt:lpstr>Gonozomy</vt:lpstr>
      <vt:lpstr>  Jak je zajištěn u člověka teoretický poměr pohlaví 1:1 </vt:lpstr>
      <vt:lpstr>Heterogametní a homogametní pohlaví</vt:lpstr>
      <vt:lpstr>Heterogametní a homogametní pohlaví</vt:lpstr>
      <vt:lpstr>Lidský chromozom Y</vt:lpstr>
      <vt:lpstr>Chromozom X</vt:lpstr>
      <vt:lpstr>Poměr pohlaví</vt:lpstr>
      <vt:lpstr>Primární poměr pohlaví</vt:lpstr>
      <vt:lpstr>Sekundární poměr pohlaví</vt:lpstr>
      <vt:lpstr>Terciární poměr pohlaví</vt:lpstr>
      <vt:lpstr>Numerické aberace gonozomů</vt:lpstr>
      <vt:lpstr>Otázky a úkoly</vt:lpstr>
      <vt:lpstr>Otázky a úkoly</vt:lpstr>
      <vt:lpstr>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Chromozomová determinace pohlaví</dc:title>
  <dc:creator>VPCEC3M1</dc:creator>
  <cp:lastModifiedBy>Gymnázium a SOŠ</cp:lastModifiedBy>
  <cp:revision>17</cp:revision>
  <dcterms:created xsi:type="dcterms:W3CDTF">2013-05-14T16:43:58Z</dcterms:created>
  <dcterms:modified xsi:type="dcterms:W3CDTF">2014-02-18T10:44:33Z</dcterms:modified>
</cp:coreProperties>
</file>