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2"/>
  </p:notesMasterIdLst>
  <p:sldIdLst>
    <p:sldId id="274" r:id="rId2"/>
    <p:sldId id="275" r:id="rId3"/>
    <p:sldId id="273" r:id="rId4"/>
    <p:sldId id="277" r:id="rId5"/>
    <p:sldId id="257" r:id="rId6"/>
    <p:sldId id="260" r:id="rId7"/>
    <p:sldId id="258" r:id="rId8"/>
    <p:sldId id="259" r:id="rId9"/>
    <p:sldId id="262" r:id="rId10"/>
    <p:sldId id="263" r:id="rId11"/>
    <p:sldId id="261" r:id="rId12"/>
    <p:sldId id="267" r:id="rId13"/>
    <p:sldId id="265" r:id="rId14"/>
    <p:sldId id="264" r:id="rId15"/>
    <p:sldId id="268" r:id="rId16"/>
    <p:sldId id="266" r:id="rId17"/>
    <p:sldId id="276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CCFF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73" autoAdjust="0"/>
    <p:restoredTop sz="94728" autoAdjust="0"/>
  </p:normalViewPr>
  <p:slideViewPr>
    <p:cSldViewPr>
      <p:cViewPr varScale="1">
        <p:scale>
          <a:sx n="75" d="100"/>
          <a:sy n="75" d="100"/>
        </p:scale>
        <p:origin x="-28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0F02B72-2F3E-427B-9C13-19CB03A276BB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1AAF50-EA35-4DC9-AF21-B2BE5CDD7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1B01AA-8764-40A0-9BD7-CF5A3BA2D9E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0D81F8FB-1289-4304-B8BC-0DC7ECDACE8E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6E7D320-CA53-4602-B58D-4FFB2DDB5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4DF8091-736F-4E6B-A90A-5B059BE6B3BA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E392E7-251C-4EC8-A996-D212E2A7C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E2447CE1-0A1D-4308-8074-B5CCB6A3D690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C494E071-E358-42EC-9573-495F9D156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40B18C-97D6-44E8-B991-EEB9E3DF7A51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06C870-4FBF-49E8-8390-119498335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4044C0-F692-480C-9FEB-EF2F18432D94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DAA4C1-B249-4393-A261-E313D1473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37F50BB-098E-450F-8050-73C497D91228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4145DF-A104-49D3-956E-9CD75E6DD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0089F-0134-4523-AA9F-11E2FC6D22CB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DF5A0-AB2F-435B-9FE1-5E098DE22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75B41638-7668-4A0D-A1A6-C4FA6B1B2AC4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2C8E3B8-551C-40C9-9B1E-0D33C4326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CF89BF59-A227-4FAA-BA9B-A9FBF47DBE50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E2216992-A65E-4053-BDB0-84D6535FA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70726-2D02-4644-8714-93E4C1625E2E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4EC52-FB70-4F7D-9606-E8CEAB875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2C7EB-8420-40E5-B8C8-342BE634D565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D37F4-FC05-49D7-98FF-6CBC7D104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089DEC1-F53B-44E1-B6A2-0881E7855821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EC14CED4-53FC-4EB5-A5D7-52AE0D7C6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03" r:id="rId7"/>
    <p:sldLayoutId id="2147483810" r:id="rId8"/>
    <p:sldLayoutId id="2147483811" r:id="rId9"/>
    <p:sldLayoutId id="2147483802" r:id="rId10"/>
    <p:sldLayoutId id="2147483801" r:id="rId11"/>
  </p:sldLayoutIdLst>
  <p:txStyles>
    <p:titleStyle>
      <a:lvl1pPr marL="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FFF49C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2pPr>
      <a:lvl3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3pPr>
      <a:lvl4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4pPr>
      <a:lvl5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FFF49C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B58B80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B58B80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B58B80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0/0c/Eva_Holubov%C3%A1_2013.JPG?uselang=cs" TargetMode="External"/><Relationship Id="rId2" Type="http://schemas.openxmlformats.org/officeDocument/2006/relationships/hyperlink" Target="http://www.dtv.de/_autoren/165/209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100" y="36513"/>
            <a:ext cx="8305800" cy="679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 algn="ctr">
              <a:defRPr/>
            </a:pPr>
            <a:r>
              <a:rPr lang="cs-CZ" smtClean="0">
                <a:effectLst/>
                <a:latin typeface="Arial" charset="0"/>
              </a:rPr>
              <a:t>Anotace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Tento materiál slouží k rozvoji čtenářské gramotnosti, je určen pro opakování, zkoušení, lze jej použít jako test.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Text je možno promítat na interaktivní tabuli či plátno a pracovat společně nebo individuálně.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Žáci se nejprve přečtou úvodní text a poté plní jednotlivé úkoly.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Každá prezentace obsahuje správná řešení.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O jednotlivých otázkách lze diskutovat, nabízené možnosti lze komentovat, připojovat své vlastní názory a myšlenky.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Poslední zadání nabízí možnost zpracovat slohově téma, které souvisí s rozebíranou knihou či autorem.</a:t>
            </a:r>
          </a:p>
          <a:p>
            <a:pPr>
              <a:lnSpc>
                <a:spcPct val="90000"/>
              </a:lnSpc>
            </a:pPr>
            <a:endParaRPr lang="cs-CZ" sz="24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8"/>
          <p:cNvSpPr>
            <a:spLocks noGrp="1"/>
          </p:cNvSpPr>
          <p:nvPr>
            <p:ph type="body" idx="4294967295"/>
          </p:nvPr>
        </p:nvSpPr>
        <p:spPr>
          <a:xfrm>
            <a:off x="468313" y="476250"/>
            <a:ext cx="8229600" cy="597693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600" b="1" smtClean="0">
                <a:latin typeface="Corbel" pitchFamily="34" charset="0"/>
              </a:rPr>
              <a:t>"Stačilo z mé strany velmi málo – Richard mě pozval do Grandu – abych se stala Richardovou třetí ženou. Měla bych pozorného, vzdělaného a dnes snad i věrného manžela. Dobře jsme se znali a věděla jsem, že bych u něho našla oporu i porozumění.</a:t>
            </a:r>
            <a:br>
              <a:rPr lang="cs-CZ" sz="2600" b="1" smtClean="0">
                <a:latin typeface="Corbel" pitchFamily="34" charset="0"/>
              </a:rPr>
            </a:br>
            <a:r>
              <a:rPr lang="cs-CZ" sz="2600" b="1" smtClean="0">
                <a:latin typeface="Corbel" pitchFamily="34" charset="0"/>
              </a:rPr>
              <a:t>Pro jedno by však porozumění neměl.</a:t>
            </a:r>
            <a:br>
              <a:rPr lang="cs-CZ" sz="2600" b="1" smtClean="0">
                <a:latin typeface="Corbel" pitchFamily="34" charset="0"/>
              </a:rPr>
            </a:br>
            <a:r>
              <a:rPr lang="cs-CZ" sz="2600" b="1" smtClean="0">
                <a:latin typeface="Corbel" pitchFamily="34" charset="0"/>
              </a:rPr>
              <a:t>Kdyby pochopil – a pochopil by brzo -, že v jeho náručí vzlykám po Jozovi.„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600" b="1" smtClean="0">
              <a:latin typeface="Corbel" pitchFamily="34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600" b="1" smtClean="0">
                <a:latin typeface="Corbel" pitchFamily="34" charset="0"/>
              </a:rPr>
              <a:t>***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600" b="1" smtClean="0">
              <a:latin typeface="Corbel" pitchFamily="34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600" b="1" smtClean="0">
                <a:latin typeface="Corbel" pitchFamily="34" charset="0"/>
              </a:rPr>
              <a:t>Ráno se odehrávala každodenní surovost. Budila jsem se velmi brzo. I když se Joza snažil vstát co nejtišeji,nebylo to nic platné, odcházelo s ním i jeho teplo. Někdy jsem byla vzhůru už před ním a na kukačkách jsem odečítala čas, který mi ještě patří, než bude mé hnízdo rozmetáno. Braly to tryskem.</a:t>
            </a:r>
            <a:endParaRPr lang="cs-CZ" sz="26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 smtClean="0">
                <a:effectLst/>
                <a:latin typeface="Arial" charset="0"/>
              </a:rPr>
              <a:t>Co vyplývá z textu?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buSzTx/>
              <a:buFont typeface="Wingdings 2" pitchFamily="18" charset="2"/>
              <a:buAutoNum type="alphaLcParenR"/>
            </a:pPr>
            <a:r>
              <a:rPr lang="cs-CZ" smtClean="0">
                <a:latin typeface="Arial" charset="0"/>
              </a:rPr>
              <a:t>Joza se k Hanule choval surově.</a:t>
            </a:r>
          </a:p>
          <a:p>
            <a:pPr marL="609600" indent="-609600">
              <a:buSzTx/>
              <a:buFont typeface="Wingdings 2" pitchFamily="18" charset="2"/>
              <a:buAutoNum type="alphaLcParenR"/>
            </a:pPr>
            <a:endParaRPr lang="cs-CZ" smtClean="0">
              <a:latin typeface="Arial" charset="0"/>
            </a:endParaRPr>
          </a:p>
          <a:p>
            <a:pPr marL="609600" indent="-609600">
              <a:buSzTx/>
              <a:buFont typeface="Wingdings 2" pitchFamily="18" charset="2"/>
              <a:buAutoNum type="alphaLcParenR"/>
            </a:pPr>
            <a:r>
              <a:rPr lang="cs-CZ" smtClean="0">
                <a:latin typeface="Arial" charset="0"/>
              </a:rPr>
              <a:t>Hanule by u Richarda našla porozumění opravdu ve všem.</a:t>
            </a:r>
          </a:p>
          <a:p>
            <a:pPr marL="609600" indent="-609600">
              <a:buSzTx/>
              <a:buFont typeface="Wingdings 2" pitchFamily="18" charset="2"/>
              <a:buAutoNum type="alphaLcParenR"/>
            </a:pPr>
            <a:endParaRPr lang="cs-CZ" smtClean="0">
              <a:latin typeface="Arial" charset="0"/>
            </a:endParaRPr>
          </a:p>
          <a:p>
            <a:pPr marL="609600" indent="-609600">
              <a:buSzTx/>
              <a:buFont typeface="Wingdings 2" pitchFamily="18" charset="2"/>
              <a:buAutoNum type="alphaLcParenR"/>
            </a:pPr>
            <a:r>
              <a:rPr lang="cs-CZ" smtClean="0">
                <a:latin typeface="Arial" charset="0"/>
              </a:rPr>
              <a:t>Hanule se nemůže stát Richardovou ženou, protože už navždy bude patřit Jozovi.</a:t>
            </a:r>
          </a:p>
          <a:p>
            <a:pPr marL="609600" indent="-609600">
              <a:buSzTx/>
              <a:buFont typeface="Wingdings 2" pitchFamily="18" charset="2"/>
              <a:buAutoNum type="alphaLcParenR"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1)  Autorka knihy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1825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Lenka Procházková</a:t>
            </a:r>
          </a:p>
          <a:p>
            <a:pPr marL="631825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Květa Homolová</a:t>
            </a:r>
          </a:p>
          <a:p>
            <a:pPr marL="631825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Květa Legátová</a:t>
            </a:r>
          </a:p>
          <a:p>
            <a:pPr marL="631825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Krista Bendová</a:t>
            </a:r>
          </a:p>
          <a:p>
            <a:pPr marL="631825" indent="-514350" eaLnBrk="1" hangingPunct="1">
              <a:buFont typeface="Rockwell" pitchFamily="18" charset="0"/>
              <a:buAutoNum type="alphaLcParenR"/>
            </a:pPr>
            <a:endParaRPr lang="cs-CZ" b="1" smtClean="0"/>
          </a:p>
        </p:txBody>
      </p:sp>
      <p:pic>
        <p:nvPicPr>
          <p:cNvPr id="18435" name="Obrázek 3" descr="209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2276475"/>
            <a:ext cx="2620962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2) Literární žánr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romaneto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fejeton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román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novela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</p:txBody>
      </p:sp>
      <p:pic>
        <p:nvPicPr>
          <p:cNvPr id="19459" name="Obrázek 3" descr="littera-kcjl-temata3-690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060575"/>
            <a:ext cx="4122738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3) Jazyk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Čistě nespisovná čeština, mnoho vulgarismů, erotika.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Prolínání spisovného a hovorového jazyka, objevuje se popis, ale také přímá řeč. Nářečí.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Spisovný až knižní jazyk. Hojně se zde objevují i cizí slova – německá, francouzská.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4) Místo a doba děje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Příběh se odehrává v malém městečku Žalmy v Podkarpatské Rusi během 2.sv.v.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Příběh se odehrává ve vesnici Želary, děj je zasazen do období protektorátu.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Příběh se odehrává v Itálii, především na venkově v horách v letech 1943-44.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Příběh se odehrává v maloměstě Polana za 1. sv.v.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5) Kompozice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mtClean="0"/>
              <a:t>chronologická, psána 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ch-formou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mtClean="0"/>
              <a:t>retrospektivní, psána 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ch- formou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mtClean="0"/>
              <a:t>chronologická, psána er i 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ch- formou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mtClean="0"/>
              <a:t>retrospektivní, psána er-formou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6) Charakteristika postav(přiřaď)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445125"/>
          </a:xfrm>
        </p:spPr>
        <p:txBody>
          <a:bodyPr/>
          <a:lstStyle/>
          <a:p>
            <a:pPr marL="514350" indent="-514350" algn="just" eaLnBrk="1" hangingPunct="1">
              <a:buFont typeface="Rockwell" pitchFamily="18" charset="0"/>
              <a:buAutoNum type="arabicPeriod"/>
            </a:pPr>
            <a:r>
              <a:rPr lang="cs-CZ" sz="2600" smtClean="0">
                <a:latin typeface="Corbel" pitchFamily="34" charset="0"/>
              </a:rPr>
              <a:t>Joza</a:t>
            </a:r>
          </a:p>
          <a:p>
            <a:pPr marL="514350" indent="-514350" algn="just" eaLnBrk="1" hangingPunct="1">
              <a:buFont typeface="Rockwell" pitchFamily="18" charset="0"/>
              <a:buAutoNum type="arabicPeriod"/>
            </a:pPr>
            <a:r>
              <a:rPr lang="cs-CZ" sz="2600" smtClean="0">
                <a:latin typeface="Corbel" pitchFamily="34" charset="0"/>
              </a:rPr>
              <a:t>Eliška(Hanule)</a:t>
            </a:r>
          </a:p>
          <a:p>
            <a:pPr marL="514350" indent="-514350" algn="just" eaLnBrk="1" hangingPunct="1">
              <a:buFont typeface="Rockwell" pitchFamily="18" charset="0"/>
              <a:buAutoNum type="arabicPeriod"/>
            </a:pPr>
            <a:r>
              <a:rPr lang="cs-CZ" sz="2600" smtClean="0">
                <a:latin typeface="Corbel" pitchFamily="34" charset="0"/>
              </a:rPr>
              <a:t>Lucka</a:t>
            </a:r>
          </a:p>
          <a:p>
            <a:pPr marL="514350" indent="-514350" algn="just" eaLnBrk="1" hangingPunct="1">
              <a:buFont typeface="Rockwell" pitchFamily="18" charset="0"/>
              <a:buAutoNum type="arabicPeriod"/>
            </a:pPr>
            <a:r>
              <a:rPr lang="cs-CZ" sz="2600" smtClean="0">
                <a:latin typeface="Corbel" pitchFamily="34" charset="0"/>
              </a:rPr>
              <a:t>Žeňa</a:t>
            </a:r>
          </a:p>
          <a:p>
            <a:pPr marL="514350" indent="-514350" algn="just" eaLnBrk="1" hangingPunct="1">
              <a:buFont typeface="Rockwell" pitchFamily="18" charset="0"/>
              <a:buAutoNum type="alphaLcParenR"/>
            </a:pPr>
            <a:r>
              <a:rPr lang="cs-CZ" sz="2600" smtClean="0">
                <a:latin typeface="Corbel" pitchFamily="34" charset="0"/>
              </a:rPr>
              <a:t>Usměvavá, milá, hodná, málomluvná, učila Hanuli vařit, háčkovat, domácím pracím.</a:t>
            </a:r>
          </a:p>
          <a:p>
            <a:pPr marL="514350" indent="-514350" algn="just" eaLnBrk="1" hangingPunct="1">
              <a:buFont typeface="Rockwell" pitchFamily="18" charset="0"/>
              <a:buAutoNum type="alphaLcParenR"/>
            </a:pPr>
            <a:r>
              <a:rPr lang="cs-CZ" sz="2600" smtClean="0">
                <a:latin typeface="Corbel" pitchFamily="34" charset="0"/>
              </a:rPr>
              <a:t>Vesnická bylinářka, drsná, mluvila bez servítků, sprostá, ale moudrá a spravedlivá.</a:t>
            </a:r>
          </a:p>
          <a:p>
            <a:pPr marL="514350" indent="-514350" algn="just" eaLnBrk="1" hangingPunct="1">
              <a:buFont typeface="Rockwell" pitchFamily="18" charset="0"/>
              <a:buAutoNum type="alphaLcParenR"/>
            </a:pPr>
            <a:r>
              <a:rPr lang="cs-CZ" sz="2600" smtClean="0">
                <a:latin typeface="Corbel" pitchFamily="34" charset="0"/>
              </a:rPr>
              <a:t>Hodný, pracovitý, velmi silný. Není jako ostatní muži ve vesnici (není to opilec,tyran).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z="2600" smtClean="0">
                <a:latin typeface="Corbel" pitchFamily="34" charset="0"/>
              </a:rPr>
              <a:t>Lékařka, prchající z města před gestapem, hrdá, ale po čase se i přes počáteční odpor hluboce zamilovala do Jozy.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7) Hlavní myšlenka díla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879975"/>
          </a:xfrm>
        </p:spPr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z="2500" b="1" smtClean="0">
                <a:latin typeface="Corbel" pitchFamily="34" charset="0"/>
              </a:rPr>
              <a:t>Hl. myšlenkou autorky bylo přiblížit čtenářům sociální postavení hl. hrdinky , ale také přiblížit viktoriánské období.  Svůj zájem věnovala především ženám, které trpí osamělostí, společenskou bezvýznamností a bídou.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z="2500" b="1" smtClean="0">
                <a:latin typeface="Corbel" pitchFamily="34" charset="0"/>
              </a:rPr>
              <a:t>Jednoznačné odsouzení války, která ničí životy a deformuje základní lidské hodnoty.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z="2500" b="1" smtClean="0">
                <a:latin typeface="Corbel" pitchFamily="34" charset="0"/>
              </a:rPr>
              <a:t>Jde o střet dvou rozdílných světů, dvou různých lidských povah. Jsou příběhem o zvláštním vztahu, ze strachu, obav a nedůvěry, dokonce i z odporu vyrostlé silné osudové lásky.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z="2500" b="1" smtClean="0">
                <a:latin typeface="Corbel" pitchFamily="34" charset="0"/>
              </a:rPr>
              <a:t>Oslava lidské solidarity, pocit nutnosti návratu k přírodě. Degradace lidství.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8) Na jaké téma autorka nejraději psala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život ve velkoměstě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láska ke zvířatům a přírodě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život ve valašské horské vsi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židovská tematika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9) Další knihy autork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Nic není tak prosté, Návrat do Želar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Nuda, Římanka,Lhostejní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Dáma s psíčkem, Racek, Tlustý a tenký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Želary, Útěk, Na větrné hůrce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557" y="-453200"/>
            <a:ext cx="7830032" cy="207844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10) Kdo ztvárnil hl. ženskou roli ve filmu, který je natočen podle knihy Jozova </a:t>
            </a:r>
            <a:r>
              <a:rPr lang="cs-CZ" sz="3200" b="1" dirty="0" err="1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Hanule</a:t>
            </a:r>
            <a:r>
              <a:rPr lang="cs-CZ" sz="32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?</a:t>
            </a:r>
            <a:endParaRPr lang="cs-CZ" sz="3200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Taťána Vilhelmová 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Aňa Geislerová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Eva Holubová</a:t>
            </a:r>
          </a:p>
        </p:txBody>
      </p:sp>
      <p:pic>
        <p:nvPicPr>
          <p:cNvPr id="28681" name="Picture 9" descr="Anna_Geislerov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2997200"/>
            <a:ext cx="2159000" cy="2159000"/>
          </a:xfrm>
          <a:prstGeom prst="rect">
            <a:avLst/>
          </a:prstGeom>
          <a:noFill/>
        </p:spPr>
      </p:pic>
      <p:pic>
        <p:nvPicPr>
          <p:cNvPr id="28683" name="Picture 11" descr="DD_Vilhelmov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1484313"/>
            <a:ext cx="1819275" cy="2662237"/>
          </a:xfrm>
          <a:prstGeom prst="rect">
            <a:avLst/>
          </a:prstGeom>
          <a:noFill/>
        </p:spPr>
      </p:pic>
      <p:pic>
        <p:nvPicPr>
          <p:cNvPr id="28685" name="Picture 13" descr="Eva_Holubov%C3%A1_20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638" y="4221163"/>
            <a:ext cx="2395537" cy="25034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11) Jak se jmenuje film, který je natočen podle knihy Jozova </a:t>
            </a:r>
            <a:r>
              <a:rPr lang="cs-CZ" b="1" dirty="0" err="1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Hanule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Jozova Hanule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Jozova Hanule míří do Želar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Návrat do Želar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Želary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12) Jazykové prostředky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smtClean="0"/>
              <a:t>„</a:t>
            </a:r>
            <a:r>
              <a:rPr lang="cs-CZ" b="1" smtClean="0">
                <a:latin typeface="Corbel" pitchFamily="34" charset="0"/>
              </a:rPr>
              <a:t>Připadala jsem si </a:t>
            </a:r>
            <a:r>
              <a:rPr lang="cs-CZ" b="1" i="1" u="sng" smtClean="0">
                <a:latin typeface="Corbel" pitchFamily="34" charset="0"/>
              </a:rPr>
              <a:t>jako spráskaný pes</a:t>
            </a:r>
            <a:r>
              <a:rPr lang="cs-CZ" b="1" i="1" smtClean="0">
                <a:latin typeface="Corbel" pitchFamily="34" charset="0"/>
              </a:rPr>
              <a:t>.“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i="1" smtClean="0">
                <a:latin typeface="Corbel" pitchFamily="34" charset="0"/>
              </a:rPr>
              <a:t>„</a:t>
            </a:r>
            <a:r>
              <a:rPr lang="cs-CZ" b="1" smtClean="0">
                <a:latin typeface="Corbel" pitchFamily="34" charset="0"/>
              </a:rPr>
              <a:t>Hano</a:t>
            </a:r>
            <a:r>
              <a:rPr lang="cs-CZ" b="1" i="1" smtClean="0">
                <a:latin typeface="Corbel" pitchFamily="34" charset="0"/>
              </a:rPr>
              <a:t>,</a:t>
            </a:r>
            <a:r>
              <a:rPr lang="cs-CZ" b="1" i="1" u="sng" smtClean="0">
                <a:latin typeface="Corbel" pitchFamily="34" charset="0"/>
              </a:rPr>
              <a:t>Hanulko</a:t>
            </a:r>
            <a:r>
              <a:rPr lang="cs-CZ" b="1" i="1" smtClean="0">
                <a:latin typeface="Corbel" pitchFamily="34" charset="0"/>
              </a:rPr>
              <a:t>!“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„</a:t>
            </a:r>
            <a:r>
              <a:rPr lang="cs-CZ" b="1" i="1" u="sng" smtClean="0">
                <a:latin typeface="Corbel" pitchFamily="34" charset="0"/>
              </a:rPr>
              <a:t>Guten Tag</a:t>
            </a:r>
            <a:r>
              <a:rPr lang="cs-CZ" b="1" smtClean="0">
                <a:latin typeface="Corbel" pitchFamily="34" charset="0"/>
              </a:rPr>
              <a:t>,“ pozdravil. Podléhám bludu, nebo má skutečně netečný výraz?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i="1" u="sng" smtClean="0">
                <a:latin typeface="Corbel" pitchFamily="34" charset="0"/>
              </a:rPr>
              <a:t>Šalina</a:t>
            </a:r>
            <a:r>
              <a:rPr lang="cs-CZ" b="1" smtClean="0">
                <a:latin typeface="Corbel" pitchFamily="34" charset="0"/>
              </a:rPr>
              <a:t> snaživě kodrcá, ale připadá mi, že se sotva vlečeme.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r>
              <a:rPr lang="cs-CZ" b="1" smtClean="0">
                <a:latin typeface="Corbel" pitchFamily="34" charset="0"/>
              </a:rPr>
              <a:t>Do týdne bylo zřejmé, že Josef Janda </a:t>
            </a:r>
            <a:r>
              <a:rPr lang="cs-CZ" b="1" i="1" u="sng" smtClean="0">
                <a:latin typeface="Corbel" pitchFamily="34" charset="0"/>
              </a:rPr>
              <a:t>sjíždí z lopaty</a:t>
            </a:r>
            <a:r>
              <a:rPr lang="cs-CZ" b="1" smtClean="0">
                <a:latin typeface="Corbel" pitchFamily="34" charset="0"/>
              </a:rPr>
              <a:t>, a Richard mi ho dal osobně na starost.</a:t>
            </a: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b="1" smtClean="0">
              <a:latin typeface="Corbel" pitchFamily="34" charset="0"/>
            </a:endParaRPr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i="1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i="1" smtClean="0"/>
          </a:p>
          <a:p>
            <a:pPr marL="514350" indent="-514350" eaLnBrk="1" hangingPunct="1">
              <a:buFont typeface="Rockwell" pitchFamily="18" charset="0"/>
              <a:buAutoNum type="alphaL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 smtClean="0">
                <a:effectLst/>
                <a:latin typeface="Arial" charset="0"/>
              </a:rPr>
              <a:t>Slohová práce</a:t>
            </a:r>
          </a:p>
        </p:txBody>
      </p:sp>
      <p:sp>
        <p:nvSpPr>
          <p:cNvPr id="31746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Zkuste napsat líčení na téma: „Nedotčená nebeská krajina“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orbel" pitchFamily="34" charset="0"/>
              </a:rPr>
              <a:t>Správné odpovědi</a:t>
            </a:r>
            <a:endParaRPr lang="cs-CZ" b="1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latin typeface="Corbel" pitchFamily="34" charset="0"/>
            </a:endParaRP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5516562"/>
          </a:xfrm>
        </p:spPr>
        <p:txBody>
          <a:bodyPr/>
          <a:lstStyle/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Z textu vyplývá - C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1 – c                7 – c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2 – d               8 – c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3 – b               9 – a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4 – b             10 – b      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5 – a             11 – d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6 – 1 c              12 – a) přirovnání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      2 d                        b) zdrobnělina(oslovení)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      3 b                        c) germanismus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      4 a                        d) nářečí</a:t>
            </a:r>
          </a:p>
          <a:p>
            <a:pPr marL="514350" indent="-514350" algn="just"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FFCCFF"/>
                </a:solidFill>
                <a:latin typeface="Corbel" pitchFamily="34" charset="0"/>
              </a:rPr>
              <a:t>                                     e) </a:t>
            </a:r>
            <a:r>
              <a:rPr lang="cs-CZ" b="1" smtClean="0">
                <a:solidFill>
                  <a:srgbClr val="FFCCFF"/>
                </a:solidFill>
                <a:latin typeface="Corbel" pitchFamily="34" charset="0"/>
              </a:rPr>
              <a:t>metafora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400"/>
              </a:spcAft>
            </a:pPr>
            <a:r>
              <a:rPr lang="cs-CZ" sz="2800" smtClean="0">
                <a:latin typeface="Corbel" pitchFamily="34" charset="0"/>
              </a:rPr>
              <a:t>PROKOP, Vladimír. Přehled české literatury 20. století: pro výuku na středních školách. Sokolov: O.K.-Soft, 1998, 82 s. ISBN 80-238-2348-5.</a:t>
            </a:r>
          </a:p>
          <a:p>
            <a:pPr eaLnBrk="1" hangingPunct="1">
              <a:spcAft>
                <a:spcPts val="1400"/>
              </a:spcAft>
            </a:pPr>
            <a:r>
              <a:rPr lang="cs-CZ" sz="2800" smtClean="0">
                <a:latin typeface="Corbel" pitchFamily="34" charset="0"/>
              </a:rPr>
              <a:t>LEGÁTOVÁ, Květa. </a:t>
            </a:r>
            <a:r>
              <a:rPr lang="cs-CZ" sz="2800" i="1" smtClean="0">
                <a:latin typeface="Corbel" pitchFamily="34" charset="0"/>
              </a:rPr>
              <a:t>Jozova Hanule</a:t>
            </a:r>
            <a:r>
              <a:rPr lang="cs-CZ" sz="2800" smtClean="0">
                <a:latin typeface="Corbel" pitchFamily="34" charset="0"/>
              </a:rPr>
              <a:t>. Vyd. 1. Praha: Paseka, 2002, 110 p. ISBN 80-718-5512-X. </a:t>
            </a:r>
            <a:endParaRPr lang="cs-CZ" sz="2800" smtClean="0">
              <a:latin typeface="Arial" charset="0"/>
            </a:endParaRPr>
          </a:p>
          <a:p>
            <a:r>
              <a:rPr lang="cs-CZ" sz="2800" smtClean="0">
                <a:latin typeface="Arial" charset="0"/>
              </a:rPr>
              <a:t>AUTOR NEUVEDEN. </a:t>
            </a:r>
            <a:r>
              <a:rPr lang="cs-CZ" sz="2800" i="1" smtClean="0">
                <a:latin typeface="Arial" charset="0"/>
              </a:rPr>
              <a:t>littera.uhk.cz</a:t>
            </a:r>
            <a:r>
              <a:rPr lang="cs-CZ" sz="2800" smtClean="0">
                <a:latin typeface="Arial" charset="0"/>
              </a:rPr>
              <a:t> [online]. [cit. 27.1.2014]. Dostupný na WWW: http://littera.uhk.cz/loga/littera-kcjl-temata3-690.png</a:t>
            </a:r>
          </a:p>
          <a:p>
            <a:pPr eaLnBrk="1" hangingPunct="1">
              <a:spcAft>
                <a:spcPts val="1400"/>
              </a:spcAft>
              <a:buFont typeface="Wingdings 2" pitchFamily="18" charset="2"/>
              <a:buNone/>
            </a:pPr>
            <a:endParaRPr lang="cs-CZ" sz="2800" smtClean="0">
              <a:latin typeface="Corbel" pitchFamily="34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solidFill>
                <a:srgbClr val="FFFF00"/>
              </a:solidFill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smtClean="0">
                <a:latin typeface="Arial" charset="0"/>
              </a:rPr>
              <a:t>AUTOR NEUVEDEN. </a:t>
            </a:r>
            <a:r>
              <a:rPr lang="cs-CZ" sz="2400" i="1" smtClean="0">
                <a:latin typeface="Arial" charset="0"/>
              </a:rPr>
              <a:t>dtv.de</a:t>
            </a:r>
            <a:r>
              <a:rPr lang="cs-CZ" sz="2400" smtClean="0">
                <a:latin typeface="Arial" charset="0"/>
              </a:rPr>
              <a:t> [online]. [cit. 27.1.2014]. Dostupný na WWW: </a:t>
            </a:r>
            <a:r>
              <a:rPr lang="cs-CZ" sz="2400" smtClean="0">
                <a:latin typeface="Arial" charset="0"/>
                <a:hlinkClick r:id="rId2"/>
              </a:rPr>
              <a:t>http://www.dtv.de/_autoren/165/2098.jpg</a:t>
            </a:r>
            <a:endParaRPr lang="cs-CZ" sz="24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400" smtClean="0">
                <a:latin typeface="Arial" charset="0"/>
              </a:rPr>
              <a:t>AUTOR NEUVEDEN. </a:t>
            </a:r>
            <a:r>
              <a:rPr lang="cs-CZ" sz="2400" i="1" smtClean="0">
                <a:latin typeface="Arial" charset="0"/>
              </a:rPr>
              <a:t>wikimedia.org</a:t>
            </a:r>
            <a:r>
              <a:rPr lang="cs-CZ" sz="2400" smtClean="0">
                <a:latin typeface="Arial" charset="0"/>
              </a:rPr>
              <a:t> [online]. [cit. 20.2.2014]. Dostupný na WWW: http://upload.wikimedia.org/wikipedia/commons/2/28/Anna_Geislerova.jpg?uselang=cs</a:t>
            </a:r>
          </a:p>
          <a:p>
            <a:pPr>
              <a:lnSpc>
                <a:spcPct val="80000"/>
              </a:lnSpc>
            </a:pPr>
            <a:r>
              <a:rPr lang="cs-CZ" sz="2400" smtClean="0">
                <a:latin typeface="Arial" charset="0"/>
              </a:rPr>
              <a:t>AUTOR NEUVEDEN. </a:t>
            </a:r>
            <a:r>
              <a:rPr lang="cs-CZ" sz="2400" i="1" smtClean="0">
                <a:latin typeface="Arial" charset="0"/>
              </a:rPr>
              <a:t>wikimedia.org</a:t>
            </a:r>
            <a:r>
              <a:rPr lang="cs-CZ" sz="2400" smtClean="0">
                <a:latin typeface="Arial" charset="0"/>
              </a:rPr>
              <a:t> [online]. [cit. 20.2.2014]. Dostupný na WWW: </a:t>
            </a:r>
            <a:r>
              <a:rPr lang="cs-CZ" sz="2400" smtClean="0">
                <a:latin typeface="Arial" charset="0"/>
                <a:hlinkClick r:id="rId3"/>
              </a:rPr>
              <a:t>https://upload.wikimedia.org/wikipedia/commons/0/0c/Eva_Holubov%C3%A1_2013.JPG?uselang=cs</a:t>
            </a:r>
            <a:endParaRPr lang="cs-CZ" sz="24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400" smtClean="0">
                <a:latin typeface="Arial" charset="0"/>
              </a:rPr>
              <a:t>AUTOR NEUVEDEN. </a:t>
            </a:r>
            <a:r>
              <a:rPr lang="cs-CZ" sz="2400" i="1" smtClean="0">
                <a:latin typeface="Arial" charset="0"/>
              </a:rPr>
              <a:t>wikimedia.org</a:t>
            </a:r>
            <a:r>
              <a:rPr lang="cs-CZ" sz="2400" smtClean="0">
                <a:latin typeface="Arial" charset="0"/>
              </a:rPr>
              <a:t> [online]. [cit. 20.2.2014]. Dostupný na WWW: http://upload.wikimedia.org/wikipedia/commons/9/9b/DD_Vilhelmova.JPG</a:t>
            </a:r>
          </a:p>
        </p:txBody>
      </p:sp>
      <p:pic>
        <p:nvPicPr>
          <p:cNvPr id="34818" name="Nadpis 1"/>
          <p:cNvPicPr>
            <a:picLocks noGrp="1" noChangeArrowheads="1"/>
          </p:cNvPicPr>
          <p:nvPr>
            <p:ph type="title" idx="4294967295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57200" y="263525"/>
            <a:ext cx="8229600" cy="1122363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331</TotalTime>
  <Words>696</Words>
  <Application>Microsoft Office PowerPoint</Application>
  <PresentationFormat>On-screen Show (4:3)</PresentationFormat>
  <Paragraphs>96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20</vt:i4>
      </vt:variant>
    </vt:vector>
  </HeadingPairs>
  <TitlesOfParts>
    <vt:vector size="34" baseType="lpstr">
      <vt:lpstr>Arial</vt:lpstr>
      <vt:lpstr>Rockwell</vt:lpstr>
      <vt:lpstr>Wingdings 2</vt:lpstr>
      <vt:lpstr>Calibri</vt:lpstr>
      <vt:lpstr>Corbel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Ti, kteří neznají heslo</cp:lastModifiedBy>
  <cp:revision>19</cp:revision>
  <dcterms:modified xsi:type="dcterms:W3CDTF">2014-02-20T17:49:14Z</dcterms:modified>
</cp:coreProperties>
</file>