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3" r:id="rId2"/>
    <p:sldId id="256" r:id="rId3"/>
    <p:sldId id="257" r:id="rId4"/>
    <p:sldId id="260" r:id="rId5"/>
    <p:sldId id="261" r:id="rId6"/>
    <p:sldId id="265" r:id="rId7"/>
    <p:sldId id="262" r:id="rId8"/>
    <p:sldId id="263" r:id="rId9"/>
    <p:sldId id="288" r:id="rId10"/>
    <p:sldId id="266" r:id="rId11"/>
    <p:sldId id="267" r:id="rId12"/>
    <p:sldId id="264" r:id="rId13"/>
    <p:sldId id="287" r:id="rId14"/>
    <p:sldId id="291" r:id="rId15"/>
    <p:sldId id="258" r:id="rId16"/>
    <p:sldId id="269" r:id="rId17"/>
    <p:sldId id="259" r:id="rId18"/>
    <p:sldId id="268" r:id="rId19"/>
    <p:sldId id="270" r:id="rId20"/>
    <p:sldId id="286" r:id="rId21"/>
    <p:sldId id="29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9" r:id="rId30"/>
    <p:sldId id="280" r:id="rId31"/>
    <p:sldId id="282" r:id="rId32"/>
    <p:sldId id="281" r:id="rId33"/>
    <p:sldId id="289" r:id="rId34"/>
    <p:sldId id="283" r:id="rId35"/>
    <p:sldId id="284" r:id="rId36"/>
    <p:sldId id="285" r:id="rId37"/>
    <p:sldId id="292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9632" y="1988840"/>
          <a:ext cx="6697662" cy="4392488"/>
        </p:xfrm>
        <a:graphic>
          <a:graphicData uri="http://schemas.openxmlformats.org/drawingml/2006/table">
            <a:tbl>
              <a:tblPr/>
              <a:tblGrid>
                <a:gridCol w="1944216"/>
                <a:gridCol w="4753446"/>
              </a:tblGrid>
              <a:tr h="6079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0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Úvod do dějepisu 2 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VY_32_INOVACE_06.01.02)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1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PhDr. Jan Tomíček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Dějepis pro 5. – 7.ročník VG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0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67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určena k výuce úvodu do  historiografie v dějepisném semináři v sedmém (předmaturitním) ročníku vyššího gymnázia. Studenty seznámí s historickými prameny a jejich uložením.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11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Šablona slouží jako digitalizovaná učebnice k výuce úvodu do dějepisu. Časová dotace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 45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minut.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2232247"/>
          </a:xfrm>
        </p:spPr>
        <p:txBody>
          <a:bodyPr/>
          <a:lstStyle/>
          <a:p>
            <a:r>
              <a:rPr lang="cs-CZ" b="1" dirty="0" smtClean="0"/>
              <a:t>Úvod do dějepisu – 2 </a:t>
            </a:r>
            <a:br>
              <a:rPr lang="cs-CZ" b="1" dirty="0" smtClean="0"/>
            </a:br>
            <a:r>
              <a:rPr lang="cs-CZ" b="1" dirty="0" smtClean="0"/>
              <a:t>(historické prameny a jejich uložení)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Dělení historických pramenů</a:t>
            </a:r>
          </a:p>
          <a:p>
            <a:pPr marL="514350" indent="-514350">
              <a:buAutoNum type="arabicParenR"/>
            </a:pPr>
            <a:r>
              <a:rPr lang="cs-CZ" dirty="0" smtClean="0"/>
              <a:t>Uložení  těchto pramenů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Dělení historických pramenů 1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Hmotné prameny</a:t>
            </a:r>
          </a:p>
          <a:p>
            <a:pPr marL="514350" indent="-514350">
              <a:buAutoNum type="alphaLcParenR"/>
            </a:pPr>
            <a:r>
              <a:rPr lang="cs-CZ" sz="2000" i="1" u="sng" dirty="0" smtClean="0"/>
              <a:t>Pozůstatky člověka </a:t>
            </a:r>
            <a:r>
              <a:rPr lang="cs-CZ" sz="2000" dirty="0" smtClean="0"/>
              <a:t>(kostry)</a:t>
            </a:r>
          </a:p>
          <a:p>
            <a:pPr marL="514350" indent="-514350">
              <a:buAutoNum type="alphaLcParenR"/>
            </a:pPr>
            <a:r>
              <a:rPr lang="cs-CZ" sz="2000" i="1" u="sng" dirty="0" smtClean="0"/>
              <a:t>Pozůstatky po činnosti člověka</a:t>
            </a:r>
            <a:r>
              <a:rPr lang="cs-CZ" sz="2000" dirty="0" smtClean="0"/>
              <a:t> – jeho výtvory (např. sídliště a stavby, nástroje, zbraně, předměty denní potřeby, ozdoby, oděvy, hračky, hudební nástroje atd.) </a:t>
            </a:r>
            <a:r>
              <a:rPr lang="cs-CZ" sz="2000" b="1" i="1" dirty="0" smtClean="0"/>
              <a:t>Poznámka – jsou to nejdůležitější a takřka jediné prameny pro období pravěku, jinak samozřejmě pro každé období</a:t>
            </a:r>
          </a:p>
          <a:p>
            <a:pPr marL="514350" indent="-514350">
              <a:buNone/>
            </a:pPr>
            <a:r>
              <a:rPr lang="cs-CZ" sz="2000" b="1" dirty="0" smtClean="0"/>
              <a:t>2)</a:t>
            </a:r>
            <a:r>
              <a:rPr lang="cs-CZ" sz="2000" dirty="0" smtClean="0"/>
              <a:t> </a:t>
            </a:r>
            <a:r>
              <a:rPr lang="cs-CZ" sz="2800" b="1" dirty="0" smtClean="0"/>
              <a:t>Obrazové prameny</a:t>
            </a:r>
            <a:endParaRPr lang="cs-CZ" sz="2000" b="1" dirty="0" smtClean="0"/>
          </a:p>
          <a:p>
            <a:pPr marL="514350" indent="-514350">
              <a:buAutoNum type="alphaLcParenR"/>
            </a:pPr>
            <a:r>
              <a:rPr lang="cs-CZ" sz="2000" i="1" u="sng" dirty="0" smtClean="0"/>
              <a:t>Symbolické</a:t>
            </a:r>
            <a:r>
              <a:rPr lang="cs-CZ" sz="2000" dirty="0" smtClean="0"/>
              <a:t> (mapy, plány, technické výkresy, </a:t>
            </a:r>
            <a:r>
              <a:rPr lang="cs-CZ" sz="2000" dirty="0" err="1" smtClean="0"/>
              <a:t>schemata</a:t>
            </a:r>
            <a:r>
              <a:rPr lang="cs-CZ" sz="2000" dirty="0" smtClean="0"/>
              <a:t>)</a:t>
            </a:r>
          </a:p>
          <a:p>
            <a:pPr marL="514350" indent="-514350">
              <a:buAutoNum type="alphaLcParenR"/>
            </a:pPr>
            <a:r>
              <a:rPr lang="cs-CZ" sz="2000" i="1" u="sng" dirty="0" smtClean="0"/>
              <a:t>Vlastní obrazové </a:t>
            </a:r>
            <a:r>
              <a:rPr lang="cs-CZ" sz="2000" dirty="0" smtClean="0"/>
              <a:t>(obrazy, kresby, grafiky, karikatury, ale i plastiky, fotografie, filmy, videozáznamy – pokud vznikly v té době)</a:t>
            </a:r>
          </a:p>
          <a:p>
            <a:pPr marL="514350" indent="-514350">
              <a:buNone/>
            </a:pPr>
            <a:r>
              <a:rPr lang="cs-CZ" sz="2000" dirty="0" smtClean="0"/>
              <a:t>	</a:t>
            </a:r>
            <a:r>
              <a:rPr lang="cs-CZ" sz="2000" b="1" i="1" dirty="0" smtClean="0"/>
              <a:t>Tyto prameny jsou jedinečné v tom, že nám zachytí například portrét či vzhled krajiny mnohem lépe než sebelepší popis</a:t>
            </a:r>
            <a:endParaRPr lang="cs-CZ" sz="2000" b="1" i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Hmotné prameny </a:t>
            </a:r>
            <a:r>
              <a:rPr lang="cs-CZ" sz="3200" dirty="0" smtClean="0"/>
              <a:t>– třecí kameny a misky na drcení obilí – </a:t>
            </a:r>
            <a:r>
              <a:rPr lang="cs-CZ" sz="3200" i="1" dirty="0" smtClean="0"/>
              <a:t>pravěký skanzen ve </a:t>
            </a:r>
            <a:r>
              <a:rPr lang="cs-CZ" sz="3200" i="1" dirty="0" err="1" smtClean="0"/>
              <a:t>Všestarech</a:t>
            </a:r>
            <a:endParaRPr lang="cs-CZ" sz="3200" i="1" dirty="0"/>
          </a:p>
        </p:txBody>
      </p:sp>
      <p:pic>
        <p:nvPicPr>
          <p:cNvPr id="4" name="Zástupný symbol pro obsah 3" descr="IMG_082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48922" y="1600200"/>
            <a:ext cx="8046156" cy="4525963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Hmotné prameny – </a:t>
            </a:r>
            <a:r>
              <a:rPr lang="cs-CZ" sz="3600" dirty="0" smtClean="0"/>
              <a:t>neolitická osada – </a:t>
            </a:r>
            <a:r>
              <a:rPr lang="cs-CZ" sz="3600" i="1" dirty="0" smtClean="0"/>
              <a:t>pravěký skanzen ve </a:t>
            </a:r>
            <a:r>
              <a:rPr lang="cs-CZ" sz="3600" i="1" dirty="0" err="1" smtClean="0"/>
              <a:t>Všestarech</a:t>
            </a:r>
            <a:endParaRPr lang="cs-CZ" i="1" dirty="0"/>
          </a:p>
        </p:txBody>
      </p:sp>
      <p:pic>
        <p:nvPicPr>
          <p:cNvPr id="4" name="Zástupný symbol pro obsah 3" descr="IMG_304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Hmotné prameny </a:t>
            </a:r>
            <a:r>
              <a:rPr lang="cs-CZ" b="1" dirty="0" smtClean="0"/>
              <a:t>– </a:t>
            </a:r>
            <a:r>
              <a:rPr lang="cs-CZ" sz="3600" dirty="0" smtClean="0"/>
              <a:t>část </a:t>
            </a:r>
            <a:r>
              <a:rPr lang="cs-CZ" sz="3600" dirty="0" err="1" smtClean="0"/>
              <a:t>Ištařiny</a:t>
            </a:r>
            <a:r>
              <a:rPr lang="cs-CZ" sz="3600" dirty="0" smtClean="0"/>
              <a:t> brány z Babylonu – </a:t>
            </a:r>
            <a:r>
              <a:rPr lang="cs-CZ" sz="3600" i="1" dirty="0" smtClean="0"/>
              <a:t>Pergamon muzeum v Berlín</a:t>
            </a:r>
            <a:r>
              <a:rPr lang="cs-CZ" sz="3600" dirty="0" smtClean="0"/>
              <a:t>ě</a:t>
            </a:r>
            <a:endParaRPr lang="cs-CZ" dirty="0"/>
          </a:p>
        </p:txBody>
      </p:sp>
      <p:pic>
        <p:nvPicPr>
          <p:cNvPr id="4" name="Zástupný symbol pro obsah 3" descr="DSCF061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15817" y="1556792"/>
            <a:ext cx="3456384" cy="5184576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Hmotné pram</a:t>
            </a:r>
            <a:r>
              <a:rPr lang="cs-CZ" b="1" dirty="0" smtClean="0"/>
              <a:t>eny – </a:t>
            </a:r>
            <a:r>
              <a:rPr lang="cs-CZ" sz="3600" dirty="0" err="1" smtClean="0"/>
              <a:t>funerální</a:t>
            </a:r>
            <a:r>
              <a:rPr lang="cs-CZ" sz="3600" dirty="0" smtClean="0"/>
              <a:t> stavba – </a:t>
            </a:r>
            <a:r>
              <a:rPr lang="cs-CZ" sz="3600" i="1" dirty="0" err="1" smtClean="0"/>
              <a:t>Ossárium</a:t>
            </a:r>
            <a:r>
              <a:rPr lang="cs-CZ" sz="3600" i="1" dirty="0" smtClean="0"/>
              <a:t> s ostatky padlých vojáků na Chlumu u Sadové v </a:t>
            </a:r>
            <a:r>
              <a:rPr lang="cs-CZ" sz="3600" i="1" dirty="0" err="1" smtClean="0"/>
              <a:t>prusko</a:t>
            </a:r>
            <a:r>
              <a:rPr lang="cs-CZ" sz="3600" i="1" dirty="0" smtClean="0"/>
              <a:t> – rakouské válce roku 1866</a:t>
            </a:r>
            <a:endParaRPr lang="cs-CZ" i="1" dirty="0"/>
          </a:p>
        </p:txBody>
      </p:sp>
      <p:pic>
        <p:nvPicPr>
          <p:cNvPr id="6" name="Zástupný symbol pro obsah 5" descr="IMG_301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844824"/>
            <a:ext cx="6034617" cy="4536504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44016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Hmotné prameny </a:t>
            </a:r>
            <a:r>
              <a:rPr lang="cs-CZ" b="1" dirty="0" smtClean="0"/>
              <a:t>– </a:t>
            </a:r>
            <a:r>
              <a:rPr lang="cs-CZ" sz="3600" dirty="0" smtClean="0"/>
              <a:t>pruská vojenská přilba z války roku 1866 –</a:t>
            </a:r>
            <a:r>
              <a:rPr lang="cs-CZ" sz="3600" i="1" dirty="0" smtClean="0"/>
              <a:t>Památník bitvy z roku 1866 na Chlumu</a:t>
            </a:r>
            <a:endParaRPr lang="cs-CZ" i="1" dirty="0"/>
          </a:p>
        </p:txBody>
      </p:sp>
      <p:pic>
        <p:nvPicPr>
          <p:cNvPr id="4" name="Zástupný symbol pro obsah 3" descr="IMG_055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37822" y="1700213"/>
            <a:ext cx="7868356" cy="442595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Hmotné prameny </a:t>
            </a:r>
            <a:r>
              <a:rPr lang="cs-CZ" dirty="0" smtClean="0"/>
              <a:t>– historické nádobí (muzeum v Poličce)</a:t>
            </a:r>
            <a:endParaRPr lang="cs-CZ" dirty="0"/>
          </a:p>
        </p:txBody>
      </p:sp>
      <p:pic>
        <p:nvPicPr>
          <p:cNvPr id="4" name="Zástupný symbol pro obsah 3" descr="Dumy Litomysl 10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Hmotné prameny – </a:t>
            </a:r>
            <a:r>
              <a:rPr lang="cs-CZ" sz="3600" dirty="0" smtClean="0"/>
              <a:t>zámek v Českém Krumlově</a:t>
            </a:r>
            <a:endParaRPr lang="cs-CZ" dirty="0"/>
          </a:p>
        </p:txBody>
      </p:sp>
      <p:pic>
        <p:nvPicPr>
          <p:cNvPr id="4" name="Zástupný symbol pro obsah 3" descr="IMG_333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Obrazové prameny – </a:t>
            </a:r>
            <a:r>
              <a:rPr lang="cs-CZ" sz="3600" dirty="0" smtClean="0"/>
              <a:t>sgrafita v Českém Krumlově</a:t>
            </a:r>
            <a:endParaRPr lang="cs-CZ" sz="3600" dirty="0"/>
          </a:p>
        </p:txBody>
      </p:sp>
      <p:pic>
        <p:nvPicPr>
          <p:cNvPr id="4" name="Zástupný symbol pro obsah 3" descr="IMG_305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74764" y="1600200"/>
            <a:ext cx="3394472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Obrazové prameny </a:t>
            </a:r>
            <a:r>
              <a:rPr lang="cs-CZ" dirty="0" smtClean="0"/>
              <a:t>– </a:t>
            </a:r>
            <a:r>
              <a:rPr lang="cs-CZ" sz="3600" dirty="0" smtClean="0"/>
              <a:t>bitva u Chlumu a  Sadové roku 1866 – </a:t>
            </a:r>
            <a:r>
              <a:rPr lang="cs-CZ" sz="3600" i="1" dirty="0" smtClean="0"/>
              <a:t>Památník bitvy na Chlumu</a:t>
            </a:r>
            <a:endParaRPr lang="cs-CZ" i="1" dirty="0"/>
          </a:p>
        </p:txBody>
      </p:sp>
      <p:pic>
        <p:nvPicPr>
          <p:cNvPr id="4" name="Zástupný symbol pro obsah 3" descr="IMG_053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73032" y="1600200"/>
            <a:ext cx="7997935" cy="45259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Obrazové prameny - </a:t>
            </a:r>
            <a:r>
              <a:rPr lang="cs-CZ" sz="2800" dirty="0" smtClean="0"/>
              <a:t>Barbora Smetanová rozená </a:t>
            </a:r>
            <a:r>
              <a:rPr lang="cs-CZ" sz="2800" dirty="0" err="1" smtClean="0"/>
              <a:t>Lynková</a:t>
            </a:r>
            <a:r>
              <a:rPr lang="cs-CZ" sz="2800" dirty="0" smtClean="0"/>
              <a:t> (z </a:t>
            </a:r>
            <a:r>
              <a:rPr lang="cs-CZ" sz="2800" dirty="0" err="1" smtClean="0"/>
              <a:t>Miletína</a:t>
            </a:r>
            <a:r>
              <a:rPr lang="cs-CZ" sz="2800" dirty="0" smtClean="0"/>
              <a:t>) a František Smetana </a:t>
            </a:r>
            <a:r>
              <a:rPr lang="cs-CZ" sz="3200" dirty="0" smtClean="0"/>
              <a:t>– </a:t>
            </a:r>
            <a:r>
              <a:rPr lang="cs-CZ" sz="2800" dirty="0" smtClean="0"/>
              <a:t>rodiče Bedřicha Smetany </a:t>
            </a:r>
            <a:r>
              <a:rPr lang="cs-CZ" sz="2400" i="1" dirty="0" smtClean="0"/>
              <a:t>(Muzeum Bedřicha Smetany v Litomyšli</a:t>
            </a:r>
            <a:r>
              <a:rPr lang="cs-CZ" sz="2800" i="1" dirty="0" smtClean="0"/>
              <a:t>)</a:t>
            </a:r>
            <a:endParaRPr lang="cs-CZ" sz="3600" i="1" dirty="0"/>
          </a:p>
        </p:txBody>
      </p:sp>
      <p:pic>
        <p:nvPicPr>
          <p:cNvPr id="4" name="Zástupný symbol pro obsah 3" descr="Dumy Litomysl 02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3925302" y="2478151"/>
            <a:ext cx="4621884" cy="3184472"/>
          </a:xfrm>
        </p:spPr>
      </p:pic>
      <p:pic>
        <p:nvPicPr>
          <p:cNvPr id="5" name="Obrázek 4" descr="Dumy Litomysl 02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6200000">
            <a:off x="258666" y="2341738"/>
            <a:ext cx="4611063" cy="3473217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Obrazové prameny – </a:t>
            </a:r>
            <a:r>
              <a:rPr lang="cs-CZ" sz="4000" dirty="0" smtClean="0"/>
              <a:t>Požár Poličky v polovině 19. století </a:t>
            </a:r>
            <a:r>
              <a:rPr lang="cs-CZ" sz="3600" dirty="0" smtClean="0"/>
              <a:t>(muzeum v Poličce)</a:t>
            </a:r>
            <a:endParaRPr lang="cs-CZ" sz="4000" dirty="0"/>
          </a:p>
        </p:txBody>
      </p:sp>
      <p:pic>
        <p:nvPicPr>
          <p:cNvPr id="4" name="Zástupný symbol pro obsah 3" descr="Dumy Litomysl 1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3" y="1600200"/>
            <a:ext cx="6480720" cy="4860540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Dělení historických pramenů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8229600" cy="504056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b="1" dirty="0" smtClean="0"/>
              <a:t>3</a:t>
            </a:r>
            <a:r>
              <a:rPr lang="cs-CZ" sz="2400" b="1" dirty="0" smtClean="0"/>
              <a:t>)</a:t>
            </a:r>
            <a:r>
              <a:rPr lang="cs-CZ" sz="2400" dirty="0" smtClean="0"/>
              <a:t> </a:t>
            </a:r>
            <a:r>
              <a:rPr lang="cs-CZ" sz="2400" b="1" dirty="0" smtClean="0"/>
              <a:t>Tradiční prameny (ústní</a:t>
            </a:r>
            <a:r>
              <a:rPr lang="cs-CZ" sz="2000" b="1" dirty="0" smtClean="0"/>
              <a:t>)</a:t>
            </a:r>
          </a:p>
          <a:p>
            <a:pPr>
              <a:buNone/>
            </a:pPr>
            <a:r>
              <a:rPr lang="cs-CZ" sz="1050" dirty="0" smtClean="0"/>
              <a:t>	</a:t>
            </a:r>
            <a:r>
              <a:rPr lang="cs-CZ" sz="1400" dirty="0" smtClean="0"/>
              <a:t>Zvěst, pověst, historická píseň, přísloví, pořekadlo, pranostika, anekdoty, vyprávění pamětníků, lidové zvyky, pomístní názvy atd.</a:t>
            </a:r>
          </a:p>
          <a:p>
            <a:pPr>
              <a:buNone/>
            </a:pPr>
            <a:r>
              <a:rPr lang="cs-CZ" sz="1600" b="1" dirty="0" smtClean="0"/>
              <a:t>Pověst </a:t>
            </a:r>
            <a:r>
              <a:rPr lang="cs-CZ" sz="1400" b="1" dirty="0" smtClean="0"/>
              <a:t>- </a:t>
            </a:r>
            <a:r>
              <a:rPr lang="cs-CZ" sz="1400" dirty="0" smtClean="0"/>
              <a:t>Staré pověsti české, pověsti o různých hradech, tajemných místech, dramatických událostech – některé jsou  všeobecně známé (viz Staré pověsti české), jiné jen regionálně atd.</a:t>
            </a:r>
          </a:p>
          <a:p>
            <a:pPr>
              <a:buNone/>
            </a:pPr>
            <a:r>
              <a:rPr lang="cs-CZ" sz="1600" b="1" dirty="0" smtClean="0"/>
              <a:t>Historická píseň </a:t>
            </a:r>
            <a:r>
              <a:rPr lang="cs-CZ" sz="1400" dirty="0" smtClean="0"/>
              <a:t>– často o válkách, zločinech, osudech jednotlivých konkrétních lidí, o lásce,  o běžném životě prostých lidí atd. Tyto písně nám mohou podat také cenné informace o událostech a hlavně prožívání těchto událostí lidmi.  </a:t>
            </a:r>
            <a:r>
              <a:rPr lang="cs-CZ" sz="1400" b="1" dirty="0" smtClean="0"/>
              <a:t>Příklad: </a:t>
            </a:r>
            <a:r>
              <a:rPr lang="cs-CZ" sz="1400" i="1" dirty="0" smtClean="0"/>
              <a:t>„Kolíne, </a:t>
            </a:r>
            <a:r>
              <a:rPr lang="cs-CZ" sz="1400" i="1" dirty="0" err="1" smtClean="0"/>
              <a:t>Kolíne</a:t>
            </a:r>
            <a:r>
              <a:rPr lang="cs-CZ" sz="1400" i="1" dirty="0" smtClean="0"/>
              <a:t>, jsi v pěkné rovině, nejeden syneček u tebe zahyne“ </a:t>
            </a:r>
            <a:r>
              <a:rPr lang="cs-CZ" sz="1400" dirty="0" smtClean="0"/>
              <a:t>– píseň reaguje na bitvu u Kolína roku 1757 v době sedmileté války. „</a:t>
            </a:r>
            <a:r>
              <a:rPr lang="cs-CZ" sz="1400" b="1" dirty="0" smtClean="0"/>
              <a:t>Nebo píseň: </a:t>
            </a:r>
            <a:r>
              <a:rPr lang="cs-CZ" sz="1400" i="1" dirty="0" smtClean="0"/>
              <a:t>Znám já jeden krásný zámek nedaleko Jičína, a pod zámkem žil ovčáček, ten měl krásného syna, a v tom zámku, žila panna, ta ovčáčka milovala, psala jemu v tajnosti, psaní plné milosti“ </a:t>
            </a:r>
            <a:r>
              <a:rPr lang="cs-CZ" sz="1400" dirty="0" smtClean="0"/>
              <a:t>– píseň přibližuje milostný vztah Elišky Kateřiny Smiřické a poddaného jejího otce,  mladého kováře, ze které ovšem lidové podání udělalo romantičtějšího ovčáčka.</a:t>
            </a:r>
          </a:p>
          <a:p>
            <a:pPr>
              <a:buNone/>
            </a:pPr>
            <a:r>
              <a:rPr lang="cs-CZ" sz="1400" b="1" dirty="0" smtClean="0"/>
              <a:t>Nebo píseň: </a:t>
            </a:r>
            <a:r>
              <a:rPr lang="cs-CZ" sz="1400" i="1" dirty="0" smtClean="0"/>
              <a:t>„Sedm let jsem u vás sloužil a nic jste mi nedali, jenom jednu košulenku a tu jste mi zas vzali“ </a:t>
            </a:r>
            <a:r>
              <a:rPr lang="cs-CZ" sz="1400" dirty="0" smtClean="0"/>
              <a:t>– píseň ukazuje postavení čeledínů ve službě u sedláka i délku jejich služby.</a:t>
            </a:r>
          </a:p>
          <a:p>
            <a:pPr>
              <a:buNone/>
            </a:pPr>
            <a:r>
              <a:rPr lang="cs-CZ" sz="1600" b="1" dirty="0" smtClean="0"/>
              <a:t>Pranostika </a:t>
            </a:r>
            <a:r>
              <a:rPr lang="cs-CZ" sz="1400" dirty="0" smtClean="0"/>
              <a:t>-  ukazuje nejen typické počasí v určitém období roku, ale i zemědělské práce, které se vážou k určitému období: </a:t>
            </a:r>
            <a:r>
              <a:rPr lang="cs-CZ" sz="1400" i="1" dirty="0" smtClean="0"/>
              <a:t>„Bouřky před Vojtěchem, déšť o žních</a:t>
            </a:r>
            <a:r>
              <a:rPr lang="cs-CZ" sz="1400" dirty="0" smtClean="0"/>
              <a:t>“, nebo </a:t>
            </a:r>
            <a:r>
              <a:rPr lang="cs-CZ" sz="1400" i="1" dirty="0" smtClean="0"/>
              <a:t>„ Na svatého Řehoře, líný sedlák který neoře“</a:t>
            </a:r>
            <a:r>
              <a:rPr lang="cs-CZ" sz="1400" dirty="0" smtClean="0"/>
              <a:t>, nebo </a:t>
            </a:r>
            <a:r>
              <a:rPr lang="cs-CZ" sz="1400" i="1" dirty="0" smtClean="0"/>
              <a:t>„Když o svatém </a:t>
            </a:r>
            <a:r>
              <a:rPr lang="cs-CZ" sz="1400" i="1" dirty="0" err="1" smtClean="0"/>
              <a:t>Vavřinci</a:t>
            </a:r>
            <a:r>
              <a:rPr lang="cs-CZ" sz="1400" i="1" dirty="0" smtClean="0"/>
              <a:t> slunce svítí, </a:t>
            </a:r>
            <a:r>
              <a:rPr lang="cs-CZ" sz="1400" i="1" dirty="0" err="1" smtClean="0"/>
              <a:t>budem</a:t>
            </a:r>
            <a:r>
              <a:rPr lang="cs-CZ" sz="1400" i="1" dirty="0" smtClean="0"/>
              <a:t> dobré víno </a:t>
            </a:r>
            <a:r>
              <a:rPr lang="cs-CZ" sz="1400" i="1" dirty="0" err="1" smtClean="0"/>
              <a:t>míti</a:t>
            </a:r>
            <a:r>
              <a:rPr lang="cs-CZ" sz="1400" i="1" dirty="0" smtClean="0"/>
              <a:t>“ a v době žní například.: </a:t>
            </a:r>
            <a:r>
              <a:rPr lang="cs-CZ" sz="1400" dirty="0" smtClean="0"/>
              <a:t>„Svatá Markéta hodila srp do žita“ atd.</a:t>
            </a:r>
          </a:p>
          <a:p>
            <a:pPr>
              <a:buNone/>
            </a:pPr>
            <a:r>
              <a:rPr lang="cs-CZ" sz="1600" b="1" dirty="0" smtClean="0"/>
              <a:t>Anekdoty</a:t>
            </a:r>
            <a:r>
              <a:rPr lang="cs-CZ" sz="1400" dirty="0" smtClean="0"/>
              <a:t> – mnoho jich vzniklo za Protektorátu o Němcích a také v období komunismu o funkcionářích KSČ atd.- zase odrážejí určité postoje a nálady lidí.</a:t>
            </a:r>
          </a:p>
          <a:p>
            <a:pPr>
              <a:buNone/>
            </a:pPr>
            <a:endParaRPr lang="cs-CZ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Tradiční pramen -</a:t>
            </a:r>
            <a:br>
              <a:rPr lang="cs-CZ" b="1" dirty="0" smtClean="0"/>
            </a:br>
            <a:r>
              <a:rPr lang="cs-CZ" sz="4000" b="1" dirty="0" smtClean="0"/>
              <a:t>Lidové písně a říkadla </a:t>
            </a:r>
            <a:r>
              <a:rPr lang="cs-CZ" sz="3100" dirty="0" smtClean="0"/>
              <a:t>sebrané a sepsané </a:t>
            </a:r>
            <a:br>
              <a:rPr lang="cs-CZ" sz="3100" dirty="0" smtClean="0"/>
            </a:br>
            <a:r>
              <a:rPr lang="cs-CZ" sz="3100" dirty="0" smtClean="0"/>
              <a:t>Karlem Jaromírem Erbenem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47665" y="1700808"/>
            <a:ext cx="2808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</a:t>
            </a:r>
            <a:endParaRPr lang="cs-CZ" dirty="0"/>
          </a:p>
        </p:txBody>
      </p:sp>
      <p:pic>
        <p:nvPicPr>
          <p:cNvPr id="13" name="Zástupný symbol pro obsah 12" descr="erben-pisne-narodn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64688" y="1628800"/>
            <a:ext cx="4798690" cy="4968552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Dělení historických pramenů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3800" b="1" dirty="0" smtClean="0"/>
              <a:t>4) Písemné prameny</a:t>
            </a:r>
          </a:p>
          <a:p>
            <a:pPr>
              <a:buNone/>
            </a:pPr>
            <a:r>
              <a:rPr lang="cs-CZ" dirty="0" smtClean="0"/>
              <a:t>Různé dělení: </a:t>
            </a:r>
            <a:r>
              <a:rPr lang="cs-CZ" b="1" dirty="0" smtClean="0"/>
              <a:t>a)</a:t>
            </a:r>
            <a:r>
              <a:rPr lang="cs-CZ" dirty="0" smtClean="0"/>
              <a:t> </a:t>
            </a:r>
            <a:r>
              <a:rPr lang="cs-CZ" b="1" dirty="0" smtClean="0"/>
              <a:t>rukopisné</a:t>
            </a:r>
          </a:p>
          <a:p>
            <a:pPr>
              <a:buNone/>
            </a:pPr>
            <a:r>
              <a:rPr lang="cs-CZ" dirty="0" smtClean="0"/>
              <a:t>			  </a:t>
            </a:r>
            <a:r>
              <a:rPr lang="cs-CZ" b="1" dirty="0" smtClean="0"/>
              <a:t>b)</a:t>
            </a:r>
            <a:r>
              <a:rPr lang="cs-CZ" dirty="0" smtClean="0"/>
              <a:t> </a:t>
            </a:r>
            <a:r>
              <a:rPr lang="cs-CZ" b="1" dirty="0" smtClean="0"/>
              <a:t>tištěné:</a:t>
            </a:r>
            <a:r>
              <a:rPr lang="cs-CZ" dirty="0" smtClean="0"/>
              <a:t> 1) soudobé</a:t>
            </a:r>
          </a:p>
          <a:p>
            <a:pPr>
              <a:buNone/>
            </a:pPr>
            <a:r>
              <a:rPr lang="cs-CZ" dirty="0" smtClean="0"/>
              <a:t>					      2) edice (doslovný nebo zkrácený přetisk dokumentů, který byl vydán později)</a:t>
            </a:r>
          </a:p>
          <a:p>
            <a:pPr>
              <a:buNone/>
            </a:pPr>
            <a:r>
              <a:rPr lang="cs-CZ" dirty="0" smtClean="0"/>
              <a:t>Jiné dělení:    </a:t>
            </a:r>
            <a:r>
              <a:rPr lang="cs-CZ" b="1" dirty="0" smtClean="0"/>
              <a:t>a) úřední </a:t>
            </a:r>
            <a:r>
              <a:rPr lang="cs-CZ" dirty="0" smtClean="0"/>
              <a:t>(spisy, úřední knihy, listiny atd.)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b="1" dirty="0" smtClean="0"/>
              <a:t> b) neúřední </a:t>
            </a:r>
            <a:r>
              <a:rPr lang="cs-CZ" dirty="0" smtClean="0"/>
              <a:t>(kroniky, korespondence soukromá, vzpomínky a paměti, deníky, cestopisy, legendy, pověsti, noviny)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368152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Písemné prameny tištěné </a:t>
            </a:r>
            <a:r>
              <a:rPr lang="cs-CZ" sz="3600" dirty="0" smtClean="0"/>
              <a:t>– </a:t>
            </a:r>
            <a:r>
              <a:rPr lang="cs-CZ" sz="3200" dirty="0" smtClean="0"/>
              <a:t>edice </a:t>
            </a:r>
            <a:br>
              <a:rPr lang="cs-CZ" sz="3200" dirty="0" smtClean="0"/>
            </a:br>
            <a:r>
              <a:rPr lang="cs-CZ" sz="2800" dirty="0" err="1" smtClean="0"/>
              <a:t>Regesta</a:t>
            </a:r>
            <a:r>
              <a:rPr lang="cs-CZ" sz="2800" dirty="0" smtClean="0"/>
              <a:t> – zkrácený přetisk dokumentů vydaných </a:t>
            </a:r>
            <a:br>
              <a:rPr lang="cs-CZ" sz="2800" dirty="0" smtClean="0"/>
            </a:br>
            <a:r>
              <a:rPr lang="cs-CZ" sz="2800" dirty="0" smtClean="0"/>
              <a:t>K. J. Erbenem</a:t>
            </a:r>
            <a:endParaRPr lang="cs-CZ" sz="3600" dirty="0"/>
          </a:p>
        </p:txBody>
      </p:sp>
      <p:pic>
        <p:nvPicPr>
          <p:cNvPr id="4" name="Zástupný symbol pro obsah 3" descr="regesta-up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9" y="1621104"/>
            <a:ext cx="4968552" cy="4661075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Písemný rukopisný neúřední pramen </a:t>
            </a:r>
            <a:r>
              <a:rPr lang="cs-CZ" sz="2800" dirty="0" smtClean="0"/>
              <a:t>– </a:t>
            </a:r>
            <a:r>
              <a:rPr lang="cs-CZ" sz="2400" dirty="0" smtClean="0"/>
              <a:t>věnování v knize cestovatele Václava Vojtěcha pro žáky školy</a:t>
            </a:r>
            <a:br>
              <a:rPr lang="cs-CZ" sz="2400" dirty="0" smtClean="0"/>
            </a:br>
            <a:r>
              <a:rPr lang="cs-CZ" sz="2400" dirty="0" smtClean="0"/>
              <a:t> ve Skřivanech z roku 1932</a:t>
            </a:r>
            <a:endParaRPr lang="cs-CZ" sz="3200" dirty="0"/>
          </a:p>
        </p:txBody>
      </p:sp>
      <p:pic>
        <p:nvPicPr>
          <p:cNvPr id="4" name="Zástupný symbol pro obsah 3" descr="venovani-u-autobiograficke-knih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628800"/>
            <a:ext cx="3816424" cy="4994731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000" b="1" dirty="0" smtClean="0"/>
              <a:t>Úřední historický písemný pramen -</a:t>
            </a:r>
            <a:br>
              <a:rPr lang="cs-CZ" sz="4000" b="1" dirty="0" smtClean="0"/>
            </a:br>
            <a:r>
              <a:rPr lang="cs-CZ" sz="4000" dirty="0" smtClean="0"/>
              <a:t>Smetanovo jméno v katalogu studentů piaristické školy v Litomyšli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b="1" dirty="0" smtClean="0"/>
              <a:t>-</a:t>
            </a:r>
            <a:endParaRPr lang="cs-CZ" b="1" dirty="0"/>
          </a:p>
        </p:txBody>
      </p:sp>
      <p:pic>
        <p:nvPicPr>
          <p:cNvPr id="4" name="Zástupný symbol pro obsah 3" descr="Dumy Litomysl 02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844824"/>
            <a:ext cx="6034617" cy="4536504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Neúřední rukopisný písemný pramen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- evangelický kancionál z 16. století</a:t>
            </a:r>
            <a:br>
              <a:rPr lang="cs-CZ" sz="3600" dirty="0" smtClean="0"/>
            </a:br>
            <a:r>
              <a:rPr lang="cs-CZ" sz="3600" dirty="0" smtClean="0"/>
              <a:t> (muzeum v Poličce)</a:t>
            </a:r>
            <a:endParaRPr lang="cs-CZ" dirty="0"/>
          </a:p>
        </p:txBody>
      </p:sp>
      <p:pic>
        <p:nvPicPr>
          <p:cNvPr id="4" name="Zástupný symbol pro obsah 3" descr="Dumy Litomysl 07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844824"/>
            <a:ext cx="6034617" cy="4680520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Uložení pramenů 1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smtClean="0"/>
              <a:t>1) Písemné </a:t>
            </a:r>
            <a:r>
              <a:rPr lang="cs-CZ" dirty="0" smtClean="0"/>
              <a:t>– </a:t>
            </a:r>
            <a:r>
              <a:rPr lang="cs-CZ" u="sng" dirty="0" smtClean="0"/>
              <a:t>v archívech</a:t>
            </a:r>
          </a:p>
          <a:p>
            <a:r>
              <a:rPr lang="cs-CZ" sz="2800" b="1" dirty="0" smtClean="0"/>
              <a:t>a) Státní ústřední archiv v Praze </a:t>
            </a:r>
            <a:r>
              <a:rPr lang="cs-CZ" dirty="0" smtClean="0"/>
              <a:t>– </a:t>
            </a:r>
            <a:r>
              <a:rPr lang="cs-CZ" sz="2400" dirty="0" smtClean="0"/>
              <a:t>nejvýznamnější dokumenty českého státu</a:t>
            </a:r>
            <a:endParaRPr lang="cs-CZ" dirty="0" smtClean="0"/>
          </a:p>
          <a:p>
            <a:r>
              <a:rPr lang="cs-CZ" sz="2800" b="1" dirty="0" smtClean="0"/>
              <a:t>b) Státní oblastní archiv </a:t>
            </a:r>
            <a:r>
              <a:rPr lang="cs-CZ" sz="2800" dirty="0" smtClean="0"/>
              <a:t>(pro oblast východních Čech v </a:t>
            </a:r>
            <a:r>
              <a:rPr lang="cs-CZ" sz="2800" dirty="0" err="1" smtClean="0"/>
              <a:t>Zámrsku</a:t>
            </a:r>
            <a:r>
              <a:rPr lang="cs-CZ" sz="2800" dirty="0" smtClean="0"/>
              <a:t>) – </a:t>
            </a:r>
            <a:r>
              <a:rPr lang="cs-CZ" sz="2400" dirty="0" smtClean="0"/>
              <a:t>zde například matriky a panství</a:t>
            </a:r>
            <a:endParaRPr lang="cs-CZ" dirty="0" smtClean="0"/>
          </a:p>
          <a:p>
            <a:r>
              <a:rPr lang="cs-CZ" sz="2800" b="1" dirty="0" smtClean="0"/>
              <a:t>c) Státní okresní archiv </a:t>
            </a:r>
            <a:r>
              <a:rPr lang="cs-CZ" sz="2800" dirty="0" smtClean="0"/>
              <a:t>(v okresních městech – Jičín) – </a:t>
            </a:r>
            <a:r>
              <a:rPr lang="cs-CZ" sz="2400" dirty="0" smtClean="0"/>
              <a:t>obecní a městské kroniky, školní materiály, spolkové atd.</a:t>
            </a:r>
          </a:p>
          <a:p>
            <a:r>
              <a:rPr lang="cs-CZ" sz="2800" b="1" dirty="0" smtClean="0"/>
              <a:t>Existují i archivy institucí </a:t>
            </a:r>
            <a:r>
              <a:rPr lang="cs-CZ" sz="2400" dirty="0" smtClean="0"/>
              <a:t>(ministerstev, velkých závodů atd.)</a:t>
            </a:r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Uložení pramenů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300" b="1" dirty="0" smtClean="0"/>
              <a:t>Hmotné</a:t>
            </a:r>
            <a:r>
              <a:rPr lang="cs-CZ" sz="3900" dirty="0" smtClean="0"/>
              <a:t> </a:t>
            </a:r>
            <a:r>
              <a:rPr lang="cs-CZ" dirty="0" smtClean="0"/>
              <a:t>–  v </a:t>
            </a:r>
            <a:r>
              <a:rPr lang="cs-CZ" u="sng" dirty="0" smtClean="0"/>
              <a:t>muzeích</a:t>
            </a:r>
          </a:p>
          <a:p>
            <a:r>
              <a:rPr lang="cs-CZ" sz="2800" b="1" dirty="0" smtClean="0"/>
              <a:t>Národní muzeum v Praze </a:t>
            </a:r>
            <a:r>
              <a:rPr lang="cs-CZ" dirty="0" smtClean="0"/>
              <a:t>– </a:t>
            </a:r>
            <a:r>
              <a:rPr lang="cs-CZ" sz="2800" dirty="0" smtClean="0"/>
              <a:t>nejvýznamnější prameny k historii celého státu</a:t>
            </a:r>
          </a:p>
          <a:p>
            <a:r>
              <a:rPr lang="cs-CZ" sz="2800" b="1" dirty="0" smtClean="0"/>
              <a:t>Muzeum východních Čech v Hradci Králo</a:t>
            </a:r>
            <a:r>
              <a:rPr lang="cs-CZ" sz="2800" dirty="0" smtClean="0"/>
              <a:t>vé – hmotné prameny k východním Čechám</a:t>
            </a:r>
          </a:p>
          <a:p>
            <a:r>
              <a:rPr lang="cs-CZ" sz="2800" b="1" dirty="0" smtClean="0"/>
              <a:t>Regionální muzeum a galerie v Jičíně – </a:t>
            </a:r>
            <a:r>
              <a:rPr lang="cs-CZ" sz="2800" dirty="0" smtClean="0"/>
              <a:t>hmotné a zde i obrazové prameny k bývalému jičínskému okresu</a:t>
            </a:r>
            <a:endParaRPr lang="cs-CZ" sz="2800" b="1" dirty="0" smtClean="0"/>
          </a:p>
          <a:p>
            <a:r>
              <a:rPr lang="cs-CZ" sz="2800" b="1" dirty="0" smtClean="0"/>
              <a:t>Městské muzeum v Hořicích – </a:t>
            </a:r>
            <a:r>
              <a:rPr lang="cs-CZ" sz="2800" dirty="0" smtClean="0"/>
              <a:t>prameny k městu Hořice</a:t>
            </a:r>
          </a:p>
          <a:p>
            <a:r>
              <a:rPr lang="cs-CZ" sz="2800" i="1" dirty="0" smtClean="0"/>
              <a:t>Pro ostatní regiony jsou zase jiná muzea v této posloupnosti</a:t>
            </a:r>
            <a:endParaRPr lang="cs-CZ" i="1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Uložení pramenů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900" b="1" dirty="0" smtClean="0"/>
              <a:t>Speciální muzea a památníky </a:t>
            </a:r>
            <a:r>
              <a:rPr lang="cs-CZ" dirty="0" smtClean="0"/>
              <a:t>(zaměřené jen na jednu oblast) – nemají často depozitáře, jen výstavní prostor. Jsou to např. </a:t>
            </a:r>
            <a:r>
              <a:rPr lang="cs-CZ" sz="3500" b="1" dirty="0" smtClean="0"/>
              <a:t>rodné domky </a:t>
            </a:r>
            <a:r>
              <a:rPr lang="cs-CZ" dirty="0" smtClean="0"/>
              <a:t>významných osob nebo </a:t>
            </a:r>
            <a:r>
              <a:rPr lang="cs-CZ" sz="3500" b="1" dirty="0" smtClean="0"/>
              <a:t>místa jejich pobytu </a:t>
            </a:r>
            <a:r>
              <a:rPr lang="cs-CZ" dirty="0" smtClean="0"/>
              <a:t>atd. Například </a:t>
            </a:r>
            <a:r>
              <a:rPr lang="cs-CZ" u="sng" dirty="0" err="1" smtClean="0"/>
              <a:t>Jabkenická</a:t>
            </a:r>
            <a:r>
              <a:rPr lang="cs-CZ" u="sng" dirty="0" smtClean="0"/>
              <a:t> myslivna </a:t>
            </a:r>
            <a:r>
              <a:rPr lang="cs-CZ" dirty="0" smtClean="0"/>
              <a:t>– místo pobytu Bedřicha Smetany, </a:t>
            </a:r>
            <a:r>
              <a:rPr lang="cs-CZ" u="sng" dirty="0" smtClean="0"/>
              <a:t>rodný dům Palackého </a:t>
            </a:r>
            <a:r>
              <a:rPr lang="cs-CZ" dirty="0" smtClean="0"/>
              <a:t>v Hodslavicích, v naší oblasti </a:t>
            </a:r>
            <a:r>
              <a:rPr lang="cs-CZ" u="sng" dirty="0" smtClean="0"/>
              <a:t>rodný dům Karla Jaromíra Erbena </a:t>
            </a:r>
            <a:r>
              <a:rPr lang="cs-CZ" dirty="0" smtClean="0"/>
              <a:t>v </a:t>
            </a:r>
            <a:r>
              <a:rPr lang="cs-CZ" dirty="0" err="1" smtClean="0"/>
              <a:t>Miletíně</a:t>
            </a:r>
            <a:r>
              <a:rPr lang="cs-CZ" u="sng" dirty="0" smtClean="0"/>
              <a:t>, Muzeum Eduarda </a:t>
            </a:r>
            <a:r>
              <a:rPr lang="cs-CZ" u="sng" dirty="0" err="1" smtClean="0"/>
              <a:t>Štorcha</a:t>
            </a:r>
            <a:r>
              <a:rPr lang="cs-CZ" u="sng" dirty="0" smtClean="0"/>
              <a:t> a Karla Zemana </a:t>
            </a:r>
            <a:r>
              <a:rPr lang="cs-CZ" dirty="0" smtClean="0"/>
              <a:t>v Ostroměři</a:t>
            </a:r>
            <a:r>
              <a:rPr lang="cs-CZ" u="sng" dirty="0" smtClean="0"/>
              <a:t>, Muzeum Karla Václava Raise </a:t>
            </a:r>
            <a:r>
              <a:rPr lang="cs-CZ" dirty="0" smtClean="0"/>
              <a:t>v Lázních </a:t>
            </a:r>
            <a:r>
              <a:rPr lang="cs-CZ" dirty="0" err="1" smtClean="0"/>
              <a:t>Bělohradě</a:t>
            </a:r>
            <a:r>
              <a:rPr lang="cs-CZ" dirty="0" smtClean="0"/>
              <a:t> atd.</a:t>
            </a:r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Rodný domek Karla Jaromíra Erbena </a:t>
            </a:r>
            <a:br>
              <a:rPr lang="cs-CZ" b="1" dirty="0" smtClean="0"/>
            </a:br>
            <a:r>
              <a:rPr lang="cs-CZ" b="1" dirty="0" smtClean="0"/>
              <a:t>v </a:t>
            </a:r>
            <a:r>
              <a:rPr lang="cs-CZ" b="1" dirty="0" err="1" smtClean="0"/>
              <a:t>Miletíně</a:t>
            </a:r>
            <a:endParaRPr lang="cs-CZ" b="1" dirty="0"/>
          </a:p>
        </p:txBody>
      </p:sp>
      <p:pic>
        <p:nvPicPr>
          <p:cNvPr id="4" name="Zástupný symbol pro obsah 3" descr="IMG_2684-kal-miletin-jaro-1-4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91635" y="1600200"/>
            <a:ext cx="6560730" cy="4525963"/>
          </a:xfr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Památník Karla Václava Raise</a:t>
            </a:r>
            <a:br>
              <a:rPr lang="cs-CZ" b="1" dirty="0" smtClean="0"/>
            </a:br>
            <a:r>
              <a:rPr lang="cs-CZ" dirty="0" smtClean="0"/>
              <a:t> </a:t>
            </a:r>
            <a:r>
              <a:rPr lang="cs-CZ" sz="3600" dirty="0" smtClean="0"/>
              <a:t>v bývalé zámecké oranžerii v Lázních </a:t>
            </a:r>
            <a:r>
              <a:rPr lang="cs-CZ" sz="3600" dirty="0" err="1" smtClean="0"/>
              <a:t>Bělohradě</a:t>
            </a:r>
            <a:endParaRPr lang="cs-CZ" dirty="0"/>
          </a:p>
        </p:txBody>
      </p:sp>
      <p:pic>
        <p:nvPicPr>
          <p:cNvPr id="4" name="Zástupný symbol pro obsah 3" descr="P126002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Uložení pramenů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3600" b="1" dirty="0" smtClean="0"/>
              <a:t>Památníky na různé události (bitvy apod.) </a:t>
            </a:r>
            <a:r>
              <a:rPr lang="cs-CZ" dirty="0" smtClean="0"/>
              <a:t>Například Muzeum bitvy u Slavkova, Památník bitvy 1866 na Chlumu u Sadové, Památník bitvy u Waterloo v Belgii atd.</a:t>
            </a:r>
          </a:p>
          <a:p>
            <a:r>
              <a:rPr lang="cs-CZ" sz="3500" b="1" dirty="0" smtClean="0"/>
              <a:t>Speciální muzea </a:t>
            </a:r>
            <a:r>
              <a:rPr lang="cs-CZ" dirty="0" smtClean="0"/>
              <a:t>– například  Muzeum vojenské historie v Praze, Národní technické muzeum v Praze, Muzeum Policie České republiky v Praze, České muzeum hudby v Praze, Národopisné museum v letohrádku </a:t>
            </a:r>
            <a:r>
              <a:rPr lang="cs-CZ" dirty="0" err="1" smtClean="0"/>
              <a:t>Kinských</a:t>
            </a:r>
            <a:r>
              <a:rPr lang="cs-CZ" dirty="0" smtClean="0"/>
              <a:t> v Praze, Muzeum zemědělské techniky v Čáslavi, Muzeum českého venkova na zámku v </a:t>
            </a:r>
            <a:r>
              <a:rPr lang="cs-CZ" dirty="0" err="1" smtClean="0"/>
              <a:t>Kačině</a:t>
            </a:r>
            <a:r>
              <a:rPr lang="cs-CZ" dirty="0" smtClean="0"/>
              <a:t> atd.</a:t>
            </a:r>
          </a:p>
          <a:p>
            <a:r>
              <a:rPr lang="cs-CZ" sz="3600" b="1" dirty="0" smtClean="0"/>
              <a:t>Skanzeny </a:t>
            </a:r>
            <a:r>
              <a:rPr lang="cs-CZ" dirty="0" smtClean="0"/>
              <a:t>– muzea většinou </a:t>
            </a:r>
            <a:r>
              <a:rPr lang="cs-CZ" b="1" dirty="0" smtClean="0"/>
              <a:t>lidové architektury ve volné přírodě </a:t>
            </a:r>
            <a:r>
              <a:rPr lang="cs-CZ" dirty="0" smtClean="0"/>
              <a:t>(Rožnov pod Radhoštěm, Veselý kopec u Chrudimi, Přerov nad Labem, Skanzen oravské dědiny na Slovensku, skanzen polabské vesnice v </a:t>
            </a:r>
            <a:r>
              <a:rPr lang="cs-CZ" dirty="0" err="1" smtClean="0"/>
              <a:t>Krňovicích</a:t>
            </a:r>
            <a:r>
              <a:rPr lang="cs-CZ" dirty="0" smtClean="0"/>
              <a:t> u HK apod.), někdy také </a:t>
            </a:r>
            <a:r>
              <a:rPr lang="cs-CZ" b="1" dirty="0" smtClean="0"/>
              <a:t>archeologické parky </a:t>
            </a:r>
            <a:r>
              <a:rPr lang="cs-CZ" dirty="0" smtClean="0"/>
              <a:t>(rekonstrukce pravěkých a středověkých sídel atd. ) – například </a:t>
            </a:r>
            <a:r>
              <a:rPr lang="cs-CZ" dirty="0" err="1" smtClean="0"/>
              <a:t>Archeopark</a:t>
            </a:r>
            <a:r>
              <a:rPr lang="cs-CZ" dirty="0" smtClean="0"/>
              <a:t> pravěku ve </a:t>
            </a:r>
            <a:r>
              <a:rPr lang="cs-CZ" dirty="0" err="1" smtClean="0"/>
              <a:t>Všestarech</a:t>
            </a:r>
            <a:r>
              <a:rPr lang="cs-CZ" dirty="0" smtClean="0"/>
              <a:t>, raně středověká osada </a:t>
            </a:r>
            <a:r>
              <a:rPr lang="cs-CZ" dirty="0" err="1" smtClean="0"/>
              <a:t>Villa</a:t>
            </a:r>
            <a:r>
              <a:rPr lang="cs-CZ" dirty="0" smtClean="0"/>
              <a:t> nova u </a:t>
            </a:r>
            <a:r>
              <a:rPr lang="cs-CZ" dirty="0" err="1" smtClean="0"/>
              <a:t>Uhřínova</a:t>
            </a:r>
            <a:r>
              <a:rPr lang="cs-CZ" dirty="0" smtClean="0"/>
              <a:t> v Orlických horách atd.</a:t>
            </a:r>
            <a:endParaRPr lang="cs-CZ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Muzeum bitvy a památník bitvy u Waterloo v Belgii</a:t>
            </a:r>
            <a:endParaRPr lang="cs-CZ" b="1" dirty="0"/>
          </a:p>
        </p:txBody>
      </p:sp>
      <p:pic>
        <p:nvPicPr>
          <p:cNvPr id="4" name="Zástupný symbol pro obsah 3" descr="P121010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6" y="2598698"/>
            <a:ext cx="5400598" cy="3910777"/>
          </a:xfrm>
        </p:spPr>
      </p:pic>
      <p:pic>
        <p:nvPicPr>
          <p:cNvPr id="5" name="Obrázek 4" descr="3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99867" y="1530864"/>
            <a:ext cx="4120605" cy="3338296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Expozice v Památníku bitvy 1866 </a:t>
            </a:r>
            <a:br>
              <a:rPr lang="cs-CZ" b="1" dirty="0" smtClean="0"/>
            </a:br>
            <a:r>
              <a:rPr lang="cs-CZ" b="1" dirty="0" smtClean="0"/>
              <a:t>na Chlumu</a:t>
            </a:r>
            <a:endParaRPr lang="cs-CZ" b="1" dirty="0"/>
          </a:p>
        </p:txBody>
      </p:sp>
      <p:pic>
        <p:nvPicPr>
          <p:cNvPr id="4" name="Zástupný symbol pro obsah 3" descr="IMG_062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48922" y="1600200"/>
            <a:ext cx="8046156" cy="4525963"/>
          </a:xfr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Archeopark</a:t>
            </a:r>
            <a:r>
              <a:rPr lang="cs-CZ" b="1" dirty="0" smtClean="0"/>
              <a:t> pravěku ve </a:t>
            </a:r>
            <a:r>
              <a:rPr lang="cs-CZ" b="1" dirty="0" err="1" smtClean="0"/>
              <a:t>Všestarech</a:t>
            </a:r>
            <a:endParaRPr lang="cs-CZ" b="1" dirty="0"/>
          </a:p>
        </p:txBody>
      </p:sp>
      <p:pic>
        <p:nvPicPr>
          <p:cNvPr id="4" name="Zástupný symbol pro obsah 3" descr="IMG_302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2772" y="1196752"/>
            <a:ext cx="7008778" cy="5256584"/>
          </a:xfr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Villa</a:t>
            </a:r>
            <a:r>
              <a:rPr lang="cs-CZ" b="1" dirty="0" smtClean="0"/>
              <a:t> nova </a:t>
            </a:r>
            <a:r>
              <a:rPr lang="cs-CZ" b="1" dirty="0" err="1" smtClean="0"/>
              <a:t>Uhřínov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sz="4000" dirty="0" smtClean="0"/>
              <a:t>středověký skanzen a středisko experimentální archeologie</a:t>
            </a:r>
            <a:endParaRPr lang="cs-CZ" dirty="0"/>
          </a:p>
        </p:txBody>
      </p:sp>
      <p:pic>
        <p:nvPicPr>
          <p:cNvPr id="4" name="Zástupný symbol pro obsah 3" descr="IMG_136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3912992" y="2121919"/>
            <a:ext cx="5134441" cy="3816422"/>
          </a:xfrm>
        </p:spPr>
      </p:pic>
      <p:pic>
        <p:nvPicPr>
          <p:cNvPr id="5" name="Obrázek 4" descr="IMG_136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3238776"/>
            <a:ext cx="4272474" cy="3358576"/>
          </a:xfrm>
          <a:prstGeom prst="rect">
            <a:avLst/>
          </a:prstGeom>
        </p:spPr>
      </p:pic>
      <p:pic>
        <p:nvPicPr>
          <p:cNvPr id="6" name="Obrázek 5" descr="IMG_136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99592" y="1412776"/>
            <a:ext cx="3672408" cy="2016224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Múzeum</a:t>
            </a:r>
            <a:r>
              <a:rPr lang="cs-CZ" b="1" dirty="0" smtClean="0"/>
              <a:t> </a:t>
            </a:r>
            <a:r>
              <a:rPr lang="cs-CZ" b="1" dirty="0" err="1" smtClean="0"/>
              <a:t>oravskej</a:t>
            </a:r>
            <a:r>
              <a:rPr lang="cs-CZ" b="1" dirty="0" smtClean="0"/>
              <a:t> </a:t>
            </a:r>
            <a:r>
              <a:rPr lang="cs-CZ" b="1" dirty="0" err="1" smtClean="0"/>
              <a:t>dediny</a:t>
            </a:r>
            <a:r>
              <a:rPr lang="cs-CZ" b="1" dirty="0" smtClean="0"/>
              <a:t> </a:t>
            </a:r>
            <a:r>
              <a:rPr lang="cs-CZ" b="1" dirty="0" err="1" smtClean="0"/>
              <a:t>Zuberec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(</a:t>
            </a:r>
            <a:r>
              <a:rPr lang="cs-CZ" sz="4000" dirty="0" smtClean="0"/>
              <a:t>Slovensko)</a:t>
            </a:r>
            <a:endParaRPr lang="cs-CZ" dirty="0"/>
          </a:p>
        </p:txBody>
      </p:sp>
      <p:pic>
        <p:nvPicPr>
          <p:cNvPr id="4" name="Zástupný symbol pro obsah 3" descr="P123060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600200"/>
            <a:ext cx="6501877" cy="4876408"/>
          </a:xfr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200" b="1" dirty="0" smtClean="0"/>
              <a:t>Skanzen v </a:t>
            </a:r>
            <a:r>
              <a:rPr lang="cs-CZ" sz="4200" b="1" dirty="0" err="1" smtClean="0"/>
              <a:t>Krňovicích</a:t>
            </a:r>
            <a:r>
              <a:rPr lang="cs-CZ" sz="4200" b="1" dirty="0" smtClean="0"/>
              <a:t> u Hradce Králové</a:t>
            </a:r>
            <a:r>
              <a:rPr lang="cs-CZ" sz="4200" dirty="0" smtClean="0"/>
              <a:t/>
            </a:r>
            <a:br>
              <a:rPr lang="cs-CZ" sz="4200" dirty="0" smtClean="0"/>
            </a:br>
            <a:r>
              <a:rPr lang="cs-CZ" sz="3100" dirty="0" smtClean="0"/>
              <a:t>Ukázka zemědělského nářadí a prací v době žní</a:t>
            </a:r>
            <a:endParaRPr lang="cs-CZ" dirty="0"/>
          </a:p>
        </p:txBody>
      </p:sp>
      <p:pic>
        <p:nvPicPr>
          <p:cNvPr id="4" name="Zástupný symbol pro obsah 3" descr="Dumy Litomysl 00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0" y="3861048"/>
            <a:ext cx="4104456" cy="2664296"/>
          </a:xfrm>
        </p:spPr>
      </p:pic>
      <p:pic>
        <p:nvPicPr>
          <p:cNvPr id="5" name="Obrázek 4" descr="Dumy Litomysl 0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3861048"/>
            <a:ext cx="3528392" cy="2592287"/>
          </a:xfrm>
          <a:prstGeom prst="rect">
            <a:avLst/>
          </a:prstGeom>
        </p:spPr>
      </p:pic>
      <p:pic>
        <p:nvPicPr>
          <p:cNvPr id="6" name="Obrázek 5" descr="Dumy Litomysl 00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1412776"/>
            <a:ext cx="3600400" cy="2304256"/>
          </a:xfrm>
          <a:prstGeom prst="rect">
            <a:avLst/>
          </a:prstGeom>
        </p:spPr>
      </p:pic>
      <p:pic>
        <p:nvPicPr>
          <p:cNvPr id="7" name="Obrázek 6" descr="Dumy Litomysl 01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16016" y="1327776"/>
            <a:ext cx="3960440" cy="2389255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Úlohy a zamyšlení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Může být nějaký pramen chápán například jako obrazový i hmotný zároveň? Uveď příklady.</a:t>
            </a:r>
          </a:p>
          <a:p>
            <a:r>
              <a:rPr lang="cs-CZ" dirty="0" smtClean="0"/>
              <a:t>Mezi jaké prameny zařadíš jeskyní malby v </a:t>
            </a:r>
            <a:r>
              <a:rPr lang="cs-CZ" dirty="0" err="1" smtClean="0"/>
              <a:t>Altamiře</a:t>
            </a:r>
            <a:r>
              <a:rPr lang="cs-CZ" dirty="0" smtClean="0"/>
              <a:t>? </a:t>
            </a:r>
          </a:p>
          <a:p>
            <a:r>
              <a:rPr lang="cs-CZ" dirty="0" smtClean="0"/>
              <a:t>Uveď, zda jsi byl někdy v nějakém archívu?</a:t>
            </a:r>
          </a:p>
          <a:p>
            <a:r>
              <a:rPr lang="cs-CZ" dirty="0" smtClean="0"/>
              <a:t>Která konkrétní muzea jsi navštívil?</a:t>
            </a:r>
          </a:p>
          <a:p>
            <a:r>
              <a:rPr lang="cs-CZ" dirty="0" smtClean="0"/>
              <a:t>Znáš památníky a rodné domy slavných osobností?</a:t>
            </a:r>
          </a:p>
          <a:p>
            <a:r>
              <a:rPr lang="cs-CZ" dirty="0" smtClean="0"/>
              <a:t>V krajině kolem hory </a:t>
            </a:r>
            <a:r>
              <a:rPr lang="cs-CZ" dirty="0" err="1" smtClean="0"/>
              <a:t>Kozákov</a:t>
            </a:r>
            <a:r>
              <a:rPr lang="cs-CZ" dirty="0" smtClean="0"/>
              <a:t> na </a:t>
            </a:r>
            <a:r>
              <a:rPr lang="cs-CZ" dirty="0" err="1" smtClean="0"/>
              <a:t>Semilsku</a:t>
            </a:r>
            <a:r>
              <a:rPr lang="cs-CZ" dirty="0" smtClean="0"/>
              <a:t> najdeš v místním podání názvy vyvýšených míst, které jsou od sebe vzdáleny asi do 2 km, tvoří určitou linii a znějí takto: Varta, </a:t>
            </a:r>
            <a:r>
              <a:rPr lang="cs-CZ" dirty="0" err="1" smtClean="0"/>
              <a:t>Zámčiště</a:t>
            </a:r>
            <a:r>
              <a:rPr lang="cs-CZ" dirty="0" smtClean="0"/>
              <a:t>, Hrádek, Strážník atd. Co to může historikovi dosvědčovat?</a:t>
            </a:r>
            <a:endParaRPr lang="cs-CZ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Test k úvodu do dějepisu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1) Na jaké základní skupiny dělíme historické prameny?</a:t>
            </a:r>
          </a:p>
          <a:p>
            <a:r>
              <a:rPr lang="cs-CZ" dirty="0" smtClean="0"/>
              <a:t>2) Mezi jaké prameny zařadíš </a:t>
            </a:r>
            <a:r>
              <a:rPr lang="cs-CZ" b="1" dirty="0" smtClean="0"/>
              <a:t>a)</a:t>
            </a:r>
            <a:r>
              <a:rPr lang="cs-CZ" dirty="0" smtClean="0"/>
              <a:t> kostru pravěkého člověka, mezi jaké </a:t>
            </a:r>
            <a:r>
              <a:rPr lang="cs-CZ" b="1" dirty="0" smtClean="0"/>
              <a:t>b)</a:t>
            </a:r>
            <a:r>
              <a:rPr lang="cs-CZ" dirty="0" smtClean="0"/>
              <a:t>  bustu Karla IV. Od Petra </a:t>
            </a:r>
            <a:r>
              <a:rPr lang="cs-CZ" dirty="0" err="1" smtClean="0"/>
              <a:t>Parléře</a:t>
            </a:r>
            <a:r>
              <a:rPr lang="cs-CZ" dirty="0" smtClean="0"/>
              <a:t>, kam zařadíš </a:t>
            </a:r>
            <a:r>
              <a:rPr lang="cs-CZ" b="1" dirty="0" smtClean="0"/>
              <a:t>c)</a:t>
            </a:r>
            <a:r>
              <a:rPr lang="cs-CZ" dirty="0" smtClean="0"/>
              <a:t>  popis cesty poselstva Jiřího Z Poděbrad od Václava Šaška z </a:t>
            </a:r>
            <a:r>
              <a:rPr lang="cs-CZ" dirty="0" err="1" smtClean="0"/>
              <a:t>Bířkova</a:t>
            </a:r>
            <a:r>
              <a:rPr lang="cs-CZ" dirty="0" smtClean="0"/>
              <a:t> a kam  </a:t>
            </a:r>
            <a:r>
              <a:rPr lang="cs-CZ" b="1" dirty="0" smtClean="0"/>
              <a:t>d</a:t>
            </a:r>
            <a:r>
              <a:rPr lang="cs-CZ" dirty="0" smtClean="0"/>
              <a:t>) Komenského mapu Moravy?</a:t>
            </a:r>
          </a:p>
          <a:p>
            <a:r>
              <a:rPr lang="cs-CZ" dirty="0" smtClean="0"/>
              <a:t>3) Co Ti říkají o svém původu názvy ulic „Na </a:t>
            </a:r>
            <a:r>
              <a:rPr lang="cs-CZ" dirty="0" err="1" smtClean="0"/>
              <a:t>Šanacích</a:t>
            </a:r>
            <a:r>
              <a:rPr lang="cs-CZ" dirty="0" smtClean="0"/>
              <a:t>,          U Baterie, Můstek, </a:t>
            </a:r>
            <a:r>
              <a:rPr lang="cs-CZ" dirty="0" err="1" smtClean="0"/>
              <a:t>Koštofrank</a:t>
            </a:r>
            <a:r>
              <a:rPr lang="cs-CZ" dirty="0" smtClean="0"/>
              <a:t>, Na Vinohradech atd.</a:t>
            </a:r>
          </a:p>
          <a:p>
            <a:r>
              <a:rPr lang="cs-CZ" dirty="0" smtClean="0"/>
              <a:t>4) Na co z minulosti odkazují pomístní názvy v obcích, např.: „Bahýnko, Slap, Palučiny, </a:t>
            </a:r>
            <a:r>
              <a:rPr lang="cs-CZ" dirty="0" err="1" smtClean="0"/>
              <a:t>Blatišťata</a:t>
            </a:r>
            <a:r>
              <a:rPr lang="cs-CZ" dirty="0" smtClean="0"/>
              <a:t>, Kamínka atd.?</a:t>
            </a:r>
          </a:p>
          <a:p>
            <a:r>
              <a:rPr lang="cs-CZ" dirty="0" smtClean="0"/>
              <a:t>5) Mezi jaké prameny bys zařadil pojmy z otázky č. 3 a 4?</a:t>
            </a:r>
          </a:p>
          <a:p>
            <a:r>
              <a:rPr lang="cs-CZ" dirty="0" smtClean="0"/>
              <a:t>6) Na jaké skupiny můžeme rozdělit historické písemné prameny?</a:t>
            </a:r>
          </a:p>
          <a:p>
            <a:r>
              <a:rPr lang="cs-CZ" dirty="0" smtClean="0"/>
              <a:t>7) Co například patří mezi tradiční (ústní) prameny?</a:t>
            </a:r>
          </a:p>
          <a:p>
            <a:r>
              <a:rPr lang="cs-CZ" dirty="0" smtClean="0"/>
              <a:t>8) V jakých institucích se uchovávají písemné prameny a jaké konkrétní instituce znáš?</a:t>
            </a:r>
          </a:p>
          <a:p>
            <a:r>
              <a:rPr lang="cs-CZ" dirty="0" smtClean="0"/>
              <a:t>9) Kde se uchovávají obrazové prameny? </a:t>
            </a:r>
            <a:br>
              <a:rPr lang="cs-CZ" dirty="0" smtClean="0"/>
            </a:br>
            <a:r>
              <a:rPr lang="cs-CZ" dirty="0" smtClean="0"/>
              <a:t>10) Co je to skanzen?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Test k úvodu do dějepisu 2 -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200" dirty="0" smtClean="0"/>
              <a:t>1) Na jaké základní skupiny dělíme historické prameny? – </a:t>
            </a:r>
            <a:r>
              <a:rPr lang="cs-CZ" sz="1200" u="sng" dirty="0" smtClean="0"/>
              <a:t>Písemné, hmotné, obrazové, tradiční                                                         </a:t>
            </a:r>
            <a:r>
              <a:rPr lang="cs-CZ" sz="1200" b="1" u="sng" dirty="0" smtClean="0"/>
              <a:t>4 body</a:t>
            </a:r>
          </a:p>
          <a:p>
            <a:r>
              <a:rPr lang="cs-CZ" sz="1200" dirty="0" smtClean="0"/>
              <a:t>2) Mezi jaké prameny zařadíš  a) kostru pravěkého člověka, mezi jaké b) bustu Karla IV. Od Petra </a:t>
            </a:r>
            <a:r>
              <a:rPr lang="cs-CZ" sz="1200" dirty="0" err="1" smtClean="0"/>
              <a:t>Parléře</a:t>
            </a:r>
            <a:r>
              <a:rPr lang="cs-CZ" sz="1200" dirty="0" smtClean="0"/>
              <a:t>, kam zařadíš  c) popis cesty poselstva Jiřího Z Poděbrad od Václava Šaška z </a:t>
            </a:r>
            <a:r>
              <a:rPr lang="cs-CZ" sz="1200" dirty="0" err="1" smtClean="0"/>
              <a:t>Bířkova</a:t>
            </a:r>
            <a:r>
              <a:rPr lang="cs-CZ" sz="1200" dirty="0" smtClean="0"/>
              <a:t> a kam  d) Komenského mapu Moravy? </a:t>
            </a:r>
            <a:r>
              <a:rPr lang="cs-CZ" sz="1200" u="sng" dirty="0" smtClean="0"/>
              <a:t>– a) hmotné, b) obrazové (ale i hmotné), c) písemné, d) obrazové                                                                                                                                          </a:t>
            </a:r>
            <a:r>
              <a:rPr lang="cs-CZ" sz="1200" b="1" u="sng" dirty="0" smtClean="0"/>
              <a:t>4 body</a:t>
            </a:r>
          </a:p>
          <a:p>
            <a:r>
              <a:rPr lang="cs-CZ" sz="1200" dirty="0" smtClean="0"/>
              <a:t>3) ) Co Ti říkají o svém původu názvy ulic „Na </a:t>
            </a:r>
            <a:r>
              <a:rPr lang="cs-CZ" sz="1200" dirty="0" err="1" smtClean="0"/>
              <a:t>Šanacích</a:t>
            </a:r>
            <a:r>
              <a:rPr lang="cs-CZ" sz="1200" dirty="0" smtClean="0"/>
              <a:t>,  U Baterie, Můstek, </a:t>
            </a:r>
            <a:r>
              <a:rPr lang="cs-CZ" sz="1200" dirty="0" err="1" smtClean="0"/>
              <a:t>Koštofrank</a:t>
            </a:r>
            <a:r>
              <a:rPr lang="cs-CZ" sz="1200" dirty="0" smtClean="0"/>
              <a:t>, Na Vinohradech“ atd. – </a:t>
            </a:r>
            <a:r>
              <a:rPr lang="cs-CZ" sz="1200" u="sng" dirty="0" smtClean="0"/>
              <a:t>Vyjadřují například původní určení obrany (Na Šancích, U Baterie, Můstek), panské sídlo (</a:t>
            </a:r>
            <a:r>
              <a:rPr lang="cs-CZ" sz="1200" u="sng" dirty="0" err="1" smtClean="0"/>
              <a:t>Koštofrank</a:t>
            </a:r>
            <a:r>
              <a:rPr lang="cs-CZ" sz="1200" u="sng" dirty="0" smtClean="0"/>
              <a:t> – </a:t>
            </a:r>
            <a:r>
              <a:rPr lang="cs-CZ" sz="1200" u="sng" dirty="0" err="1" smtClean="0"/>
              <a:t>Castellum</a:t>
            </a:r>
            <a:r>
              <a:rPr lang="cs-CZ" sz="1200" u="sng" dirty="0" smtClean="0"/>
              <a:t> </a:t>
            </a:r>
            <a:r>
              <a:rPr lang="cs-CZ" sz="1200" u="sng" dirty="0" err="1" smtClean="0"/>
              <a:t>francum</a:t>
            </a:r>
            <a:r>
              <a:rPr lang="cs-CZ" sz="1200" u="sng" dirty="0" smtClean="0"/>
              <a:t>), zemědělskou činnost (Na Vinohradech)                                                                                                                                          </a:t>
            </a:r>
            <a:r>
              <a:rPr lang="cs-CZ" sz="1200" b="1" u="sng" dirty="0" smtClean="0"/>
              <a:t>3 body          </a:t>
            </a:r>
          </a:p>
          <a:p>
            <a:r>
              <a:rPr lang="cs-CZ" sz="1200" dirty="0" smtClean="0"/>
              <a:t>4) Na co z minulosti odkazují pomístní názvy v obcích, např.: „Bahýnko, Slap, Palučiny, </a:t>
            </a:r>
            <a:r>
              <a:rPr lang="cs-CZ" sz="1200" dirty="0" err="1" smtClean="0"/>
              <a:t>Blatišťata</a:t>
            </a:r>
            <a:r>
              <a:rPr lang="cs-CZ" sz="1200" dirty="0" smtClean="0"/>
              <a:t>, Kamínka“ atd.? </a:t>
            </a:r>
            <a:r>
              <a:rPr lang="cs-CZ" sz="1200" u="sng" dirty="0" smtClean="0"/>
              <a:t>– Například stav půdy, vegetace, blízkosti řeky a vodopádů atd.                                                                                                                       </a:t>
            </a:r>
            <a:r>
              <a:rPr lang="cs-CZ" sz="1200" b="1" u="sng" dirty="0" smtClean="0"/>
              <a:t>2 body</a:t>
            </a:r>
          </a:p>
          <a:p>
            <a:r>
              <a:rPr lang="cs-CZ" sz="1200" dirty="0" smtClean="0"/>
              <a:t>5) Mezi jaké prameny bys zařadil pojmy z otázky č. 3 a 4?                                              </a:t>
            </a:r>
            <a:r>
              <a:rPr lang="cs-CZ" sz="1200" u="sng" dirty="0" smtClean="0"/>
              <a:t>– Ústní (tradiční)                                                                                   </a:t>
            </a:r>
            <a:r>
              <a:rPr lang="cs-CZ" sz="1200" b="1" u="sng" dirty="0" smtClean="0"/>
              <a:t>1 bod</a:t>
            </a:r>
          </a:p>
          <a:p>
            <a:pPr>
              <a:buNone/>
            </a:pPr>
            <a:r>
              <a:rPr lang="cs-CZ" sz="1200" dirty="0" smtClean="0"/>
              <a:t>        6) Na jaké skupiny můžeme rozdělit historické písemné prameny? </a:t>
            </a:r>
            <a:r>
              <a:rPr lang="cs-CZ" sz="1200" u="sng" dirty="0" smtClean="0"/>
              <a:t>- </a:t>
            </a:r>
            <a:r>
              <a:rPr lang="cs-CZ" sz="1200" b="1" u="sng" dirty="0" smtClean="0"/>
              <a:t>a) </a:t>
            </a:r>
            <a:r>
              <a:rPr lang="cs-CZ" sz="1200" u="sng" dirty="0" smtClean="0"/>
              <a:t>rukopisné</a:t>
            </a:r>
          </a:p>
          <a:p>
            <a:pPr>
              <a:buNone/>
            </a:pPr>
            <a:r>
              <a:rPr lang="cs-CZ" sz="1200" u="sng" dirty="0" smtClean="0"/>
              <a:t>	</a:t>
            </a:r>
            <a:r>
              <a:rPr lang="cs-CZ" sz="1200" b="1" u="sng" dirty="0" smtClean="0"/>
              <a:t>  b) </a:t>
            </a:r>
            <a:r>
              <a:rPr lang="cs-CZ" sz="1200" u="sng" dirty="0" smtClean="0"/>
              <a:t>tištěné: </a:t>
            </a:r>
            <a:r>
              <a:rPr lang="cs-CZ" sz="1200" b="1" u="sng" dirty="0" smtClean="0"/>
              <a:t>1</a:t>
            </a:r>
            <a:r>
              <a:rPr lang="cs-CZ" sz="1200" u="sng" dirty="0" smtClean="0"/>
              <a:t>) soudobé    </a:t>
            </a:r>
            <a:r>
              <a:rPr lang="cs-CZ" sz="1200" b="1" u="sng" dirty="0" smtClean="0"/>
              <a:t>2)</a:t>
            </a:r>
            <a:r>
              <a:rPr lang="cs-CZ" sz="1200" u="sng" dirty="0" smtClean="0"/>
              <a:t> edice </a:t>
            </a:r>
          </a:p>
          <a:p>
            <a:pPr>
              <a:buNone/>
            </a:pPr>
            <a:r>
              <a:rPr lang="cs-CZ" sz="1200" u="sng" dirty="0" smtClean="0"/>
              <a:t>	jiné dělení:  </a:t>
            </a:r>
            <a:r>
              <a:rPr lang="cs-CZ" sz="1200" b="1" u="sng" dirty="0" smtClean="0"/>
              <a:t>a)</a:t>
            </a:r>
            <a:r>
              <a:rPr lang="cs-CZ" sz="1200" u="sng" dirty="0" smtClean="0"/>
              <a:t> úřední (spisy, úřední knihy, listiny atd</a:t>
            </a:r>
            <a:r>
              <a:rPr lang="cs-CZ" sz="1200" b="1" u="sng" dirty="0" smtClean="0"/>
              <a:t>.) b) </a:t>
            </a:r>
            <a:r>
              <a:rPr lang="cs-CZ" sz="1200" u="sng" dirty="0" smtClean="0"/>
              <a:t>neúřední</a:t>
            </a:r>
            <a:r>
              <a:rPr lang="cs-CZ" sz="1200" b="1" u="sng" dirty="0" smtClean="0"/>
              <a:t>                                                                                      </a:t>
            </a:r>
            <a:r>
              <a:rPr lang="cs-CZ" sz="1200" u="sng" dirty="0" smtClean="0"/>
              <a:t>   </a:t>
            </a:r>
            <a:r>
              <a:rPr lang="cs-CZ" sz="1200" b="1" u="sng" dirty="0" smtClean="0"/>
              <a:t>6 bodů</a:t>
            </a:r>
          </a:p>
          <a:p>
            <a:r>
              <a:rPr lang="cs-CZ" sz="1200" dirty="0" smtClean="0"/>
              <a:t>7) Co například patří mezi tradiční (ústní) prameny? – </a:t>
            </a:r>
            <a:r>
              <a:rPr lang="cs-CZ" sz="1200" u="sng" dirty="0" smtClean="0"/>
              <a:t>Pověst, historická píseň, pranostika, pomístní názvy atd.                                                                                                                                               </a:t>
            </a:r>
            <a:r>
              <a:rPr lang="cs-CZ" sz="1200" b="1" u="sng" dirty="0" smtClean="0"/>
              <a:t>3 body</a:t>
            </a:r>
          </a:p>
          <a:p>
            <a:r>
              <a:rPr lang="cs-CZ" sz="1200" dirty="0" smtClean="0"/>
              <a:t>8) V jakých institucích se uchovávají písemné prameny a jaké konkrétní instituce znáš? – </a:t>
            </a:r>
            <a:r>
              <a:rPr lang="cs-CZ" sz="1200" u="sng" dirty="0" smtClean="0"/>
              <a:t>V archívech (Státní ústřední archív v Praze, Státní oblastní archív  v </a:t>
            </a:r>
            <a:r>
              <a:rPr lang="cs-CZ" sz="1200" u="sng" dirty="0" err="1" smtClean="0"/>
              <a:t>Zámrsku</a:t>
            </a:r>
            <a:r>
              <a:rPr lang="cs-CZ" sz="1200" u="sng" dirty="0" smtClean="0"/>
              <a:t> atd.                                                                                                                               </a:t>
            </a:r>
            <a:r>
              <a:rPr lang="cs-CZ" sz="1200" b="1" u="sng" dirty="0" smtClean="0"/>
              <a:t>3 body</a:t>
            </a:r>
          </a:p>
          <a:p>
            <a:r>
              <a:rPr lang="cs-CZ" sz="1200" dirty="0" smtClean="0"/>
              <a:t>9) Kde se uchovávají obrazové prameny? </a:t>
            </a:r>
            <a:r>
              <a:rPr lang="cs-CZ" sz="1200" u="sng" dirty="0" smtClean="0"/>
              <a:t>– V galeriích (v případě map a fotografií také v muzeích a archívech)           </a:t>
            </a:r>
            <a:r>
              <a:rPr lang="cs-CZ" sz="1200" b="1" u="sng" dirty="0" smtClean="0"/>
              <a:t>1 bod</a:t>
            </a:r>
          </a:p>
          <a:p>
            <a:r>
              <a:rPr lang="cs-CZ" sz="1200" dirty="0" smtClean="0"/>
              <a:t>10) Co je to skanzen?  - </a:t>
            </a:r>
            <a:r>
              <a:rPr lang="cs-CZ" sz="1200" u="sng" dirty="0" smtClean="0"/>
              <a:t>Muzeum v přírodě (většinou soubory lidové architektury, které zde už byly nebo sem byly přeneseny atd</a:t>
            </a:r>
            <a:r>
              <a:rPr lang="cs-CZ" sz="1200" u="sng" smtClean="0"/>
              <a:t>.)                                                                                                                                                                                                   </a:t>
            </a:r>
            <a:r>
              <a:rPr lang="cs-CZ" sz="1200" b="1" u="sng" dirty="0" smtClean="0"/>
              <a:t>1 bod</a:t>
            </a:r>
            <a:endParaRPr lang="cs-CZ" sz="1200" b="1" u="sng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Zwettler</a:t>
            </a:r>
            <a:r>
              <a:rPr lang="cs-CZ" dirty="0" smtClean="0"/>
              <a:t>, Otto; Vaculík, Jaroslav; Čapka, František. Úvod do studia dějepisu pro posluchače </a:t>
            </a:r>
            <a:r>
              <a:rPr lang="cs-CZ" dirty="0" err="1" smtClean="0"/>
              <a:t>PdF</a:t>
            </a:r>
            <a:r>
              <a:rPr lang="cs-CZ" dirty="0" smtClean="0"/>
              <a:t> MU. Praha, 1994.</a:t>
            </a:r>
          </a:p>
          <a:p>
            <a:r>
              <a:rPr lang="cs-CZ" b="1" u="sng" dirty="0" smtClean="0"/>
              <a:t>Použité obrázky:</a:t>
            </a:r>
            <a:endParaRPr lang="cs-CZ" dirty="0" smtClean="0"/>
          </a:p>
          <a:p>
            <a:r>
              <a:rPr lang="cs-CZ" b="1" dirty="0" smtClean="0"/>
              <a:t>Fota autora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674</TotalTime>
  <Words>1385</Words>
  <Application>Microsoft Office PowerPoint</Application>
  <PresentationFormat>Předvádění na obrazovce (4:3)</PresentationFormat>
  <Paragraphs>122</Paragraphs>
  <Slides>37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Motiv sady Office</vt:lpstr>
      <vt:lpstr>Snímek 1</vt:lpstr>
      <vt:lpstr>Úvod do dějepisu – 2  (historické prameny a jejich uložení)</vt:lpstr>
      <vt:lpstr>Dělení historických pramenů 1</vt:lpstr>
      <vt:lpstr>Hmotné prameny – třecí kameny a misky na drcení obilí – pravěký skanzen ve Všestarech</vt:lpstr>
      <vt:lpstr>Hmotné prameny – neolitická osada – pravěký skanzen ve Všestarech</vt:lpstr>
      <vt:lpstr>Hmotné prameny – část Ištařiny brány z Babylonu – Pergamon muzeum v Berlíně</vt:lpstr>
      <vt:lpstr>Hmotné prameny – funerální stavba – Ossárium s ostatky padlých vojáků na Chlumu u Sadové v prusko – rakouské válce roku 1866</vt:lpstr>
      <vt:lpstr>Hmotné prameny – pruská vojenská přilba z války roku 1866 –Památník bitvy z roku 1866 na Chlumu</vt:lpstr>
      <vt:lpstr>Hmotné prameny – historické nádobí (muzeum v Poličce)</vt:lpstr>
      <vt:lpstr>Hmotné prameny – zámek v Českém Krumlově</vt:lpstr>
      <vt:lpstr>Obrazové prameny – sgrafita v Českém Krumlově</vt:lpstr>
      <vt:lpstr>Obrazové prameny – bitva u Chlumu a  Sadové roku 1866 – Památník bitvy na Chlumu</vt:lpstr>
      <vt:lpstr>Obrazové prameny - Barbora Smetanová rozená Lynková (z Miletína) a František Smetana – rodiče Bedřicha Smetany (Muzeum Bedřicha Smetany v Litomyšli)</vt:lpstr>
      <vt:lpstr>Obrazové prameny – Požár Poličky v polovině 19. století (muzeum v Poličce)</vt:lpstr>
      <vt:lpstr>Dělení historických pramenů 2</vt:lpstr>
      <vt:lpstr>Tradiční pramen - Lidové písně a říkadla sebrané a sepsané  Karlem Jaromírem Erbenem</vt:lpstr>
      <vt:lpstr>Dělení historických pramenů 3</vt:lpstr>
      <vt:lpstr>Písemné prameny tištěné – edice  Regesta – zkrácený přetisk dokumentů vydaných  K. J. Erbenem</vt:lpstr>
      <vt:lpstr>Písemný rukopisný neúřední pramen – věnování v knize cestovatele Václava Vojtěcha pro žáky školy  ve Skřivanech z roku 1932</vt:lpstr>
      <vt:lpstr> Úřední historický písemný pramen - Smetanovo jméno v katalogu studentů piaristické školy v Litomyšli -</vt:lpstr>
      <vt:lpstr> Neúřední rukopisný písemný pramen - evangelický kancionál z 16. století  (muzeum v Poličce)</vt:lpstr>
      <vt:lpstr>Uložení pramenů 1</vt:lpstr>
      <vt:lpstr>Uložení pramenů 2</vt:lpstr>
      <vt:lpstr>Uložení pramenů 3</vt:lpstr>
      <vt:lpstr>Rodný domek Karla Jaromíra Erbena  v Miletíně</vt:lpstr>
      <vt:lpstr>Památník Karla Václava Raise  v bývalé zámecké oranžerii v Lázních Bělohradě</vt:lpstr>
      <vt:lpstr>Uložení pramenů 4</vt:lpstr>
      <vt:lpstr>Muzeum bitvy a památník bitvy u Waterloo v Belgii</vt:lpstr>
      <vt:lpstr>Expozice v Památníku bitvy 1866  na Chlumu</vt:lpstr>
      <vt:lpstr>Archeopark pravěku ve Všestarech</vt:lpstr>
      <vt:lpstr>Villa nova Uhřínov – středověký skanzen a středisko experimentální archeologie</vt:lpstr>
      <vt:lpstr>Múzeum oravskej dediny Zuberec (Slovensko)</vt:lpstr>
      <vt:lpstr>Skanzen v Krňovicích u Hradce Králové Ukázka zemědělského nářadí a prací v době žní</vt:lpstr>
      <vt:lpstr>Úlohy a zamyšlení</vt:lpstr>
      <vt:lpstr>Test k úvodu do dějepisu 2</vt:lpstr>
      <vt:lpstr>Test k úvodu do dějepisu 2 - řešení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dějepisu – 2  (historické prameny a jejich uložení)</dc:title>
  <cp:lastModifiedBy>Dum</cp:lastModifiedBy>
  <cp:revision>112</cp:revision>
  <dcterms:modified xsi:type="dcterms:W3CDTF">2014-02-21T10:20:05Z</dcterms:modified>
</cp:coreProperties>
</file>