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4" r:id="rId2"/>
    <p:sldId id="256" r:id="rId3"/>
    <p:sldId id="257" r:id="rId4"/>
    <p:sldId id="258" r:id="rId5"/>
    <p:sldId id="259" r:id="rId6"/>
    <p:sldId id="260" r:id="rId7"/>
    <p:sldId id="267" r:id="rId8"/>
    <p:sldId id="266" r:id="rId9"/>
    <p:sldId id="261" r:id="rId10"/>
    <p:sldId id="265" r:id="rId11"/>
    <p:sldId id="272" r:id="rId12"/>
    <p:sldId id="268" r:id="rId13"/>
    <p:sldId id="271" r:id="rId14"/>
    <p:sldId id="269" r:id="rId15"/>
    <p:sldId id="270" r:id="rId16"/>
    <p:sldId id="262" r:id="rId17"/>
    <p:sldId id="263" r:id="rId18"/>
    <p:sldId id="264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7930A-D260-43B3-8D1D-0FB28ABC305A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00EAAB-D7DA-4628-9F1C-B5B400CA40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00EAAB-D7DA-4628-9F1C-B5B400CA40AA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2" y="1988840"/>
          <a:ext cx="6697662" cy="4392488"/>
        </p:xfrm>
        <a:graphic>
          <a:graphicData uri="http://schemas.openxmlformats.org/drawingml/2006/table">
            <a:tbl>
              <a:tblPr/>
              <a:tblGrid>
                <a:gridCol w="1944216"/>
                <a:gridCol w="4753446"/>
              </a:tblGrid>
              <a:tr h="6079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0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Úvod do dějepisu 3 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VY_32_INOVACE_06.01.03)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1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PhDr. Jan Tomíček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Dějepis pro 5. – </a:t>
                      </a: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7. ročník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VG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0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67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k výuce úvodu do  historiografie v dějepisném semináři v sedmém (předmaturitním) ročníku vyššího gymnázia. Studenty seznámí s postupem historikovy práce se slovníky a encyklopediemi.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11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Šablona slouží jako digitalizovaná učebnice k výuce úvodu do dějepisu. Časová dotace je 35 minut.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Úvod do dějepisu -3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Postup historikovy práce (heuristika, slovníky, odborná literatura, atd.)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Postup historikovy práce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 smtClean="0"/>
              <a:t>1) </a:t>
            </a:r>
            <a:r>
              <a:rPr lang="cs-CZ" sz="3600" b="1" smtClean="0"/>
              <a:t>Výběr tématu</a:t>
            </a:r>
            <a:r>
              <a:rPr lang="cs-CZ" sz="3600" b="1" dirty="0" smtClean="0"/>
              <a:t>:</a:t>
            </a:r>
          </a:p>
          <a:p>
            <a:r>
              <a:rPr lang="cs-CZ" b="1" dirty="0" smtClean="0"/>
              <a:t>a) Aktuálnost a společenská důležitost </a:t>
            </a:r>
            <a:r>
              <a:rPr lang="cs-CZ" dirty="0" smtClean="0"/>
              <a:t>(je např. výročí nějaké události apod.)</a:t>
            </a:r>
          </a:p>
          <a:p>
            <a:r>
              <a:rPr lang="cs-CZ" b="1" dirty="0" smtClean="0"/>
              <a:t>b) Dosavadní stav zpracování </a:t>
            </a:r>
            <a:r>
              <a:rPr lang="cs-CZ" dirty="0" smtClean="0"/>
              <a:t>(je to již hodně zpracováno nebo naopak vůbec ne)</a:t>
            </a:r>
          </a:p>
          <a:p>
            <a:r>
              <a:rPr lang="cs-CZ" b="1" dirty="0" smtClean="0"/>
              <a:t>c) Odborné znalosti autora </a:t>
            </a:r>
            <a:r>
              <a:rPr lang="cs-CZ" dirty="0" smtClean="0"/>
              <a:t>(umí např. přečíst starý text, zná jazyka textu atd.?)</a:t>
            </a:r>
          </a:p>
          <a:p>
            <a:r>
              <a:rPr lang="cs-CZ" b="1" dirty="0" smtClean="0"/>
              <a:t>d) Citový vztah autora k tématu </a:t>
            </a:r>
            <a:r>
              <a:rPr lang="cs-CZ" dirty="0" smtClean="0"/>
              <a:t>(někdo z jeho rodiny tu událost zažil atd.)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Postup historikovy práce –</a:t>
            </a:r>
            <a:r>
              <a:rPr lang="cs-CZ" b="1" dirty="0" err="1" smtClean="0"/>
              <a:t>pokr</a:t>
            </a:r>
            <a:r>
              <a:rPr lang="cs-CZ" b="1" dirty="0" smtClean="0"/>
              <a:t>. 2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500" b="1" dirty="0" smtClean="0"/>
              <a:t>2) Heuristika </a:t>
            </a:r>
            <a:r>
              <a:rPr lang="cs-CZ" dirty="0" smtClean="0"/>
              <a:t>(seznámení se z historickou literaturou a s prameny)</a:t>
            </a:r>
          </a:p>
          <a:p>
            <a:r>
              <a:rPr lang="cs-CZ" sz="3500" b="1" dirty="0" smtClean="0"/>
              <a:t>3) Historická kritika </a:t>
            </a:r>
            <a:r>
              <a:rPr lang="cs-CZ" dirty="0" smtClean="0"/>
              <a:t>(odliší prameny pravé a nepravé, více či méně věrohodné atd.)</a:t>
            </a:r>
          </a:p>
          <a:p>
            <a:r>
              <a:rPr lang="cs-CZ" sz="3500" b="1" dirty="0" smtClean="0"/>
              <a:t>4) Interpretace </a:t>
            </a:r>
            <a:r>
              <a:rPr lang="cs-CZ" dirty="0" smtClean="0"/>
              <a:t>(vysvětlí obsah pramenů, vybere ty, o které se bude opírat, vypíše si vše a zpracuje se svými úvahami a poznámkami)</a:t>
            </a:r>
          </a:p>
          <a:p>
            <a:r>
              <a:rPr lang="cs-CZ" sz="3500" b="1" dirty="0" smtClean="0"/>
              <a:t>5) Syntéza </a:t>
            </a:r>
            <a:r>
              <a:rPr lang="cs-CZ" dirty="0" smtClean="0"/>
              <a:t>(srozumitelné vyjádření své práce ve formě seminární práce, článku v odborném časopise, v referátu na vědecké konferenci atd.)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Heuristika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1) Badatel začne u literatury, teprve potom pracuje s prameny</a:t>
            </a:r>
          </a:p>
          <a:p>
            <a:r>
              <a:rPr lang="cs-CZ" dirty="0" smtClean="0"/>
              <a:t>2) V literatuře postupuje od prací obecnějších ke speciálním, od novějších ke starším.</a:t>
            </a:r>
          </a:p>
          <a:p>
            <a:r>
              <a:rPr lang="cs-CZ" dirty="0" smtClean="0"/>
              <a:t>3) Základní informace najde v naučných slovnících a encyklopediích</a:t>
            </a:r>
          </a:p>
          <a:p>
            <a:r>
              <a:rPr lang="cs-CZ" dirty="0" smtClean="0"/>
              <a:t>4) Začne všeobecnými encyklopediemi a pokračuje ke speciálním</a:t>
            </a:r>
          </a:p>
          <a:p>
            <a:r>
              <a:rPr lang="cs-CZ" dirty="0" smtClean="0"/>
              <a:t>5) Potom čte odbornou literaturu – vyhledává ji pomocí bibliografií, knihovních katalogů či v poznámkovém aparátu studovaných textů.</a:t>
            </a:r>
          </a:p>
          <a:p>
            <a:r>
              <a:rPr lang="cs-CZ" dirty="0" smtClean="0"/>
              <a:t>6) Studuje historické prameny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Naučné slovníky a encyklopedie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000" b="1" dirty="0" smtClean="0"/>
              <a:t>Všeobecné</a:t>
            </a:r>
            <a:r>
              <a:rPr lang="cs-CZ" dirty="0" smtClean="0"/>
              <a:t> – jsou zde hesla ke všem vědeckým oborům</a:t>
            </a:r>
          </a:p>
          <a:p>
            <a:r>
              <a:rPr lang="cs-CZ" u="sng" dirty="0" smtClean="0"/>
              <a:t>Cizí:</a:t>
            </a:r>
            <a:r>
              <a:rPr lang="cs-CZ" dirty="0" smtClean="0"/>
              <a:t> </a:t>
            </a:r>
            <a:r>
              <a:rPr lang="cs-CZ" dirty="0" err="1" smtClean="0"/>
              <a:t>Encyklopedia</a:t>
            </a:r>
            <a:r>
              <a:rPr lang="cs-CZ" dirty="0" smtClean="0"/>
              <a:t> </a:t>
            </a:r>
            <a:r>
              <a:rPr lang="cs-CZ" dirty="0" err="1" smtClean="0"/>
              <a:t>Britannica</a:t>
            </a:r>
            <a:r>
              <a:rPr lang="cs-CZ" dirty="0" smtClean="0"/>
              <a:t>  - anglická</a:t>
            </a:r>
          </a:p>
          <a:p>
            <a:r>
              <a:rPr lang="cs-CZ" dirty="0" smtClean="0"/>
              <a:t>         </a:t>
            </a:r>
            <a:r>
              <a:rPr lang="cs-CZ" dirty="0" err="1" smtClean="0"/>
              <a:t>Brockhaus</a:t>
            </a:r>
            <a:r>
              <a:rPr lang="cs-CZ" dirty="0" smtClean="0"/>
              <a:t> </a:t>
            </a:r>
            <a:r>
              <a:rPr lang="cs-CZ" dirty="0" err="1" smtClean="0"/>
              <a:t>Encyklopädie</a:t>
            </a:r>
            <a:r>
              <a:rPr lang="cs-CZ" dirty="0" smtClean="0"/>
              <a:t> - německá</a:t>
            </a:r>
          </a:p>
          <a:p>
            <a:r>
              <a:rPr lang="cs-CZ" u="sng" dirty="0" smtClean="0"/>
              <a:t>Naše:</a:t>
            </a:r>
            <a:r>
              <a:rPr lang="cs-CZ" dirty="0" smtClean="0"/>
              <a:t> </a:t>
            </a:r>
            <a:r>
              <a:rPr lang="cs-CZ" dirty="0" err="1" smtClean="0"/>
              <a:t>Riegrův</a:t>
            </a:r>
            <a:r>
              <a:rPr lang="cs-CZ" dirty="0" smtClean="0"/>
              <a:t> slovník naučný (60. léta 19. st.), Ottův slovník naučný (konec 19. st.), Masarykův slovník naučný, Komenského (oba z 1. </a:t>
            </a:r>
            <a:r>
              <a:rPr lang="cs-CZ" smtClean="0"/>
              <a:t>republiky), </a:t>
            </a:r>
            <a:r>
              <a:rPr lang="cs-CZ" dirty="0" smtClean="0"/>
              <a:t>Encyklopedie Diderot atd.</a:t>
            </a:r>
          </a:p>
          <a:p>
            <a:r>
              <a:rPr lang="cs-CZ" sz="4300" b="1" dirty="0" smtClean="0"/>
              <a:t>Speciální</a:t>
            </a:r>
            <a:r>
              <a:rPr lang="cs-CZ" sz="3900" b="1" dirty="0" smtClean="0"/>
              <a:t> </a:t>
            </a:r>
            <a:r>
              <a:rPr lang="cs-CZ" dirty="0" smtClean="0"/>
              <a:t>– zaměřené na jednu vědu </a:t>
            </a:r>
          </a:p>
          <a:p>
            <a:r>
              <a:rPr lang="cs-CZ" dirty="0" smtClean="0"/>
              <a:t>Pro historika jsou hlavně důležité </a:t>
            </a:r>
            <a:r>
              <a:rPr lang="cs-CZ" b="1" dirty="0" smtClean="0"/>
              <a:t>historické encyklopedie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/>
              <a:t>Ottův slovník naučný </a:t>
            </a:r>
            <a:r>
              <a:rPr lang="cs-CZ" b="1" dirty="0" smtClean="0"/>
              <a:t>–</a:t>
            </a:r>
            <a:r>
              <a:rPr lang="cs-CZ" dirty="0" smtClean="0"/>
              <a:t> </a:t>
            </a:r>
            <a:r>
              <a:rPr lang="cs-CZ" sz="4000" dirty="0" smtClean="0"/>
              <a:t>přelom </a:t>
            </a:r>
            <a:br>
              <a:rPr lang="cs-CZ" sz="4000" dirty="0" smtClean="0"/>
            </a:br>
            <a:r>
              <a:rPr lang="cs-CZ" sz="4000" dirty="0" smtClean="0"/>
              <a:t> 19. a 20. století</a:t>
            </a:r>
            <a:endParaRPr lang="cs-CZ" sz="4000" b="1" dirty="0"/>
          </a:p>
        </p:txBody>
      </p:sp>
      <p:pic>
        <p:nvPicPr>
          <p:cNvPr id="4" name="Zástupný symbol pro obsah 3" descr="Image0001Ottuv slov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0800000">
            <a:off x="2699792" y="1420019"/>
            <a:ext cx="3672408" cy="519171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/>
              <a:t>Masarykův slovník naučný </a:t>
            </a:r>
            <a:r>
              <a:rPr lang="cs-CZ" dirty="0" smtClean="0"/>
              <a:t>– </a:t>
            </a:r>
            <a:r>
              <a:rPr lang="cs-CZ" sz="3600" dirty="0" smtClean="0"/>
              <a:t>období 1. republiky</a:t>
            </a:r>
            <a:endParaRPr lang="cs-CZ" sz="3600" dirty="0"/>
          </a:p>
        </p:txBody>
      </p:sp>
      <p:pic>
        <p:nvPicPr>
          <p:cNvPr id="4" name="Zástupný symbol pro obsah 3" descr="Image000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292080" y="1600200"/>
            <a:ext cx="3456384" cy="4834551"/>
          </a:xfrm>
        </p:spPr>
      </p:pic>
      <p:pic>
        <p:nvPicPr>
          <p:cNvPr id="5" name="Obrázek 4" descr="Image0003Masark s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0800000">
            <a:off x="683568" y="1659646"/>
            <a:ext cx="3672408" cy="486568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Historické encyklopedie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62500" lnSpcReduction="20000"/>
          </a:bodyPr>
          <a:lstStyle/>
          <a:p>
            <a:r>
              <a:rPr lang="cs-CZ" sz="2900" b="1" dirty="0" smtClean="0"/>
              <a:t>1) Zaměřené na etapu dějin </a:t>
            </a:r>
            <a:r>
              <a:rPr lang="cs-CZ" sz="2900" dirty="0" smtClean="0"/>
              <a:t>(Encyklopedie antiky, Slovník antické kultury, Slovník moderních světových dějin atd.)</a:t>
            </a:r>
          </a:p>
          <a:p>
            <a:r>
              <a:rPr lang="cs-CZ" sz="2900" b="1" dirty="0" smtClean="0"/>
              <a:t>2) Zaměřené na určité obory blízké historii </a:t>
            </a:r>
            <a:r>
              <a:rPr lang="cs-CZ" sz="2900" dirty="0" smtClean="0"/>
              <a:t>(Encyklopedie českého výtvarného umění, Československý hudební slovník)</a:t>
            </a:r>
          </a:p>
          <a:p>
            <a:r>
              <a:rPr lang="cs-CZ" sz="2900" b="1" dirty="0" smtClean="0"/>
              <a:t>3) Historický zeměpis </a:t>
            </a:r>
            <a:r>
              <a:rPr lang="cs-CZ" sz="2900" dirty="0" smtClean="0"/>
              <a:t>(Evropa v proměnách století)</a:t>
            </a:r>
          </a:p>
          <a:p>
            <a:r>
              <a:rPr lang="cs-CZ" sz="2900" b="1" dirty="0" smtClean="0"/>
              <a:t>4) Zaměřené na umělecké památky </a:t>
            </a:r>
            <a:r>
              <a:rPr lang="cs-CZ" sz="2900" dirty="0" smtClean="0"/>
              <a:t>(Umělecké památky Čech atd.)</a:t>
            </a:r>
          </a:p>
          <a:p>
            <a:r>
              <a:rPr lang="cs-CZ" sz="2900" b="1" dirty="0" smtClean="0"/>
              <a:t>5) Zaměřené na historické stavby</a:t>
            </a:r>
          </a:p>
          <a:p>
            <a:r>
              <a:rPr lang="cs-CZ" sz="2900" u="sng" dirty="0" smtClean="0"/>
              <a:t>a) Hrady a zámky </a:t>
            </a:r>
            <a:r>
              <a:rPr lang="cs-CZ" sz="2900" dirty="0" smtClean="0"/>
              <a:t>(Hrady zámky a tvrze v Čechách, na Moravě a ve Slezsku, Hrady, zámky a tvrze království českého – August Sedláček atd.)</a:t>
            </a:r>
          </a:p>
          <a:p>
            <a:r>
              <a:rPr lang="cs-CZ" sz="2900" u="sng" dirty="0" smtClean="0"/>
              <a:t>b) Ostatní stavby </a:t>
            </a:r>
            <a:r>
              <a:rPr lang="cs-CZ" sz="2900" dirty="0" smtClean="0"/>
              <a:t>(zvonice, kláštery, hrobky českých králů, lázně atd.)</a:t>
            </a:r>
          </a:p>
          <a:p>
            <a:r>
              <a:rPr lang="cs-CZ" sz="2900" b="1" dirty="0" smtClean="0"/>
              <a:t>6) Historické předměty </a:t>
            </a:r>
            <a:r>
              <a:rPr lang="cs-CZ" sz="2900" dirty="0" smtClean="0"/>
              <a:t>(zbraně, uniformy atd.)</a:t>
            </a:r>
          </a:p>
          <a:p>
            <a:r>
              <a:rPr lang="cs-CZ" sz="2900" b="1" dirty="0" smtClean="0"/>
              <a:t>7) Zaměřené na osobnosti </a:t>
            </a:r>
            <a:r>
              <a:rPr lang="cs-CZ" sz="2900" dirty="0" smtClean="0"/>
              <a:t>(Kdo byl kdo v našich dějinách do roku 1918, Kdo byl kdo v našich dějinách ve 20. století, Kdo byl kdo – naši cestovatelé a geografové, Kdo byl kdo – slavní vojevůdci, Encyklopedie osobností Evropy od starověku po současnost atd.)</a:t>
            </a:r>
          </a:p>
          <a:p>
            <a:r>
              <a:rPr lang="cs-CZ" sz="2900" b="1" dirty="0" smtClean="0"/>
              <a:t>8) Datové příručky </a:t>
            </a:r>
            <a:r>
              <a:rPr lang="cs-CZ" sz="2900" dirty="0" smtClean="0"/>
              <a:t>(Světové dějiny v datech, Československé dějiny v datech, České dějiny v datech, Historické události – Evropa atd.)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Encyklopedie numizmatiky</a:t>
            </a:r>
            <a:br>
              <a:rPr lang="cs-CZ" b="1" dirty="0" smtClean="0"/>
            </a:br>
            <a:r>
              <a:rPr lang="cs-CZ" b="1" dirty="0" smtClean="0"/>
              <a:t> a heraldiky</a:t>
            </a:r>
            <a:endParaRPr lang="cs-CZ" b="1" dirty="0"/>
          </a:p>
        </p:txBody>
      </p:sp>
      <p:pic>
        <p:nvPicPr>
          <p:cNvPr id="4" name="Zástupný symbol pro obsah 3" descr="Imag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2478524" y="736441"/>
            <a:ext cx="4657501" cy="658623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/>
              <a:t>Města a městečka v Čechách… </a:t>
            </a:r>
            <a:r>
              <a:rPr lang="cs-CZ" dirty="0" smtClean="0"/>
              <a:t>- publikace z oblasti historické geografie</a:t>
            </a:r>
            <a:endParaRPr lang="cs-CZ" dirty="0"/>
          </a:p>
        </p:txBody>
      </p:sp>
      <p:pic>
        <p:nvPicPr>
          <p:cNvPr id="4" name="Zástupný symbol pro obsah 3" descr="Image0025mrdt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71801" y="1600199"/>
            <a:ext cx="3632368" cy="513511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/>
              <a:t>Umělecké památky Čech</a:t>
            </a:r>
            <a:r>
              <a:rPr lang="cs-CZ" sz="4900" dirty="0" smtClean="0"/>
              <a:t> </a:t>
            </a:r>
            <a:r>
              <a:rPr lang="cs-CZ" dirty="0" smtClean="0"/>
              <a:t>– </a:t>
            </a:r>
            <a:r>
              <a:rPr lang="cs-CZ" sz="3600" dirty="0" smtClean="0"/>
              <a:t>čtyřdílná encyklopedie</a:t>
            </a:r>
            <a:endParaRPr lang="cs-CZ" dirty="0"/>
          </a:p>
        </p:txBody>
      </p:sp>
      <p:pic>
        <p:nvPicPr>
          <p:cNvPr id="4" name="Zástupný symbol pro obsah 3" descr="Image0005umel_pamatk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71260" y="1600200"/>
            <a:ext cx="3688972" cy="5215135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/>
              <a:t>Hrady, zámky a tvrze Království českéh</a:t>
            </a:r>
            <a:r>
              <a:rPr lang="cs-CZ" b="1" dirty="0" smtClean="0"/>
              <a:t>o </a:t>
            </a:r>
            <a:r>
              <a:rPr lang="cs-CZ" dirty="0" smtClean="0"/>
              <a:t>od A. Sedláčka</a:t>
            </a:r>
            <a:endParaRPr lang="cs-CZ" dirty="0"/>
          </a:p>
        </p:txBody>
      </p:sp>
      <p:pic>
        <p:nvPicPr>
          <p:cNvPr id="4" name="Zástupný symbol pro obsah 3" descr="Dumy muzeum 009sedlacek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 rot="16200000">
            <a:off x="4211964" y="2060848"/>
            <a:ext cx="4968551" cy="4104455"/>
          </a:xfrm>
        </p:spPr>
      </p:pic>
      <p:pic>
        <p:nvPicPr>
          <p:cNvPr id="5" name="Obrázek 4" descr="Dumy muzeum 010sedlace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6200000">
            <a:off x="-92790" y="2220592"/>
            <a:ext cx="5009102" cy="374441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Encyklopedie hradů  a zbraní</a:t>
            </a:r>
            <a:endParaRPr lang="cs-CZ" b="1" dirty="0"/>
          </a:p>
        </p:txBody>
      </p:sp>
      <p:pic>
        <p:nvPicPr>
          <p:cNvPr id="4" name="Zástupný symbol pro obsah 3" descr="Image00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2222511" y="615926"/>
            <a:ext cx="4896546" cy="6922294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Příručka českých osobností </a:t>
            </a:r>
            <a:br>
              <a:rPr lang="cs-CZ" b="1" dirty="0" smtClean="0"/>
            </a:br>
            <a:r>
              <a:rPr lang="cs-CZ" b="1" dirty="0" smtClean="0"/>
              <a:t>a dějin v datech</a:t>
            </a:r>
            <a:endParaRPr lang="cs-CZ" b="1" dirty="0"/>
          </a:p>
        </p:txBody>
      </p:sp>
      <p:pic>
        <p:nvPicPr>
          <p:cNvPr id="6" name="Zástupný symbol pro obsah 5" descr="Image0006kdo_v_ datech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2129725" y="609677"/>
            <a:ext cx="4782390" cy="6760911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Bibliografie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70000" lnSpcReduction="20000"/>
          </a:bodyPr>
          <a:lstStyle/>
          <a:p>
            <a:r>
              <a:rPr lang="cs-CZ" sz="3900" b="1" dirty="0" smtClean="0"/>
              <a:t>Bibliografie</a:t>
            </a:r>
            <a:r>
              <a:rPr lang="cs-CZ" sz="3600" b="1" dirty="0" smtClean="0"/>
              <a:t> – </a:t>
            </a:r>
            <a:r>
              <a:rPr lang="cs-CZ" sz="3600" dirty="0" smtClean="0"/>
              <a:t>soupis odborné literatury vydané v určitém prostoru a čase a také například v určitém oboru</a:t>
            </a:r>
            <a:endParaRPr lang="cs-CZ" sz="3600" b="1" dirty="0" smtClean="0"/>
          </a:p>
          <a:p>
            <a:r>
              <a:rPr lang="cs-CZ" b="1" dirty="0" smtClean="0"/>
              <a:t>A) Všeobecná bibliografie </a:t>
            </a:r>
            <a:r>
              <a:rPr lang="cs-CZ" dirty="0" smtClean="0"/>
              <a:t>– soupis literatury vydané ve všech oborech například za rok</a:t>
            </a:r>
          </a:p>
          <a:p>
            <a:r>
              <a:rPr lang="cs-CZ" b="1" dirty="0" smtClean="0"/>
              <a:t>B) Speciální </a:t>
            </a:r>
            <a:r>
              <a:rPr lang="cs-CZ" dirty="0" smtClean="0"/>
              <a:t>– pro určitý obor (např. </a:t>
            </a:r>
            <a:r>
              <a:rPr lang="cs-CZ" b="1" dirty="0" smtClean="0"/>
              <a:t>historické)</a:t>
            </a:r>
          </a:p>
          <a:p>
            <a:r>
              <a:rPr lang="cs-CZ" dirty="0" smtClean="0"/>
              <a:t>První </a:t>
            </a:r>
            <a:r>
              <a:rPr lang="cs-CZ" b="1" dirty="0" smtClean="0"/>
              <a:t>historickou </a:t>
            </a:r>
            <a:r>
              <a:rPr lang="cs-CZ" b="1" u="sng" dirty="0" smtClean="0"/>
              <a:t>retrospektivní</a:t>
            </a:r>
            <a:r>
              <a:rPr lang="cs-CZ" b="1" dirty="0" smtClean="0"/>
              <a:t> bibliografii </a:t>
            </a:r>
            <a:r>
              <a:rPr lang="cs-CZ" dirty="0" smtClean="0"/>
              <a:t>(tedy sestavenou zpětně) sestavil </a:t>
            </a:r>
            <a:r>
              <a:rPr lang="cs-CZ" b="1" dirty="0" smtClean="0"/>
              <a:t>Čeněk </a:t>
            </a:r>
            <a:r>
              <a:rPr lang="cs-CZ" b="1" dirty="0" err="1" smtClean="0"/>
              <a:t>Zíbrt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u="sng" dirty="0" smtClean="0"/>
              <a:t>Bibliografie české historie </a:t>
            </a:r>
            <a:r>
              <a:rPr lang="cs-CZ" dirty="0" smtClean="0"/>
              <a:t>– asi kolem r. 1900</a:t>
            </a:r>
          </a:p>
          <a:p>
            <a:r>
              <a:rPr lang="cs-CZ" b="1" u="sng" dirty="0" smtClean="0"/>
              <a:t>Periodické</a:t>
            </a:r>
            <a:r>
              <a:rPr lang="cs-CZ" dirty="0" smtClean="0"/>
              <a:t> – od roku 1904 vydávána každý rok také pod názvem </a:t>
            </a:r>
            <a:r>
              <a:rPr lang="cs-CZ" u="sng" dirty="0" smtClean="0"/>
              <a:t>Bibliografie české historie</a:t>
            </a:r>
            <a:r>
              <a:rPr lang="cs-CZ" dirty="0" smtClean="0"/>
              <a:t>, později od 50. let 20. století jako </a:t>
            </a:r>
            <a:r>
              <a:rPr lang="cs-CZ" u="sng" dirty="0" smtClean="0"/>
              <a:t>Bibliografie československé historie </a:t>
            </a:r>
            <a:r>
              <a:rPr lang="cs-CZ" dirty="0" smtClean="0"/>
              <a:t>(sepsány všechny knihy, studie a odborné články, které v naší zemi k historii vyšly).</a:t>
            </a:r>
          </a:p>
          <a:p>
            <a:r>
              <a:rPr lang="cs-CZ" dirty="0" smtClean="0"/>
              <a:t>Tímto způsobem můžeme vyhledat literaturu, která u nás v minulosti vyšla, další způsob je pomocí katalogů knihoven či odkazy v literatuře.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Postup historikovy práce -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1) Uveď pět hlavních kroků postupu historikovy práce.</a:t>
            </a:r>
          </a:p>
          <a:p>
            <a:r>
              <a:rPr lang="cs-CZ" dirty="0" smtClean="0"/>
              <a:t>2) Dle čeho si například historik vybírá téma práce?</a:t>
            </a:r>
          </a:p>
          <a:p>
            <a:r>
              <a:rPr lang="cs-CZ" dirty="0" smtClean="0"/>
              <a:t>3) Co je to heuristika?</a:t>
            </a:r>
          </a:p>
          <a:p>
            <a:r>
              <a:rPr lang="cs-CZ" dirty="0" smtClean="0"/>
              <a:t>4) Uveď několik českých všeobecných encyklopedii a naučných slovníků.</a:t>
            </a:r>
          </a:p>
          <a:p>
            <a:r>
              <a:rPr lang="cs-CZ" dirty="0" smtClean="0"/>
              <a:t> 5) Uveď alespoň pět příkladů, na co mohou být zaměřeny speciální historické encyklopedie?</a:t>
            </a:r>
          </a:p>
          <a:p>
            <a:r>
              <a:rPr lang="cs-CZ" dirty="0" smtClean="0"/>
              <a:t>6) Jakou významnou historickou příručku napsal August Sedláček?</a:t>
            </a:r>
          </a:p>
          <a:p>
            <a:r>
              <a:rPr lang="cs-CZ" dirty="0" smtClean="0"/>
              <a:t>7) Kdo je autorem první české historické bibliografie?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Postup historikovy práce – test - 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96544"/>
          </a:xfrm>
        </p:spPr>
        <p:txBody>
          <a:bodyPr>
            <a:normAutofit fontScale="25000" lnSpcReduction="20000"/>
          </a:bodyPr>
          <a:lstStyle/>
          <a:p>
            <a:r>
              <a:rPr lang="cs-CZ" sz="7200" dirty="0" smtClean="0"/>
              <a:t>1) Uveď pět hlavních kroků postupu historikovy práce – </a:t>
            </a:r>
            <a:r>
              <a:rPr lang="cs-CZ" sz="7200" u="sng" dirty="0" smtClean="0"/>
              <a:t>Výběr tématu, heuristika, historická kritika, interpretace, syntéza     </a:t>
            </a:r>
            <a:r>
              <a:rPr lang="cs-CZ" sz="7200" b="1" u="sng" dirty="0" smtClean="0"/>
              <a:t>5 bodů</a:t>
            </a:r>
          </a:p>
          <a:p>
            <a:r>
              <a:rPr lang="cs-CZ" sz="7200" dirty="0" smtClean="0"/>
              <a:t>2) Dle čeho si například historik vybírá téma práce? – </a:t>
            </a:r>
            <a:r>
              <a:rPr lang="cs-CZ" sz="7200" u="sng" dirty="0" smtClean="0"/>
              <a:t>Dle aktuálnosti a spol. důležitosti, dle stavu zpracování, dle svých schopností, dle citového vztahu k tématu                      </a:t>
            </a:r>
            <a:r>
              <a:rPr lang="cs-CZ" sz="7200" b="1" u="sng" dirty="0" smtClean="0"/>
              <a:t>4 body</a:t>
            </a:r>
          </a:p>
          <a:p>
            <a:r>
              <a:rPr lang="cs-CZ" sz="7200" dirty="0" smtClean="0"/>
              <a:t>3) Co je to heuristika? – </a:t>
            </a:r>
            <a:r>
              <a:rPr lang="cs-CZ" sz="7200" u="sng" dirty="0" smtClean="0"/>
              <a:t>Seznámení se s historickou literaturou a s prameny             </a:t>
            </a:r>
            <a:r>
              <a:rPr lang="cs-CZ" sz="7200" b="1" u="sng" dirty="0" smtClean="0"/>
              <a:t>2 body</a:t>
            </a:r>
          </a:p>
          <a:p>
            <a:r>
              <a:rPr lang="cs-CZ" sz="7200" dirty="0" smtClean="0"/>
              <a:t>4) Uveď několik českých všeobecných encyklopedii a naučných slovníků.  - </a:t>
            </a:r>
            <a:r>
              <a:rPr lang="cs-CZ" sz="7200" u="sng" dirty="0" err="1" smtClean="0"/>
              <a:t>Riegrův</a:t>
            </a:r>
            <a:r>
              <a:rPr lang="cs-CZ" sz="7200" u="sng" dirty="0" smtClean="0"/>
              <a:t> slovník naučný, Ottův slovník naučný, Masarykův, Komenského, Diderot atd.            </a:t>
            </a:r>
            <a:r>
              <a:rPr lang="cs-CZ" sz="7200" b="1" u="sng" dirty="0" smtClean="0"/>
              <a:t>3 body</a:t>
            </a:r>
          </a:p>
          <a:p>
            <a:endParaRPr lang="cs-CZ" sz="7200" b="1" u="sng" dirty="0" smtClean="0"/>
          </a:p>
          <a:p>
            <a:r>
              <a:rPr lang="cs-CZ" sz="7200" dirty="0" smtClean="0"/>
              <a:t> 5) Uveď alespoň pět příkladů, na co mohou být zaměřeny speciální historické encyklopedie?  - </a:t>
            </a:r>
            <a:r>
              <a:rPr lang="cs-CZ" sz="7200" u="sng" dirty="0" smtClean="0"/>
              <a:t>Na etapu dějin,na obory blízké k historii, na umělecké památky, stavby, osobnosti, datové příručky atd.  </a:t>
            </a:r>
            <a:r>
              <a:rPr lang="cs-CZ" sz="7200" b="1" u="sng" dirty="0" smtClean="0"/>
              <a:t>5 bodů</a:t>
            </a:r>
          </a:p>
          <a:p>
            <a:endParaRPr lang="cs-CZ" sz="7200" b="1" u="sng" dirty="0" smtClean="0"/>
          </a:p>
          <a:p>
            <a:r>
              <a:rPr lang="cs-CZ" sz="7200" dirty="0" smtClean="0"/>
              <a:t>6) Jakou významnou historickou příručku napsal August Sedláček? – </a:t>
            </a:r>
            <a:r>
              <a:rPr lang="cs-CZ" sz="7200" u="sng" dirty="0" smtClean="0"/>
              <a:t>Hrady, zámky a tvrze království českého                                                                           </a:t>
            </a:r>
            <a:r>
              <a:rPr lang="cs-CZ" sz="7200" b="1" u="sng" dirty="0" smtClean="0"/>
              <a:t>1 bod</a:t>
            </a:r>
          </a:p>
          <a:p>
            <a:endParaRPr lang="cs-CZ" sz="7200" b="1" u="sng" dirty="0" smtClean="0"/>
          </a:p>
          <a:p>
            <a:r>
              <a:rPr lang="cs-CZ" sz="7200" dirty="0" smtClean="0"/>
              <a:t>7) Kdo je autorem první české historické bibliografie?  - </a:t>
            </a:r>
            <a:r>
              <a:rPr lang="cs-CZ" sz="7200" u="sng" dirty="0" smtClean="0"/>
              <a:t>Čeněk </a:t>
            </a:r>
            <a:r>
              <a:rPr lang="cs-CZ" sz="7200" u="sng" dirty="0" err="1" smtClean="0"/>
              <a:t>Zíbrt</a:t>
            </a:r>
            <a:r>
              <a:rPr lang="cs-CZ" sz="7200" u="sng" dirty="0" smtClean="0"/>
              <a:t>                             </a:t>
            </a:r>
            <a:r>
              <a:rPr lang="cs-CZ" sz="7200" b="1" u="sng" dirty="0" smtClean="0"/>
              <a:t>1 bod</a:t>
            </a:r>
          </a:p>
          <a:p>
            <a:endParaRPr lang="cs-CZ" b="1" u="sng" dirty="0" smtClean="0"/>
          </a:p>
          <a:p>
            <a:endParaRPr lang="cs-CZ" b="1" u="sng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Zwettler</a:t>
            </a:r>
            <a:r>
              <a:rPr lang="cs-CZ" dirty="0" smtClean="0"/>
              <a:t>, Otto; Vaculík, Jaroslav; Čapka, František. Úvod do studia dějepisu pro posluchače </a:t>
            </a:r>
            <a:r>
              <a:rPr lang="cs-CZ" dirty="0" err="1" smtClean="0"/>
              <a:t>PdF</a:t>
            </a:r>
            <a:r>
              <a:rPr lang="cs-CZ" dirty="0" smtClean="0"/>
              <a:t> MU. Praha, 1994.</a:t>
            </a:r>
          </a:p>
          <a:p>
            <a:r>
              <a:rPr lang="cs-CZ" b="1" u="sng" dirty="0" smtClean="0"/>
              <a:t>Použité obrázky:</a:t>
            </a:r>
            <a:endParaRPr lang="cs-CZ" dirty="0" smtClean="0"/>
          </a:p>
          <a:p>
            <a:r>
              <a:rPr lang="cs-CZ" b="1" dirty="0" smtClean="0"/>
              <a:t>Fota autora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1124</Words>
  <Application>Microsoft Office PowerPoint</Application>
  <PresentationFormat>Předvádění na obrazovce (4:3)</PresentationFormat>
  <Paragraphs>97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Úvod do dějepisu -3 </vt:lpstr>
      <vt:lpstr>Postup historikovy práce</vt:lpstr>
      <vt:lpstr>Postup historikovy práce –pokr. 2</vt:lpstr>
      <vt:lpstr>Heuristika</vt:lpstr>
      <vt:lpstr>Naučné slovníky a encyklopedie</vt:lpstr>
      <vt:lpstr>Ottův slovník naučný – přelom   19. a 20. století</vt:lpstr>
      <vt:lpstr>Masarykův slovník naučný – období 1. republiky</vt:lpstr>
      <vt:lpstr>Historické encyklopedie</vt:lpstr>
      <vt:lpstr>Encyklopedie numizmatiky  a heraldiky</vt:lpstr>
      <vt:lpstr>Města a městečka v Čechách… - publikace z oblasti historické geografie</vt:lpstr>
      <vt:lpstr>Umělecké památky Čech – čtyřdílná encyklopedie</vt:lpstr>
      <vt:lpstr>Hrady, zámky a tvrze Království českého od A. Sedláčka</vt:lpstr>
      <vt:lpstr>Encyklopedie hradů  a zbraní</vt:lpstr>
      <vt:lpstr>Příručka českých osobností  a dějin v datech</vt:lpstr>
      <vt:lpstr>Bibliografie</vt:lpstr>
      <vt:lpstr>Postup historikovy práce - test</vt:lpstr>
      <vt:lpstr>Postup historikovy práce – test - řešení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dějepisu -3 </dc:title>
  <cp:lastModifiedBy>Dum</cp:lastModifiedBy>
  <cp:revision>39</cp:revision>
  <dcterms:modified xsi:type="dcterms:W3CDTF">2014-02-21T10:16:54Z</dcterms:modified>
</cp:coreProperties>
</file>