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76" r:id="rId13"/>
    <p:sldId id="271" r:id="rId14"/>
    <p:sldId id="275" r:id="rId15"/>
    <p:sldId id="270" r:id="rId16"/>
    <p:sldId id="279" r:id="rId17"/>
    <p:sldId id="274" r:id="rId18"/>
    <p:sldId id="260" r:id="rId19"/>
    <p:sldId id="273" r:id="rId20"/>
    <p:sldId id="277" r:id="rId21"/>
    <p:sldId id="278" r:id="rId22"/>
    <p:sldId id="259" r:id="rId23"/>
    <p:sldId id="265" r:id="rId24"/>
    <p:sldId id="272" r:id="rId2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45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0FDD7-2E13-418C-8D11-E924A3B3602A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CECF5C-2605-498E-94A1-A5FD3B2F6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359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ECF5C-2605-498E-94A1-A5FD3B2F6C59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752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66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752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297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083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774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858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933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641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285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52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915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435EE3-1011-49C2-B54B-F66FD0FF676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3FF28D-5797-47EF-989E-17C517D17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883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7/72/Dog_with_book_5516202508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7/SWerichem1.jpg" TargetMode="External"/><Relationship Id="rId3" Type="http://schemas.microsoft.com/office/2007/relationships/hdphoto" Target="../media/hdphoto1.wdp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fdb.cz/if_herec-plakaty.html?herec=286418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9/98/Pablo_picasso_1.jpg" TargetMode="External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d/Paris-notre-dame-facade.jpg" TargetMode="External"/><Relationship Id="rId13" Type="http://schemas.openxmlformats.org/officeDocument/2006/relationships/image" Target="../media/image13.jpeg"/><Relationship Id="rId3" Type="http://schemas.microsoft.com/office/2007/relationships/hdphoto" Target="../media/hdphoto1.wdp"/><Relationship Id="rId7" Type="http://schemas.openxmlformats.org/officeDocument/2006/relationships/image" Target="../media/image10.jpeg"/><Relationship Id="rId12" Type="http://schemas.openxmlformats.org/officeDocument/2006/relationships/hyperlink" Target="http://upload.wikimedia.org/wikipedia/commons/0/06/Music_note_E.jpg" TargetMode="External"/><Relationship Id="rId17" Type="http://schemas.openxmlformats.org/officeDocument/2006/relationships/image" Target="../media/image15.jpeg"/><Relationship Id="rId2" Type="http://schemas.openxmlformats.org/officeDocument/2006/relationships/image" Target="../media/image1.jpeg"/><Relationship Id="rId16" Type="http://schemas.openxmlformats.org/officeDocument/2006/relationships/hyperlink" Target="http://upload.wikimedia.org/wikipedia/commons/c/c4/Fox_movietone_2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7/73/Discobolo_4.jpg" TargetMode="External"/><Relationship Id="rId11" Type="http://schemas.openxmlformats.org/officeDocument/2006/relationships/image" Target="../media/image12.jpeg"/><Relationship Id="rId5" Type="http://schemas.openxmlformats.org/officeDocument/2006/relationships/image" Target="../media/image9.jpeg"/><Relationship Id="rId15" Type="http://schemas.openxmlformats.org/officeDocument/2006/relationships/image" Target="../media/image14.jpeg"/><Relationship Id="rId10" Type="http://schemas.openxmlformats.org/officeDocument/2006/relationships/hyperlink" Target="http://upload.wikimedia.org/wikipedia/commons/5/5d/Dante_f2r.jpg" TargetMode="External"/><Relationship Id="rId4" Type="http://schemas.openxmlformats.org/officeDocument/2006/relationships/hyperlink" Target="http://upload.wikimedia.org/wikipedia/commons/e/ec/Mona_Lisa,_by_Leonardo_da_Vinci,_from_C2RMF_retouched.jpg" TargetMode="External"/><Relationship Id="rId9" Type="http://schemas.openxmlformats.org/officeDocument/2006/relationships/image" Target="../media/image11.jpeg"/><Relationship Id="rId14" Type="http://schemas.openxmlformats.org/officeDocument/2006/relationships/hyperlink" Target="http://upload.wikimedia.org/wikipedia/commons/4/40/Ogneva_Natali_balet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mp"/><Relationship Id="rId3" Type="http://schemas.openxmlformats.org/officeDocument/2006/relationships/image" Target="../media/image16.jpeg"/><Relationship Id="rId7" Type="http://schemas.openxmlformats.org/officeDocument/2006/relationships/image" Target="../media/image20.tm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tmp"/><Relationship Id="rId11" Type="http://schemas.openxmlformats.org/officeDocument/2006/relationships/image" Target="../media/image24.jpeg"/><Relationship Id="rId5" Type="http://schemas.openxmlformats.org/officeDocument/2006/relationships/image" Target="../media/image18.tmp"/><Relationship Id="rId10" Type="http://schemas.openxmlformats.org/officeDocument/2006/relationships/image" Target="../media/image23.tmp"/><Relationship Id="rId4" Type="http://schemas.openxmlformats.org/officeDocument/2006/relationships/image" Target="../media/image17.tmp"/><Relationship Id="rId9" Type="http://schemas.openxmlformats.org/officeDocument/2006/relationships/image" Target="../media/image22.tm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1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5/Pope_Francis_in_March_2013.jpg" TargetMode="External"/><Relationship Id="rId13" Type="http://schemas.openxmlformats.org/officeDocument/2006/relationships/image" Target="../media/image36.jpeg"/><Relationship Id="rId3" Type="http://schemas.openxmlformats.org/officeDocument/2006/relationships/image" Target="../media/image1.jpeg"/><Relationship Id="rId7" Type="http://schemas.openxmlformats.org/officeDocument/2006/relationships/image" Target="../media/image31.jpeg"/><Relationship Id="rId12" Type="http://schemas.openxmlformats.org/officeDocument/2006/relationships/image" Target="../media/image3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jpeg"/><Relationship Id="rId11" Type="http://schemas.openxmlformats.org/officeDocument/2006/relationships/image" Target="../media/image34.jpeg"/><Relationship Id="rId5" Type="http://schemas.openxmlformats.org/officeDocument/2006/relationships/image" Target="../media/image29.jpeg"/><Relationship Id="rId10" Type="http://schemas.openxmlformats.org/officeDocument/2006/relationships/image" Target="../media/image33.jpeg"/><Relationship Id="rId4" Type="http://schemas.microsoft.com/office/2007/relationships/hdphoto" Target="../media/hdphoto1.wdp"/><Relationship Id="rId9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1.jpeg"/><Relationship Id="rId7" Type="http://schemas.microsoft.com/office/2007/relationships/hdphoto" Target="../media/hdphoto2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4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1.jpeg"/><Relationship Id="rId7" Type="http://schemas.microsoft.com/office/2007/relationships/hdphoto" Target="../media/hdphoto4.wd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5" Type="http://schemas.openxmlformats.org/officeDocument/2006/relationships/image" Target="../media/image41.jpeg"/><Relationship Id="rId4" Type="http://schemas.microsoft.com/office/2007/relationships/hdphoto" Target="../media/hdphoto1.wdp"/><Relationship Id="rId9" Type="http://schemas.microsoft.com/office/2007/relationships/hdphoto" Target="../media/hdphoto5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jpeg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jpeg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09356175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Úvod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do studia literatury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seznamuje žáky se základními pojmy v umění a literatuře, které bude užívat po celou dobu studia včetně Maturitní zkoušky. Současně pak ukazuje žákům podstatu tvůrčí činnosti.  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20. 8. 2013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9" name="Skupina 8"/>
          <p:cNvGrpSpPr/>
          <p:nvPr/>
        </p:nvGrpSpPr>
        <p:grpSpPr>
          <a:xfrm>
            <a:off x="5466" y="85382"/>
            <a:ext cx="8883709" cy="1531420"/>
            <a:chOff x="-92650" y="483518"/>
            <a:chExt cx="8883709" cy="1531420"/>
          </a:xfrm>
        </p:grpSpPr>
        <p:pic>
          <p:nvPicPr>
            <p:cNvPr id="10" name="Obrázek 9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Obrázek 11" descr="loga soukrškolyvjpeg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Obdélník 12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1837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9803" y="987574"/>
            <a:ext cx="7772400" cy="11025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6516216" y="458797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File:Dog with book 551620250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870" y="2211710"/>
            <a:ext cx="240026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48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8352928" cy="3600400"/>
          </a:xfrm>
        </p:spPr>
        <p:txBody>
          <a:bodyPr>
            <a:normAutofit fontScale="925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>
                <a:solidFill>
                  <a:srgbClr val="002060"/>
                </a:solidFill>
              </a:rPr>
              <a:t>d</a:t>
            </a:r>
            <a:r>
              <a:rPr lang="cs-CZ" dirty="0" smtClean="0">
                <a:solidFill>
                  <a:srgbClr val="002060"/>
                </a:solidFill>
              </a:rPr>
              <a:t>efinice umění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naučená dovednost - hraní fotbalu, výroba houslí, čtení, filmování atd. (širší smysl slova: „</a:t>
            </a:r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o je umění něco umět!“) 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tvořivé vyjádření vlastních smyslových a duševních prožitků slovy, zvuky, kresbou, vytvořením předmětu (užší smysl slova: „něco jsem prožil =</a:t>
            </a:r>
            <a:r>
              <a:rPr lang="cs-CZ" dirty="0" smtClean="0">
                <a:solidFill>
                  <a:schemeClr val="tx1"/>
                </a:solidFill>
                <a:latin typeface="Times New Roman"/>
                <a:cs typeface="Times New Roman"/>
              </a:rPr>
              <a:t>˃</a:t>
            </a:r>
            <a:r>
              <a:rPr lang="cs-CZ" dirty="0" smtClean="0">
                <a:solidFill>
                  <a:schemeClr val="tx1"/>
                </a:solidFill>
              </a:rPr>
              <a:t> napíšu knihu, složím píseň, namaluji obraz, udělám sochu“)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716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7488832" cy="3600400"/>
          </a:xfrm>
        </p:spPr>
        <p:txBody>
          <a:bodyPr>
            <a:normAutofit fontScale="775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>
                <a:solidFill>
                  <a:srgbClr val="002060"/>
                </a:solidFill>
              </a:rPr>
              <a:t>ř</a:t>
            </a:r>
            <a:r>
              <a:rPr lang="cs-CZ" dirty="0" smtClean="0">
                <a:solidFill>
                  <a:srgbClr val="002060"/>
                </a:solidFill>
              </a:rPr>
              <a:t>ekli o umění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„Kdybych věděl, co je umění, nikdy bych se tím netajil.“ (Pablo Picasso – španělský malíř a sochař)  </a:t>
            </a: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„Umění, kterému nikdo nerozumí není uměním.“ (Jan </a:t>
            </a:r>
            <a:r>
              <a:rPr lang="cs-CZ" dirty="0" err="1" smtClean="0">
                <a:solidFill>
                  <a:schemeClr val="tx1"/>
                </a:solidFill>
              </a:rPr>
              <a:t>Bauch</a:t>
            </a:r>
            <a:r>
              <a:rPr lang="cs-CZ" dirty="0" smtClean="0">
                <a:solidFill>
                  <a:schemeClr val="tx1"/>
                </a:solidFill>
              </a:rPr>
              <a:t> – český malíř a sochař)</a:t>
            </a:r>
          </a:p>
          <a:p>
            <a:pPr lvl="1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„Umění je jako slunce, které se také nikomu nevtírá. Když zatáhnete záclony a zavřete okenice, tak vám do bytu neleze, jenomže je to vaše chyba, pane, že chcete žít potmě.“ (Jan Werich – český herec)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 descr="File:Pablo picasso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3613" y="1203598"/>
            <a:ext cx="810546" cy="1006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Jan Bauch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2427734"/>
            <a:ext cx="810546" cy="91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SWerichem1.jp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67" t="8546" r="53542" b="36057"/>
          <a:stretch/>
        </p:blipFill>
        <p:spPr bwMode="auto">
          <a:xfrm>
            <a:off x="7956376" y="3548980"/>
            <a:ext cx="880806" cy="91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0842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5040560" cy="3600400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dělení umění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prostorové</a:t>
            </a:r>
            <a:r>
              <a:rPr lang="cs-CZ" dirty="0" smtClean="0">
                <a:solidFill>
                  <a:schemeClr val="tx1"/>
                </a:solidFill>
              </a:rPr>
              <a:t> – malířství, sochařství, architektura, užité umění, grafika, umělecká fotografie</a:t>
            </a:r>
            <a:r>
              <a:rPr lang="cs-CZ" dirty="0" smtClean="0">
                <a:solidFill>
                  <a:srgbClr val="002060"/>
                </a:solidFill>
              </a:rPr>
              <a:t>   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časové </a:t>
            </a:r>
            <a:r>
              <a:rPr lang="cs-CZ" dirty="0" smtClean="0">
                <a:solidFill>
                  <a:schemeClr val="tx1"/>
                </a:solidFill>
              </a:rPr>
              <a:t>–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hudba, literatura</a:t>
            </a:r>
          </a:p>
          <a:p>
            <a:pPr lvl="1" algn="l"/>
            <a:endParaRPr lang="cs-CZ" sz="1100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rostoročasové </a:t>
            </a:r>
            <a:r>
              <a:rPr lang="cs-CZ" dirty="0" smtClean="0">
                <a:solidFill>
                  <a:schemeClr val="tx1"/>
                </a:solidFill>
              </a:rPr>
              <a:t>– tanec, divadlo, film a televize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File:Mona Lisa, by Leonardo da Vinci, from C2RMF retouche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679" y="1635646"/>
            <a:ext cx="687985" cy="1025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Discobolo 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813" y="1636374"/>
            <a:ext cx="675309" cy="1024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le:Paris-notre-dame-facad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5" y="1627537"/>
            <a:ext cx="691511" cy="103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le:Dante f2r.jpg">
            <a:hlinkClick r:id="rId10"/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8" t="10382" r="13178" b="14887"/>
          <a:stretch/>
        </p:blipFill>
        <p:spPr bwMode="auto">
          <a:xfrm>
            <a:off x="5473455" y="2849200"/>
            <a:ext cx="682209" cy="91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ile:Music note 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372" y="2963997"/>
            <a:ext cx="1981720" cy="6821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File:Ogneva Natali balet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305" y="3961684"/>
            <a:ext cx="649096" cy="826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File:Fox movietone 2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122" y="3939902"/>
            <a:ext cx="637588" cy="841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954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31590"/>
            <a:ext cx="8280920" cy="360040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znaky umění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komunikuje se světem</a:t>
            </a:r>
            <a:r>
              <a:rPr lang="cs-CZ" dirty="0" smtClean="0">
                <a:solidFill>
                  <a:schemeClr val="tx1"/>
                </a:solidFill>
              </a:rPr>
              <a:t> – bývá publikováno, jsou na něj ohlasy</a:t>
            </a:r>
            <a:r>
              <a:rPr lang="cs-CZ" dirty="0" smtClean="0">
                <a:solidFill>
                  <a:srgbClr val="002060"/>
                </a:solidFill>
              </a:rPr>
              <a:t>   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ůsobí na city člověka </a:t>
            </a:r>
            <a:r>
              <a:rPr lang="cs-CZ" dirty="0" smtClean="0">
                <a:solidFill>
                  <a:schemeClr val="tx1"/>
                </a:solidFill>
              </a:rPr>
              <a:t>–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vyvolává libost či nelibost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m</a:t>
            </a:r>
            <a:r>
              <a:rPr lang="cs-CZ" dirty="0" smtClean="0">
                <a:solidFill>
                  <a:srgbClr val="002060"/>
                </a:solidFill>
              </a:rPr>
              <a:t>á estetickou hodnotu </a:t>
            </a:r>
            <a:r>
              <a:rPr lang="cs-CZ" dirty="0" smtClean="0">
                <a:solidFill>
                  <a:schemeClr val="tx1"/>
                </a:solidFill>
              </a:rPr>
              <a:t>– je cenné co do krásy (často sporné)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b</a:t>
            </a:r>
            <a:r>
              <a:rPr lang="cs-CZ" dirty="0" smtClean="0">
                <a:solidFill>
                  <a:srgbClr val="002060"/>
                </a:solidFill>
              </a:rPr>
              <a:t>ývá předmětem obchodu </a:t>
            </a:r>
            <a:r>
              <a:rPr lang="cs-CZ" dirty="0" smtClean="0">
                <a:solidFill>
                  <a:schemeClr val="tx1"/>
                </a:solidFill>
              </a:rPr>
              <a:t>– kupuje se a prodává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261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3528392" cy="3600400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definice kultury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ouhrn výtvorů a vlastností určité lidské společnosti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rom umění je její součástí např. i věda, politika, náboženství, etika, tradice atd. </a:t>
            </a:r>
            <a:r>
              <a:rPr lang="cs-CZ" dirty="0" smtClean="0">
                <a:solidFill>
                  <a:srgbClr val="002060"/>
                </a:solidFill>
              </a:rPr>
              <a:t>   </a:t>
            </a:r>
          </a:p>
        </p:txBody>
      </p:sp>
      <p:pic>
        <p:nvPicPr>
          <p:cNvPr id="1032" name="Picture 8" descr="měny,mince,obchody,peníze,pytle s peněz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15" b="8784"/>
          <a:stretch/>
        </p:blipFill>
        <p:spPr bwMode="auto">
          <a:xfrm>
            <a:off x="3513912" y="1084613"/>
            <a:ext cx="5564810" cy="3939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Obrázek 1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10115">
            <a:off x="5426402" y="2334936"/>
            <a:ext cx="810822" cy="451744"/>
          </a:xfrm>
          <a:prstGeom prst="rect">
            <a:avLst/>
          </a:prstGeom>
        </p:spPr>
      </p:pic>
      <p:pic>
        <p:nvPicPr>
          <p:cNvPr id="19" name="Obrázek 1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8472">
            <a:off x="5536063" y="3096884"/>
            <a:ext cx="875126" cy="404353"/>
          </a:xfrm>
          <a:prstGeom prst="rect">
            <a:avLst/>
          </a:prstGeom>
        </p:spPr>
      </p:pic>
      <p:pic>
        <p:nvPicPr>
          <p:cNvPr id="20" name="Obrázek 19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433870">
            <a:off x="7109564" y="2918252"/>
            <a:ext cx="739898" cy="410454"/>
          </a:xfrm>
          <a:prstGeom prst="rect">
            <a:avLst/>
          </a:prstGeom>
        </p:spPr>
      </p:pic>
      <p:pic>
        <p:nvPicPr>
          <p:cNvPr id="25" name="Obrázek 24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00713">
            <a:off x="6343718" y="2215572"/>
            <a:ext cx="756558" cy="410703"/>
          </a:xfrm>
          <a:prstGeom prst="rect">
            <a:avLst/>
          </a:prstGeom>
        </p:spPr>
      </p:pic>
      <p:pic>
        <p:nvPicPr>
          <p:cNvPr id="27" name="Obrázek 26" descr="Výřez obrazovky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795" y="2965220"/>
            <a:ext cx="738851" cy="411646"/>
          </a:xfrm>
          <a:prstGeom prst="rect">
            <a:avLst/>
          </a:prstGeom>
        </p:spPr>
      </p:pic>
      <p:pic>
        <p:nvPicPr>
          <p:cNvPr id="28" name="Obrázek 27" descr="Výřez obrazovky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834" y="2631728"/>
            <a:ext cx="815623" cy="445411"/>
          </a:xfrm>
          <a:prstGeom prst="rect">
            <a:avLst/>
          </a:prstGeom>
        </p:spPr>
      </p:pic>
      <p:pic>
        <p:nvPicPr>
          <p:cNvPr id="29" name="Obrázek 28" descr="Výřez obrazovky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32178">
            <a:off x="4095573" y="1723549"/>
            <a:ext cx="1324160" cy="714475"/>
          </a:xfrm>
          <a:prstGeom prst="rect">
            <a:avLst/>
          </a:prstGeom>
        </p:spPr>
      </p:pic>
      <p:pic>
        <p:nvPicPr>
          <p:cNvPr id="1034" name="Picture 10" descr="domácnost,mašle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85996">
            <a:off x="5116148" y="1270144"/>
            <a:ext cx="751734" cy="751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1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8172908" cy="360040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kultura s přívlastky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h</a:t>
            </a:r>
            <a:r>
              <a:rPr lang="cs-CZ" dirty="0" smtClean="0">
                <a:solidFill>
                  <a:srgbClr val="002060"/>
                </a:solidFill>
              </a:rPr>
              <a:t>motná kultura </a:t>
            </a:r>
            <a:r>
              <a:rPr lang="cs-CZ" dirty="0" smtClean="0">
                <a:solidFill>
                  <a:schemeClr val="tx1"/>
                </a:solidFill>
              </a:rPr>
              <a:t>– produkce materiálních hodnot (socha, stavba, malba)</a:t>
            </a:r>
            <a:endParaRPr lang="cs-CZ" dirty="0" smtClean="0">
              <a:solidFill>
                <a:srgbClr val="002060"/>
              </a:solidFill>
            </a:endParaRP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d</a:t>
            </a:r>
            <a:r>
              <a:rPr lang="cs-CZ" dirty="0" smtClean="0">
                <a:solidFill>
                  <a:srgbClr val="002060"/>
                </a:solidFill>
              </a:rPr>
              <a:t>uchovní kultura - </a:t>
            </a:r>
            <a:r>
              <a:rPr lang="cs-CZ" dirty="0" smtClean="0">
                <a:solidFill>
                  <a:schemeClr val="tx1"/>
                </a:solidFill>
              </a:rPr>
              <a:t>produkce nehmotných hodnot (literatura, hudba)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árodní kultura </a:t>
            </a:r>
            <a:r>
              <a:rPr lang="cs-CZ" dirty="0" smtClean="0">
                <a:solidFill>
                  <a:schemeClr val="tx1"/>
                </a:solidFill>
              </a:rPr>
              <a:t>- kultura příslušníků určitého národa </a:t>
            </a:r>
            <a:r>
              <a:rPr lang="cs-CZ" dirty="0" smtClean="0">
                <a:solidFill>
                  <a:srgbClr val="002060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16502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8964996" cy="2059905"/>
          </a:xfrm>
        </p:spPr>
        <p:txBody>
          <a:bodyPr>
            <a:normAutofit fontScale="625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kultura s přívlastky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masová kultura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prosazuje se velké míře v hromadných sdělovacích prostředcích (TV, internet, rozhlas, tisk)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často preferuje oddechový a zábavný účel před vzděláním či výchovou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řizpůsobuje se vkusu většinového diváka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valita je hodně rozkolísaná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v</a:t>
            </a:r>
            <a:r>
              <a:rPr lang="cs-CZ" dirty="0" smtClean="0">
                <a:solidFill>
                  <a:srgbClr val="002060"/>
                </a:solidFill>
              </a:rPr>
              <a:t>ýhody: </a:t>
            </a:r>
            <a:r>
              <a:rPr lang="cs-CZ" dirty="0" smtClean="0">
                <a:solidFill>
                  <a:schemeClr val="tx1"/>
                </a:solidFill>
              </a:rPr>
              <a:t>rychlá a interaktivní komunikace, umožňuje přístup ke kultuře širokým vrstvám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evýhody:</a:t>
            </a:r>
            <a:r>
              <a:rPr lang="cs-CZ" dirty="0" smtClean="0">
                <a:solidFill>
                  <a:schemeClr val="tx1"/>
                </a:solidFill>
              </a:rPr>
              <a:t> konformita, uniformita, omšelá témata, fráze, kýčovitost     </a:t>
            </a:r>
            <a:endParaRPr lang="cs-CZ" dirty="0" smtClean="0">
              <a:solidFill>
                <a:srgbClr val="002060"/>
              </a:solidFill>
            </a:endParaRPr>
          </a:p>
        </p:txBody>
      </p:sp>
      <p:pic>
        <p:nvPicPr>
          <p:cNvPr id="2050" name="Picture 2" descr="File:Mirai LCD TV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1732"/>
            <a:ext cx="1929114" cy="141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Acer Aspire 8920 Gemstone by Georg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35425"/>
            <a:ext cx="1985750" cy="1432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Michael Bunsen-FRS Radio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60928"/>
            <a:ext cx="1985750" cy="1406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ile:Man reading Las Últimas Noticias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49458"/>
            <a:ext cx="1985750" cy="140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817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8172908" cy="2059905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kultura s přívlastky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m</a:t>
            </a:r>
            <a:r>
              <a:rPr lang="cs-CZ" dirty="0" smtClean="0">
                <a:solidFill>
                  <a:srgbClr val="002060"/>
                </a:solidFill>
              </a:rPr>
              <a:t>ultikulturní prostředí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prostor, kde dochází k mísení mnoha kultur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takovýchto míst je na světě mnoho a stále jich přibývá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v</a:t>
            </a:r>
            <a:r>
              <a:rPr lang="cs-CZ" dirty="0" smtClean="0">
                <a:solidFill>
                  <a:srgbClr val="002060"/>
                </a:solidFill>
              </a:rPr>
              <a:t>ýhody: </a:t>
            </a:r>
            <a:r>
              <a:rPr lang="cs-CZ" dirty="0" smtClean="0">
                <a:solidFill>
                  <a:schemeClr val="tx1"/>
                </a:solidFill>
              </a:rPr>
              <a:t>vzájemné obohacování a tolerance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evýhody: </a:t>
            </a:r>
            <a:r>
              <a:rPr lang="cs-CZ" dirty="0" smtClean="0">
                <a:solidFill>
                  <a:schemeClr val="tx1"/>
                </a:solidFill>
              </a:rPr>
              <a:t>stírání rozdílů, uniformita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  <p:pic>
        <p:nvPicPr>
          <p:cNvPr id="4098" name="Picture 2" descr="File:Burkina Faso gir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43311">
            <a:off x="6956888" y="792968"/>
            <a:ext cx="1127744" cy="1093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One Laptop Per Child - Ulaanbaatar, Mongolia (by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8629">
            <a:off x="1935919" y="3515616"/>
            <a:ext cx="1584176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File:Annam 19 july 2009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27197"/>
            <a:ext cx="1373677" cy="103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File:Pope Francis in March 2013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789" y="3718747"/>
            <a:ext cx="1194357" cy="1194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File:Ala and tamara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79"/>
          <a:stretch/>
        </p:blipFill>
        <p:spPr bwMode="auto">
          <a:xfrm rot="20730991">
            <a:off x="7887756" y="2145902"/>
            <a:ext cx="1080120" cy="151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Pete and Jo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7934">
            <a:off x="5148064" y="3521913"/>
            <a:ext cx="1342392" cy="103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File:Bart rides along on Cycle Oregon 2012 (7982968957)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4" t="21347" r="40137" b="16289"/>
          <a:stretch/>
        </p:blipFill>
        <p:spPr bwMode="auto">
          <a:xfrm>
            <a:off x="6735735" y="2571750"/>
            <a:ext cx="752426" cy="1024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File:Golden Symphonic Orchestra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16467"/>
            <a:ext cx="2173040" cy="107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815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8172908" cy="3644081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definice literatury 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všechny zaznamenané jazykové projevy lidstva (včetně SMS kamarádovi: „Půjdeme na kofolu?“)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>
                <a:solidFill>
                  <a:srgbClr val="002060"/>
                </a:solidFill>
              </a:rPr>
              <a:t>f</a:t>
            </a:r>
            <a:r>
              <a:rPr lang="cs-CZ" dirty="0" smtClean="0">
                <a:solidFill>
                  <a:srgbClr val="002060"/>
                </a:solidFill>
              </a:rPr>
              <a:t>unkce literatury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informativní – </a:t>
            </a:r>
            <a:r>
              <a:rPr lang="cs-CZ" dirty="0" smtClean="0">
                <a:solidFill>
                  <a:schemeClr val="tx1"/>
                </a:solidFill>
              </a:rPr>
              <a:t>poskytuje informace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f</a:t>
            </a:r>
            <a:r>
              <a:rPr lang="cs-CZ" dirty="0" smtClean="0">
                <a:solidFill>
                  <a:srgbClr val="002060"/>
                </a:solidFill>
              </a:rPr>
              <a:t>ormativní - </a:t>
            </a:r>
            <a:r>
              <a:rPr lang="cs-CZ" dirty="0" smtClean="0">
                <a:solidFill>
                  <a:schemeClr val="tx1"/>
                </a:solidFill>
              </a:rPr>
              <a:t>formuje lidskou osobnost</a:t>
            </a:r>
            <a:endParaRPr lang="cs-CZ" dirty="0" smtClean="0">
              <a:solidFill>
                <a:srgbClr val="002060"/>
              </a:solidFill>
            </a:endParaRP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e</a:t>
            </a:r>
            <a:r>
              <a:rPr lang="cs-CZ" dirty="0" smtClean="0">
                <a:solidFill>
                  <a:srgbClr val="002060"/>
                </a:solidFill>
              </a:rPr>
              <a:t>stetická a citová – </a:t>
            </a:r>
            <a:r>
              <a:rPr lang="cs-CZ" dirty="0" smtClean="0">
                <a:solidFill>
                  <a:schemeClr val="tx1"/>
                </a:solidFill>
              </a:rPr>
              <a:t>vyvolává v nás prožitky, zážitky (libé či nelibé)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84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8172908" cy="3644081"/>
          </a:xfrm>
        </p:spPr>
        <p:txBody>
          <a:bodyPr>
            <a:normAutofit fontScale="925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literatura s přívlastky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u</a:t>
            </a:r>
            <a:r>
              <a:rPr lang="cs-CZ" dirty="0" smtClean="0">
                <a:solidFill>
                  <a:srgbClr val="002060"/>
                </a:solidFill>
              </a:rPr>
              <a:t>mělecká literatura – </a:t>
            </a:r>
            <a:r>
              <a:rPr lang="cs-CZ" dirty="0" smtClean="0">
                <a:solidFill>
                  <a:schemeClr val="tx1"/>
                </a:solidFill>
              </a:rPr>
              <a:t>tvořivé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písemné vyjádření vlastních smyslových  a duševních prožitků („něco prožiju – napíšu báseň, povídku, knihu atd., viz definice umění)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árodní literatura - </a:t>
            </a:r>
            <a:r>
              <a:rPr lang="cs-CZ" dirty="0" smtClean="0">
                <a:solidFill>
                  <a:schemeClr val="tx1"/>
                </a:solidFill>
              </a:rPr>
              <a:t>literatura konkrétního národa, psána v národním jazyce (jazyce příslušníků národa, viz prezentace o útvarech národního jazyka)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9819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581" y="1138116"/>
            <a:ext cx="5580620" cy="3983583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literatura s přívlastky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krásná literatura – </a:t>
            </a:r>
            <a:r>
              <a:rPr lang="cs-CZ" dirty="0" smtClean="0">
                <a:solidFill>
                  <a:schemeClr val="tx1"/>
                </a:solidFill>
              </a:rPr>
              <a:t>beletrie, umělecká literatura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odborná literatura – </a:t>
            </a:r>
            <a:r>
              <a:rPr lang="cs-CZ" dirty="0" smtClean="0">
                <a:solidFill>
                  <a:schemeClr val="tx1"/>
                </a:solidFill>
              </a:rPr>
              <a:t>odborné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texty na určité téma, např. vědecká literatura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populární literatura – </a:t>
            </a:r>
            <a:r>
              <a:rPr lang="cs-CZ" dirty="0" smtClean="0">
                <a:solidFill>
                  <a:schemeClr val="tx1"/>
                </a:solidFill>
              </a:rPr>
              <a:t>oslovuje široké vrstvy čtenářů (srozumitelný jazyk, atraktivní témata atd.), může mít podobu beletrie i odborné literatury</a:t>
            </a:r>
            <a:endParaRPr lang="cs-CZ" dirty="0" smtClean="0">
              <a:solidFill>
                <a:srgbClr val="002060"/>
              </a:solidFill>
            </a:endParaRP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braková literatura - </a:t>
            </a:r>
            <a:r>
              <a:rPr lang="cs-CZ" dirty="0" smtClean="0">
                <a:solidFill>
                  <a:schemeClr val="tx1"/>
                </a:solidFill>
              </a:rPr>
              <a:t> kýčovitá literatura, jednoduchost, schematičnost, povrchnost, podbízivost čtenáři (např. „červená knihovna“, „kovbojky“, některé špionážní či detektivní romány)</a:t>
            </a:r>
            <a:endParaRPr lang="cs-CZ" dirty="0" smtClean="0">
              <a:solidFill>
                <a:srgbClr val="002060"/>
              </a:solidFill>
            </a:endParaRPr>
          </a:p>
        </p:txBody>
      </p:sp>
      <p:pic>
        <p:nvPicPr>
          <p:cNvPr id="5124" name="Picture 4" descr="File:Dragomirja - Damn that's cold blooded! - by IHCOYC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030" y="3099254"/>
            <a:ext cx="1315450" cy="17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030" y="1130837"/>
            <a:ext cx="1296144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084168" y="3099254"/>
            <a:ext cx="1296144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736" y="1128693"/>
            <a:ext cx="1296144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634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8172908" cy="3644081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>
                <a:solidFill>
                  <a:srgbClr val="002060"/>
                </a:solidFill>
              </a:rPr>
              <a:t>l</a:t>
            </a:r>
            <a:r>
              <a:rPr lang="cs-CZ" dirty="0" smtClean="0">
                <a:solidFill>
                  <a:srgbClr val="002060"/>
                </a:solidFill>
              </a:rPr>
              <a:t>iterární druhy (I. dělení)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próza – </a:t>
            </a:r>
            <a:r>
              <a:rPr lang="cs-CZ" dirty="0" smtClean="0">
                <a:solidFill>
                  <a:schemeClr val="tx1"/>
                </a:solidFill>
              </a:rPr>
              <a:t>text členěný do souvislých vět, odstavců, kapitol atd.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oezie – </a:t>
            </a:r>
            <a:r>
              <a:rPr lang="cs-CZ" dirty="0" smtClean="0">
                <a:solidFill>
                  <a:schemeClr val="tx1"/>
                </a:solidFill>
              </a:rPr>
              <a:t>básnictví, text členěn do veršů a slok, často se používá rým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drama – </a:t>
            </a:r>
            <a:r>
              <a:rPr lang="cs-CZ" dirty="0" smtClean="0">
                <a:solidFill>
                  <a:schemeClr val="tx1"/>
                </a:solidFill>
              </a:rPr>
              <a:t>divadelní hra, příběh je vyprávěn pomocí monologu a dialogu, realizuje se v hereckým provedením (nejčastěji) v divadle; může být psáno nejen v próze, ale i básnické podobě (veršované, poezie)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13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7504" y="1059582"/>
            <a:ext cx="2808312" cy="3960440"/>
          </a:xfrm>
          <a:prstGeom prst="rect">
            <a:avLst/>
          </a:prstGeom>
          <a:ln w="22225">
            <a:solidFill>
              <a:srgbClr val="002060"/>
            </a:solidFill>
          </a:ln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200" dirty="0" smtClean="0">
                <a:solidFill>
                  <a:srgbClr val="002060"/>
                </a:solidFill>
              </a:rPr>
              <a:t> PRÓZA</a:t>
            </a:r>
          </a:p>
          <a:p>
            <a:pPr algn="just"/>
            <a:r>
              <a:rPr lang="cs-CZ" dirty="0">
                <a:solidFill>
                  <a:schemeClr val="tx1"/>
                </a:solidFill>
              </a:rPr>
              <a:t>Květinu malého prince jsem poznal velice brzy lépe. Na jeho planetě rostly vždy úplně prosté květiny, ozdobené jedinou řadou okvětních plátků. Nezabíraly místo a nikoho nerušily. Jednoho rána se vždy objevily v trávě a potom večer uvadaly. Ale tahle květina vyklíčila jeden den ze semene přivátého bůhvíodkud a malý princ bděl velmi pozorně nad tímto výhonkem, který se nepodobal jiným proutkům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Antoine </a:t>
            </a:r>
            <a:r>
              <a:rPr lang="cs-CZ" dirty="0">
                <a:solidFill>
                  <a:schemeClr val="tx1"/>
                </a:solidFill>
              </a:rPr>
              <a:t>de </a:t>
            </a:r>
            <a:r>
              <a:rPr lang="cs-CZ" dirty="0" smtClean="0">
                <a:solidFill>
                  <a:schemeClr val="tx1"/>
                </a:solidFill>
              </a:rPr>
              <a:t>Saint-Exupéry: Malý princ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157324" y="1059582"/>
            <a:ext cx="2803020" cy="3960440"/>
          </a:xfrm>
          <a:prstGeom prst="rect">
            <a:avLst/>
          </a:prstGeom>
          <a:ln w="22225"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200" dirty="0" smtClean="0">
                <a:solidFill>
                  <a:srgbClr val="FF0000"/>
                </a:solidFill>
              </a:rPr>
              <a:t> POEZIE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Zemřela matka a do hrobu dána,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siroty po ní zůstaly;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i přicházely každičkého rána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a matičku svou hledaly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I zželelo se matce milých dítek;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duše její se vrátila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a vtělila se v drobnolistý kvítek,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jímž mohylu svou pokryla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Poznaly dítky matičku po dechu,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poznaly ji a plesaly;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a prostý kvítek, v něm majíc útěchu,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 err="1">
                <a:solidFill>
                  <a:schemeClr val="tx1"/>
                </a:solidFill>
              </a:rPr>
              <a:t>mateří-douškou</a:t>
            </a:r>
            <a:r>
              <a:rPr lang="cs-CZ" dirty="0">
                <a:solidFill>
                  <a:schemeClr val="tx1"/>
                </a:solidFill>
              </a:rPr>
              <a:t> nazvaly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Karel Jaromír </a:t>
            </a:r>
            <a:r>
              <a:rPr lang="cs-CZ" dirty="0">
                <a:solidFill>
                  <a:schemeClr val="tx1"/>
                </a:solidFill>
              </a:rPr>
              <a:t>E</a:t>
            </a:r>
            <a:r>
              <a:rPr lang="cs-CZ" dirty="0" smtClean="0">
                <a:solidFill>
                  <a:schemeClr val="tx1"/>
                </a:solidFill>
              </a:rPr>
              <a:t>rben: Kytice</a:t>
            </a:r>
            <a:endParaRPr lang="cs-CZ" dirty="0"/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6228184" y="1059582"/>
            <a:ext cx="2803020" cy="3960440"/>
          </a:xfrm>
          <a:prstGeom prst="rect">
            <a:avLst/>
          </a:prstGeom>
          <a:ln w="22225">
            <a:solidFill>
              <a:srgbClr val="00B050"/>
            </a:solidFill>
          </a:ln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8000" dirty="0" smtClean="0">
                <a:solidFill>
                  <a:srgbClr val="002060"/>
                </a:solidFill>
              </a:rPr>
              <a:t> </a:t>
            </a:r>
            <a:r>
              <a:rPr lang="cs-CZ" sz="8000" dirty="0" smtClean="0">
                <a:solidFill>
                  <a:srgbClr val="00B050"/>
                </a:solidFill>
              </a:rPr>
              <a:t>DRAMA</a:t>
            </a: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JULIE</a:t>
            </a:r>
            <a:r>
              <a:rPr lang="cs-CZ" sz="3600" b="1" dirty="0">
                <a:solidFill>
                  <a:schemeClr val="tx1"/>
                </a:solidFill>
              </a:rPr>
              <a:t>:</a:t>
            </a:r>
            <a:endParaRPr lang="cs-CZ" sz="3600" dirty="0">
              <a:solidFill>
                <a:schemeClr val="tx1"/>
              </a:solidFill>
            </a:endParaRP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Ach Romeo, Romeo! Proč jsi Romeo?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Zřekni se otce, zavrhni své jméno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anebo, nechceš-li, zasvěť se mně,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a přestanu být Kapuletová.</a:t>
            </a:r>
          </a:p>
          <a:p>
            <a:pPr algn="l"/>
            <a:r>
              <a:rPr lang="cs-CZ" sz="3600" b="1" dirty="0">
                <a:solidFill>
                  <a:schemeClr val="tx1"/>
                </a:solidFill>
              </a:rPr>
              <a:t>ROMEO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Mám ještě poslouchat? Či odpovím?</a:t>
            </a:r>
          </a:p>
          <a:p>
            <a:pPr algn="l"/>
            <a:r>
              <a:rPr lang="cs-CZ" sz="3600" b="1" dirty="0">
                <a:solidFill>
                  <a:schemeClr val="tx1"/>
                </a:solidFill>
              </a:rPr>
              <a:t>JULIE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Tvé jméno jenom je můj nepřítel.</a:t>
            </a:r>
          </a:p>
          <a:p>
            <a:pPr algn="l"/>
            <a:r>
              <a:rPr lang="cs-CZ" sz="3600" dirty="0" err="1">
                <a:solidFill>
                  <a:schemeClr val="tx1"/>
                </a:solidFill>
              </a:rPr>
              <a:t>Tys</a:t>
            </a:r>
            <a:r>
              <a:rPr lang="cs-CZ" sz="3600" dirty="0">
                <a:solidFill>
                  <a:schemeClr val="tx1"/>
                </a:solidFill>
              </a:rPr>
              <a:t> jenom ty. Ty vůbec nejsi </a:t>
            </a:r>
            <a:r>
              <a:rPr lang="cs-CZ" sz="3600" dirty="0" err="1">
                <a:solidFill>
                  <a:schemeClr val="tx1"/>
                </a:solidFill>
              </a:rPr>
              <a:t>Montek</a:t>
            </a:r>
            <a:r>
              <a:rPr lang="cs-CZ" sz="3600" dirty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Co je to, </a:t>
            </a:r>
            <a:r>
              <a:rPr lang="cs-CZ" sz="3600" dirty="0" err="1">
                <a:solidFill>
                  <a:schemeClr val="tx1"/>
                </a:solidFill>
              </a:rPr>
              <a:t>Montek</a:t>
            </a:r>
            <a:r>
              <a:rPr lang="cs-CZ" sz="3600" dirty="0">
                <a:solidFill>
                  <a:schemeClr val="tx1"/>
                </a:solidFill>
              </a:rPr>
              <a:t>? Ruka ne, ni noha,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ni paže, ani tvář, ni jiná část,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patřící k člověku. Proč nemáš jiné jméno?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Copak je po jméně? Co růží zvou, i zváno jinak vonělo by stejně.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A tak i Romeo, nebýt Romeo zván,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by nebyl o nic méně drahocenný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než s tímto jménem. Romeo, </a:t>
            </a:r>
            <a:r>
              <a:rPr lang="cs-CZ" sz="3600" dirty="0" err="1">
                <a:solidFill>
                  <a:schemeClr val="tx1"/>
                </a:solidFill>
              </a:rPr>
              <a:t>svlec</a:t>
            </a:r>
            <a:r>
              <a:rPr lang="cs-CZ" sz="3600" dirty="0">
                <a:solidFill>
                  <a:schemeClr val="tx1"/>
                </a:solidFill>
              </a:rPr>
              <a:t> to jméno!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A za ně, které není částí tebe,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si vezmi mne!</a:t>
            </a:r>
          </a:p>
          <a:p>
            <a:pPr algn="l"/>
            <a:r>
              <a:rPr lang="cs-CZ" sz="3600" b="1" dirty="0">
                <a:solidFill>
                  <a:schemeClr val="tx1"/>
                </a:solidFill>
              </a:rPr>
              <a:t>ROMEO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Beru tě za slovo.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Nazvi mě svým, a budu znovu pokřtěn.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Už nechci nikdy víc být Romeo.</a:t>
            </a:r>
          </a:p>
          <a:p>
            <a:pPr algn="l"/>
            <a:endParaRPr lang="cs-CZ" sz="3600" dirty="0" smtClean="0">
              <a:solidFill>
                <a:srgbClr val="002060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William Shakespere: Romeo a </a:t>
            </a:r>
            <a:r>
              <a:rPr lang="cs-CZ" sz="3600" dirty="0">
                <a:solidFill>
                  <a:schemeClr val="tx1"/>
                </a:solidFill>
              </a:rPr>
              <a:t>J</a:t>
            </a:r>
            <a:r>
              <a:rPr lang="cs-CZ" sz="3600" dirty="0" smtClean="0">
                <a:solidFill>
                  <a:schemeClr val="tx1"/>
                </a:solidFill>
              </a:rPr>
              <a:t>ulie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845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7504" y="1059582"/>
            <a:ext cx="2808312" cy="3960440"/>
          </a:xfrm>
          <a:prstGeom prst="rect">
            <a:avLst/>
          </a:prstGeom>
          <a:ln w="22225">
            <a:solidFill>
              <a:srgbClr val="00206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200" dirty="0" smtClean="0">
                <a:solidFill>
                  <a:srgbClr val="002060"/>
                </a:solidFill>
              </a:rPr>
              <a:t> PRÓZA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157324" y="1059582"/>
            <a:ext cx="2803020" cy="3960440"/>
          </a:xfrm>
          <a:prstGeom prst="rect">
            <a:avLst/>
          </a:prstGeom>
          <a:ln w="22225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200" dirty="0" smtClean="0">
                <a:solidFill>
                  <a:srgbClr val="FF0000"/>
                </a:solidFill>
              </a:rPr>
              <a:t> POEZIE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6228184" y="1059582"/>
            <a:ext cx="2803020" cy="3960440"/>
          </a:xfrm>
          <a:prstGeom prst="rect">
            <a:avLst/>
          </a:prstGeom>
          <a:ln w="22225">
            <a:solidFill>
              <a:srgbClr val="00B05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cs-CZ" sz="4000" dirty="0">
                <a:solidFill>
                  <a:srgbClr val="00B050"/>
                </a:solidFill>
              </a:rPr>
              <a:t>D</a:t>
            </a:r>
            <a:r>
              <a:rPr lang="cs-CZ" sz="4000" dirty="0" smtClean="0">
                <a:solidFill>
                  <a:srgbClr val="00B050"/>
                </a:solidFill>
              </a:rPr>
              <a:t>RAMA</a:t>
            </a:r>
            <a:endParaRPr lang="cs-CZ" dirty="0" smtClean="0">
              <a:solidFill>
                <a:srgbClr val="00B05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660" y="1851670"/>
            <a:ext cx="2160000" cy="28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834" y="1851670"/>
            <a:ext cx="2160000" cy="28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244" y="1860499"/>
            <a:ext cx="2160000" cy="28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3399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8676964" cy="2924001"/>
          </a:xfrm>
        </p:spPr>
        <p:txBody>
          <a:bodyPr>
            <a:normAutofit fontScale="625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>
                <a:solidFill>
                  <a:srgbClr val="002060"/>
                </a:solidFill>
              </a:rPr>
              <a:t>l</a:t>
            </a:r>
            <a:r>
              <a:rPr lang="cs-CZ" dirty="0" smtClean="0">
                <a:solidFill>
                  <a:srgbClr val="002060"/>
                </a:solidFill>
              </a:rPr>
              <a:t>iterární druhy (II. dělení)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l</a:t>
            </a:r>
            <a:r>
              <a:rPr lang="cs-CZ" dirty="0" smtClean="0">
                <a:solidFill>
                  <a:srgbClr val="002060"/>
                </a:solidFill>
              </a:rPr>
              <a:t>yrika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nemá děj, zachycuje pocity, nálady a úvahy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často se využívá metafor (obrazná pojmenování)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ejčastěji se vyskytuje v poezii, ale může se objevit  i v próze a v některých částech dramatu  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e</a:t>
            </a:r>
            <a:r>
              <a:rPr lang="cs-CZ" dirty="0" smtClean="0">
                <a:solidFill>
                  <a:srgbClr val="002060"/>
                </a:solidFill>
              </a:rPr>
              <a:t>pika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má děj, často jde o vyprávění nebo popis skutečnosti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ůže mít podobu </a:t>
            </a:r>
            <a:r>
              <a:rPr lang="cs-CZ" dirty="0" err="1" smtClean="0">
                <a:solidFill>
                  <a:schemeClr val="tx1"/>
                </a:solidFill>
              </a:rPr>
              <a:t>ich</a:t>
            </a:r>
            <a:r>
              <a:rPr lang="cs-CZ" dirty="0" smtClean="0">
                <a:solidFill>
                  <a:schemeClr val="tx1"/>
                </a:solidFill>
              </a:rPr>
              <a:t>-formy („já jsem šel…“) nebo </a:t>
            </a:r>
            <a:r>
              <a:rPr lang="cs-CZ" dirty="0" err="1" smtClean="0">
                <a:solidFill>
                  <a:schemeClr val="tx1"/>
                </a:solidFill>
              </a:rPr>
              <a:t>er</a:t>
            </a:r>
            <a:r>
              <a:rPr lang="cs-CZ" dirty="0" smtClean="0">
                <a:solidFill>
                  <a:schemeClr val="tx1"/>
                </a:solidFill>
              </a:rPr>
              <a:t>-formy („on šel…“)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rom prózy se objevuje i v dramatu a poezii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d</a:t>
            </a:r>
            <a:r>
              <a:rPr lang="cs-CZ" dirty="0" smtClean="0">
                <a:solidFill>
                  <a:srgbClr val="002060"/>
                </a:solidFill>
              </a:rPr>
              <a:t>rama</a:t>
            </a:r>
          </a:p>
          <a:p>
            <a:pPr marL="1371600" lvl="2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iz předchozí dva snímky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39552" y="4068660"/>
            <a:ext cx="8100808" cy="896350"/>
            <a:chOff x="863588" y="4158476"/>
            <a:chExt cx="8100808" cy="896350"/>
          </a:xfrm>
        </p:grpSpPr>
        <p:pic>
          <p:nvPicPr>
            <p:cNvPr id="4" name="Picture 2" descr="Dopravní značky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3588" y="4227934"/>
              <a:ext cx="936104" cy="826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Dopravní značky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51339" y="4158476"/>
              <a:ext cx="913057" cy="8065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Podnadpis 2"/>
            <p:cNvSpPr txBox="1">
              <a:spLocks/>
            </p:cNvSpPr>
            <p:nvPr/>
          </p:nvSpPr>
          <p:spPr>
            <a:xfrm>
              <a:off x="2051720" y="4470209"/>
              <a:ext cx="5904656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22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MNOHO DĚL MÁ LYRICKO – EPICKOU POVAHU!!!</a:t>
              </a:r>
              <a:endParaRPr lang="cs-CZ" sz="22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76514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740" y="1059582"/>
            <a:ext cx="4374252" cy="3960440"/>
          </a:xfrm>
          <a:prstGeom prst="rect">
            <a:avLst/>
          </a:prstGeom>
          <a:ln w="22225">
            <a:solidFill>
              <a:srgbClr val="002060"/>
            </a:solidFill>
          </a:ln>
        </p:spPr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7400" dirty="0" smtClean="0">
                <a:solidFill>
                  <a:srgbClr val="002060"/>
                </a:solidFill>
              </a:rPr>
              <a:t> LYRIKA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Tvá hlava, gesta a tvůj vzhled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jsou krajinou, jež krásou září.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A šťastný úsměv na tvé tváři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je vánek, laskající svět.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Kdyby tě bolest soužit chtěla,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tvé zdraví ji vždy odrazí.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To jako světlo vychází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z tvých paží, z nitra tvého těla.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Záplava barev nádherných,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jimiž zdobíš své toalety,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je pravou pastvou pro poety,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kteří zří balet květů v nich.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V té barevnosti rób já vidím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i tvoji vnitřní barevnost.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Blázním a nemám na tom dost:</a:t>
            </a:r>
          </a:p>
          <a:p>
            <a:pPr algn="l"/>
            <a:r>
              <a:rPr lang="cs-CZ" sz="3400" dirty="0">
                <a:solidFill>
                  <a:schemeClr val="tx1"/>
                </a:solidFill>
              </a:rPr>
              <a:t>miluji tě i nenávidím.</a:t>
            </a:r>
          </a:p>
          <a:p>
            <a:pPr algn="l"/>
            <a:endParaRPr lang="cs-CZ" sz="3400" dirty="0">
              <a:solidFill>
                <a:schemeClr val="tx1"/>
              </a:solidFill>
            </a:endParaRPr>
          </a:p>
          <a:p>
            <a:pPr algn="l"/>
            <a:r>
              <a:rPr lang="cs-CZ" sz="3400" dirty="0" smtClean="0">
                <a:solidFill>
                  <a:schemeClr val="tx1"/>
                </a:solidFill>
              </a:rPr>
              <a:t>Charles  Baudelaire: Té, která je příliš veselá (ukázka)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644008" y="1053063"/>
            <a:ext cx="4374252" cy="3960440"/>
          </a:xfrm>
          <a:prstGeom prst="rect">
            <a:avLst/>
          </a:prstGeom>
          <a:ln w="22225"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200" dirty="0" smtClean="0">
                <a:solidFill>
                  <a:srgbClr val="002060"/>
                </a:solidFill>
              </a:rPr>
              <a:t> </a:t>
            </a:r>
            <a:r>
              <a:rPr lang="cs-CZ" sz="4200" dirty="0" smtClean="0">
                <a:solidFill>
                  <a:srgbClr val="FF0000"/>
                </a:solidFill>
              </a:rPr>
              <a:t>EPIKA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cs-CZ" sz="2300" dirty="0">
                <a:solidFill>
                  <a:schemeClr val="tx1"/>
                </a:solidFill>
              </a:rPr>
              <a:t>"Co je?" zabručel řidič ospale</a:t>
            </a:r>
            <a:r>
              <a:rPr lang="cs-CZ" sz="2300" dirty="0" smtClean="0">
                <a:solidFill>
                  <a:schemeClr val="tx1"/>
                </a:solidFill>
              </a:rPr>
              <a:t>.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cs-CZ" sz="2300" dirty="0" smtClean="0">
                <a:solidFill>
                  <a:schemeClr val="tx1"/>
                </a:solidFill>
              </a:rPr>
              <a:t>"</a:t>
            </a:r>
            <a:r>
              <a:rPr lang="cs-CZ" sz="2300" dirty="0">
                <a:solidFill>
                  <a:schemeClr val="tx1"/>
                </a:solidFill>
              </a:rPr>
              <a:t>Heleď," pravil poručík. "Běž pomoct </a:t>
            </a:r>
            <a:r>
              <a:rPr lang="cs-CZ" sz="2300" dirty="0" err="1">
                <a:solidFill>
                  <a:schemeClr val="tx1"/>
                </a:solidFill>
              </a:rPr>
              <a:t>rotnýmu</a:t>
            </a:r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err="1">
                <a:solidFill>
                  <a:schemeClr val="tx1"/>
                </a:solidFill>
              </a:rPr>
              <a:t>Smiřickýmu</a:t>
            </a:r>
            <a:r>
              <a:rPr lang="cs-CZ" sz="2300" dirty="0">
                <a:solidFill>
                  <a:schemeClr val="tx1"/>
                </a:solidFill>
              </a:rPr>
              <a:t>, jsou tam jenom čtyři. A </a:t>
            </a:r>
            <a:r>
              <a:rPr lang="cs-CZ" sz="2300" dirty="0" err="1">
                <a:solidFill>
                  <a:schemeClr val="tx1"/>
                </a:solidFill>
              </a:rPr>
              <a:t>přijd</a:t>
            </a:r>
            <a:r>
              <a:rPr lang="cs-CZ" sz="2300" dirty="0">
                <a:solidFill>
                  <a:schemeClr val="tx1"/>
                </a:solidFill>
              </a:rPr>
              <a:t> mě ve tři čtvrti na čtyři vzbudit."</a:t>
            </a:r>
            <a:br>
              <a:rPr lang="cs-CZ" sz="2300" dirty="0">
                <a:solidFill>
                  <a:schemeClr val="tx1"/>
                </a:solidFill>
              </a:rPr>
            </a:br>
            <a:r>
              <a:rPr lang="cs-CZ" sz="2300" dirty="0">
                <a:solidFill>
                  <a:schemeClr val="tx1"/>
                </a:solidFill>
              </a:rPr>
              <a:t>"Do prdele," odpověděl nesrozumitelně řidič a vylezl ven. Byl to ještě lemoun, příslušník prvního ročníku, a na větší odpor se nezmohl. Venku ho roztřásla zima. Malý poručík Hospodin se zatím čile vyškrábal na jeho místo do kabiny a zavřel za sebou. Za oknem se mihl cíp deky, jak se do ní důstojník balil. </a:t>
            </a:r>
            <a:endParaRPr lang="cs-CZ" sz="2300" dirty="0" smtClean="0">
              <a:solidFill>
                <a:schemeClr val="tx1"/>
              </a:solidFill>
            </a:endParaRPr>
          </a:p>
          <a:p>
            <a:pPr algn="just"/>
            <a:r>
              <a:rPr lang="cs-CZ" sz="2300" dirty="0" smtClean="0">
                <a:solidFill>
                  <a:schemeClr val="tx1"/>
                </a:solidFill>
              </a:rPr>
              <a:t>Vojín </a:t>
            </a:r>
            <a:r>
              <a:rPr lang="cs-CZ" sz="2300" dirty="0">
                <a:solidFill>
                  <a:schemeClr val="tx1"/>
                </a:solidFill>
              </a:rPr>
              <a:t>Holený, řidič, se otočil, strčil ruce do kapes, a drkotaje zuby, pustil se směrem neurčitě severním ke skupinkám keřů, které tam stály jako realistické kulisy na ochotnickém jevišti. Nočním tichem zvonily a skřípaly vzdálené nárazy lopat a krumpáčů. Holený spěchal vysokou trávou a cítil, jak mu rosa prosakuje plátěnými kalhotami letní uniformy. To ho ještě víc rozladilo. U jedné skupiny keřů kotvil štábní vůz politického oddělení, a právě když šel Holený kolem, rozsvítil někdo baterku a na pozadí osvětlených dveří vozu se začernaly dvě důstojnické čepice. Pak zavrzaly schůdky, dveře se otevřely a světla i s čepicemi v nich zmizela</a:t>
            </a:r>
            <a:r>
              <a:rPr lang="cs-CZ" sz="23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2300" dirty="0" smtClean="0">
                <a:solidFill>
                  <a:schemeClr val="tx1"/>
                </a:solidFill>
              </a:rPr>
              <a:t>Josef Škvorecký: Tankový prapor (ukázka)</a:t>
            </a:r>
          </a:p>
        </p:txBody>
      </p:sp>
    </p:spTree>
    <p:extLst>
      <p:ext uri="{BB962C8B-B14F-4D97-AF65-F5344CB8AC3E}">
        <p14:creationId xmlns:p14="http://schemas.microsoft.com/office/powerpoint/2010/main" val="1191643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8964996" cy="2908743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dirty="0">
                <a:solidFill>
                  <a:srgbClr val="002060"/>
                </a:solidFill>
              </a:rPr>
              <a:t>l</a:t>
            </a:r>
            <a:r>
              <a:rPr lang="cs-CZ" dirty="0" smtClean="0">
                <a:solidFill>
                  <a:srgbClr val="002060"/>
                </a:solidFill>
              </a:rPr>
              <a:t>iterární žánry (výběr) 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třídí dále díla podle společných znaků do skupin zahrnutých k jednotlivým literárním druhům, např.:  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lyrika – </a:t>
            </a:r>
            <a:r>
              <a:rPr lang="cs-CZ" dirty="0" smtClean="0">
                <a:solidFill>
                  <a:schemeClr val="tx1"/>
                </a:solidFill>
              </a:rPr>
              <a:t>sonet, óda, hymnus atd.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rgbClr val="002060"/>
                </a:solidFill>
              </a:rPr>
              <a:t>e</a:t>
            </a:r>
            <a:r>
              <a:rPr lang="cs-CZ" dirty="0" smtClean="0">
                <a:solidFill>
                  <a:srgbClr val="002060"/>
                </a:solidFill>
              </a:rPr>
              <a:t>pika – </a:t>
            </a:r>
            <a:r>
              <a:rPr lang="cs-CZ" dirty="0" smtClean="0">
                <a:solidFill>
                  <a:schemeClr val="tx1"/>
                </a:solidFill>
              </a:rPr>
              <a:t>román, novela, povídka, bajka atd.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002060"/>
                </a:solidFill>
              </a:rPr>
              <a:t>drama – </a:t>
            </a:r>
            <a:r>
              <a:rPr lang="cs-CZ" dirty="0" smtClean="0">
                <a:solidFill>
                  <a:schemeClr val="tx1"/>
                </a:solidFill>
              </a:rPr>
              <a:t>komedie, tragédie, opera atd.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endParaRPr lang="cs-CZ" dirty="0" smtClean="0">
              <a:solidFill>
                <a:srgbClr val="00206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39552" y="4068660"/>
            <a:ext cx="8100808" cy="896350"/>
            <a:chOff x="863588" y="4158476"/>
            <a:chExt cx="8100808" cy="896350"/>
          </a:xfrm>
        </p:grpSpPr>
        <p:pic>
          <p:nvPicPr>
            <p:cNvPr id="6" name="Picture 2" descr="Dopravní značky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3588" y="4227934"/>
              <a:ext cx="936104" cy="826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4" descr="Dopravní značky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51339" y="4158476"/>
              <a:ext cx="913057" cy="8065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Podnadpis 2"/>
            <p:cNvSpPr txBox="1">
              <a:spLocks/>
            </p:cNvSpPr>
            <p:nvPr/>
          </p:nvSpPr>
          <p:spPr>
            <a:xfrm>
              <a:off x="1655675" y="4470209"/>
              <a:ext cx="6480721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ŘADA ŽÁNRŮ JE NA POMEZÍ LYRIKY A EPIKY – NAPŘ. BALADA !!!</a:t>
              </a:r>
              <a:endPara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8744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500" y="1159917"/>
            <a:ext cx="8964996" cy="3644081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600" dirty="0" smtClean="0">
                <a:solidFill>
                  <a:srgbClr val="002060"/>
                </a:solidFill>
              </a:rPr>
              <a:t>interpretace literárního díla  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v</a:t>
            </a:r>
            <a:r>
              <a:rPr lang="cs-CZ" sz="2600" dirty="0" smtClean="0">
                <a:solidFill>
                  <a:schemeClr val="tx1"/>
                </a:solidFill>
              </a:rPr>
              <a:t>ysvětlení, výklad díla – často </a:t>
            </a:r>
            <a:r>
              <a:rPr lang="cs-CZ" sz="2600" dirty="0" smtClean="0">
                <a:solidFill>
                  <a:srgbClr val="002060"/>
                </a:solidFill>
              </a:rPr>
              <a:t>nejednoznačný, posouzení závisí na samotném čtenáři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d</a:t>
            </a:r>
            <a:r>
              <a:rPr lang="cs-CZ" sz="2600" dirty="0" smtClean="0">
                <a:solidFill>
                  <a:schemeClr val="tx1"/>
                </a:solidFill>
              </a:rPr>
              <a:t>ílo je vždy třeba </a:t>
            </a:r>
            <a:r>
              <a:rPr lang="cs-CZ" sz="2600" dirty="0" smtClean="0">
                <a:solidFill>
                  <a:srgbClr val="002060"/>
                </a:solidFill>
              </a:rPr>
              <a:t>zasadit do kontextu</a:t>
            </a:r>
            <a:r>
              <a:rPr lang="cs-CZ" sz="2600" dirty="0" smtClean="0">
                <a:solidFill>
                  <a:schemeClr val="tx1"/>
                </a:solidFill>
              </a:rPr>
              <a:t> (souvislostí) – doby vzniku, věku a prožitků autora, dobových tendencí v literatuře atd.  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rgbClr val="002060"/>
                </a:solidFill>
              </a:rPr>
              <a:t>d</a:t>
            </a:r>
            <a:r>
              <a:rPr lang="cs-CZ" sz="2600" dirty="0" smtClean="0">
                <a:solidFill>
                  <a:srgbClr val="002060"/>
                </a:solidFill>
              </a:rPr>
              <a:t>ruhy intepretace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1371600" lvl="2" indent="-4572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600" dirty="0" smtClean="0">
                <a:solidFill>
                  <a:srgbClr val="002060"/>
                </a:solidFill>
              </a:rPr>
              <a:t>jazyková – </a:t>
            </a:r>
            <a:r>
              <a:rPr lang="cs-CZ" sz="2600" dirty="0" smtClean="0">
                <a:solidFill>
                  <a:schemeClr val="tx1"/>
                </a:solidFill>
              </a:rPr>
              <a:t>studuje jazykovou podobu díla (spisovný, nespisovný jazyk, používané výrazy atd.)</a:t>
            </a:r>
          </a:p>
          <a:p>
            <a:pPr marL="1371600" lvl="2" indent="-4572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600" dirty="0">
                <a:solidFill>
                  <a:srgbClr val="002060"/>
                </a:solidFill>
              </a:rPr>
              <a:t>t</a:t>
            </a:r>
            <a:r>
              <a:rPr lang="cs-CZ" sz="2600" dirty="0" smtClean="0">
                <a:solidFill>
                  <a:srgbClr val="002060"/>
                </a:solidFill>
              </a:rPr>
              <a:t>ematická – </a:t>
            </a:r>
            <a:r>
              <a:rPr lang="cs-CZ" sz="2600" dirty="0" smtClean="0">
                <a:solidFill>
                  <a:schemeClr val="tx1"/>
                </a:solidFill>
              </a:rPr>
              <a:t>zahrnuje děj, postavy, prostředí atd.</a:t>
            </a:r>
            <a:endParaRPr lang="cs-CZ" sz="2600" dirty="0" smtClean="0">
              <a:solidFill>
                <a:srgbClr val="002060"/>
              </a:solidFill>
            </a:endParaRPr>
          </a:p>
          <a:p>
            <a:pPr marL="1371600" lvl="2" indent="-4572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600" dirty="0">
                <a:solidFill>
                  <a:srgbClr val="002060"/>
                </a:solidFill>
              </a:rPr>
              <a:t>k</a:t>
            </a:r>
            <a:r>
              <a:rPr lang="cs-CZ" sz="2600" dirty="0" smtClean="0">
                <a:solidFill>
                  <a:srgbClr val="002060"/>
                </a:solidFill>
              </a:rPr>
              <a:t>ompoziční – </a:t>
            </a:r>
            <a:r>
              <a:rPr lang="cs-CZ" sz="2600" dirty="0" smtClean="0">
                <a:solidFill>
                  <a:schemeClr val="tx1"/>
                </a:solidFill>
              </a:rPr>
              <a:t>všímá si stavby díla, způsobu uspořádání děje (např. chronologicky – časově „popořadě“, retrográdně – „zpětně“ atd.)</a:t>
            </a:r>
          </a:p>
          <a:p>
            <a:pPr marL="1371600" lvl="2" indent="-4572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lvl="1" algn="l">
              <a:buClr>
                <a:srgbClr val="002060"/>
              </a:buClr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505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-291"/>
            <a:ext cx="7772400" cy="110251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11760" y="2571750"/>
            <a:ext cx="4248472" cy="475729"/>
          </a:xfrm>
        </p:spPr>
        <p:txBody>
          <a:bodyPr>
            <a:normAutofit fontScale="62500" lnSpcReduction="20000"/>
          </a:bodyPr>
          <a:lstStyle/>
          <a:p>
            <a:pPr lvl="2">
              <a:buClr>
                <a:srgbClr val="002060"/>
              </a:buClr>
            </a:pPr>
            <a:r>
              <a:rPr lang="cs-CZ" sz="4000" dirty="0" smtClean="0">
                <a:solidFill>
                  <a:schemeClr val="tx1"/>
                </a:solidFill>
              </a:rPr>
              <a:t>DĚKUJI ZA POZORNOST.</a:t>
            </a:r>
          </a:p>
          <a:p>
            <a:pPr lvl="1" algn="l">
              <a:buClr>
                <a:srgbClr val="002060"/>
              </a:buClr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052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524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3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33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131590"/>
            <a:ext cx="8064896" cy="3888432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1200" dirty="0">
                <a:solidFill>
                  <a:schemeClr val="tx1"/>
                </a:solidFill>
              </a:rPr>
              <a:t>Literatura pro I. ročník středních škol, učebnice. I. vyd. Brno, </a:t>
            </a:r>
            <a:r>
              <a:rPr lang="cs-CZ" sz="1200" dirty="0" err="1">
                <a:solidFill>
                  <a:schemeClr val="tx1"/>
                </a:solidFill>
              </a:rPr>
              <a:t>Didaktis</a:t>
            </a:r>
            <a:r>
              <a:rPr lang="cs-CZ" sz="1200" dirty="0">
                <a:solidFill>
                  <a:schemeClr val="tx1"/>
                </a:solidFill>
              </a:rPr>
              <a:t> 2 008. 151 s. ISBN 978 – 80 – 7358 – 115 – 2</a:t>
            </a:r>
          </a:p>
          <a:p>
            <a:pPr algn="l"/>
            <a:r>
              <a:rPr lang="en-US" sz="12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en-US" sz="1200" i="1" dirty="0" smtClean="0">
                <a:solidFill>
                  <a:schemeClr val="tx1"/>
                </a:solidFill>
                <a:effectLst/>
              </a:rPr>
              <a:t>MS Office</a:t>
            </a:r>
            <a:r>
              <a:rPr lang="en-US" sz="1200" dirty="0" smtClean="0">
                <a:solidFill>
                  <a:schemeClr val="tx1"/>
                </a:solidFill>
                <a:effectLst/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</a:t>
            </a:r>
            <a:r>
              <a:rPr lang="en-US" sz="1200" dirty="0" smtClean="0">
                <a:solidFill>
                  <a:schemeClr val="tx1"/>
                </a:solidFill>
                <a:effectLst/>
              </a:rPr>
              <a:t>.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8</a:t>
            </a:r>
            <a:r>
              <a:rPr lang="en-US" sz="1200" dirty="0" smtClean="0">
                <a:solidFill>
                  <a:schemeClr val="tx1"/>
                </a:solidFill>
                <a:effectLst/>
              </a:rPr>
              <a:t>.201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3</a:t>
            </a:r>
            <a:r>
              <a:rPr lang="en-US" sz="1200" dirty="0" smtClean="0">
                <a:solidFill>
                  <a:schemeClr val="tx1"/>
                </a:solidFill>
                <a:effectLst/>
              </a:rPr>
              <a:t>]. </a:t>
            </a:r>
            <a:r>
              <a:rPr lang="en-US" sz="1200" dirty="0" err="1" smtClean="0">
                <a:solidFill>
                  <a:schemeClr val="tx1"/>
                </a:solidFill>
                <a:effectLst/>
              </a:rPr>
              <a:t>Dostupný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pod licencí MS Office 2010</a:t>
            </a:r>
            <a:r>
              <a:rPr lang="en-US" sz="12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  <a:effectLst/>
              </a:rPr>
              <a:t>na</a:t>
            </a:r>
            <a:r>
              <a:rPr lang="en-US" sz="1200" dirty="0" smtClean="0">
                <a:solidFill>
                  <a:schemeClr val="tx1"/>
                </a:solidFill>
                <a:effectLst/>
              </a:rPr>
              <a:t> WWW: http://office.microsoft.com/cs-cz/images/results.aspx?qu=literatura&amp;ex=1#ai:MC900359569|</a:t>
            </a:r>
            <a:endParaRPr lang="cs-CZ" sz="12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en-US" sz="1200" dirty="0">
                <a:solidFill>
                  <a:schemeClr val="tx1"/>
                </a:solidFill>
              </a:rPr>
              <a:t>SAN JOSE LIBRARY. </a:t>
            </a:r>
            <a:r>
              <a:rPr lang="en-US" sz="1200" i="1" dirty="0">
                <a:solidFill>
                  <a:schemeClr val="tx1"/>
                </a:solidFill>
              </a:rPr>
              <a:t>Wikimedia Commons</a:t>
            </a:r>
            <a:r>
              <a:rPr lang="en-US" sz="1200" dirty="0">
                <a:solidFill>
                  <a:schemeClr val="tx1"/>
                </a:solidFill>
              </a:rPr>
              <a:t> [online]. [cit. </a:t>
            </a:r>
            <a:r>
              <a:rPr lang="en-US" sz="1200" dirty="0" smtClean="0">
                <a:solidFill>
                  <a:schemeClr val="tx1"/>
                </a:solidFill>
              </a:rPr>
              <a:t>20.</a:t>
            </a:r>
            <a:r>
              <a:rPr lang="cs-CZ" sz="1200" dirty="0" smtClean="0">
                <a:solidFill>
                  <a:schemeClr val="tx1"/>
                </a:solidFill>
              </a:rPr>
              <a:t>8</a:t>
            </a:r>
            <a:r>
              <a:rPr lang="en-US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en-US" sz="1200" dirty="0" smtClean="0">
                <a:solidFill>
                  <a:schemeClr val="tx1"/>
                </a:solidFill>
              </a:rPr>
              <a:t>]. </a:t>
            </a:r>
            <a:r>
              <a:rPr lang="en-US" sz="1200" dirty="0" err="1">
                <a:solidFill>
                  <a:schemeClr val="tx1"/>
                </a:solidFill>
              </a:rPr>
              <a:t>Dostupný</a:t>
            </a:r>
            <a:r>
              <a:rPr lang="en-US" sz="1200" dirty="0">
                <a:solidFill>
                  <a:schemeClr val="tx1"/>
                </a:solidFill>
              </a:rPr>
              <a:t> </a:t>
            </a:r>
            <a:r>
              <a:rPr lang="en-US" sz="1200" dirty="0" err="1">
                <a:solidFill>
                  <a:schemeClr val="tx1"/>
                </a:solidFill>
              </a:rPr>
              <a:t>na</a:t>
            </a:r>
            <a:r>
              <a:rPr lang="en-US" sz="1200" dirty="0">
                <a:solidFill>
                  <a:schemeClr val="tx1"/>
                </a:solidFill>
              </a:rPr>
              <a:t> WWW: http://commons.wikimedia.org/wiki/File:Dog_with_book_5516202508.jpg?uselang=cs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Výroky slavných</a:t>
            </a:r>
            <a:r>
              <a:rPr lang="cs-CZ" sz="1200" dirty="0">
                <a:solidFill>
                  <a:schemeClr val="tx1"/>
                </a:solidFill>
              </a:rPr>
              <a:t>. Ostrava: Blesk s. f., rok vydání neuveden, ISBN 80 900 183-7-8</a:t>
            </a:r>
            <a:r>
              <a:rPr lang="cs-CZ" sz="12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VEA Y LEA.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http://commons.wikimedia.org/wiki/File:Pablo_picasso_1.jpg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fdb.cz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http://www.fdb.cz/lidi/286418-jan-bauch.html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PELC, Jan.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commons.wikimedia.org/wiki/File:SWerichem1.jpg?uselang=cs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VINCI, Leonardo Da.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http://commons.wikimedia.org/wiki/File:Mona_Lisa,_by_Leonardo_da_Vinci,_from_C2RMF_retouched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DORIERO.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http://commons.wikimedia.org/wiki/File:Discobolo_4.jpg?uselang=cs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GREUDIN.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http://commons.wikimedia.org/wiki/File:Paris-notre-dame-facade.jpg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http://commons.wikimedia.org/wiki/File:Dante_f2r.jpg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DELAGARA.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commons.wikimedia.org/wiki/File:Dante_f2r.jpg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TWENTIETH CENTERY FOX.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commons.wikimedia.org/wiki/File:Fox_movietone_2.jpg</a:t>
            </a:r>
          </a:p>
        </p:txBody>
      </p:sp>
    </p:spTree>
    <p:extLst>
      <p:ext uri="{BB962C8B-B14F-4D97-AF65-F5344CB8AC3E}">
        <p14:creationId xmlns:p14="http://schemas.microsoft.com/office/powerpoint/2010/main" val="31713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524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3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33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131590"/>
            <a:ext cx="8064896" cy="3888432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en-US" sz="1200" dirty="0">
                <a:solidFill>
                  <a:schemeClr val="tx1"/>
                </a:solidFill>
              </a:rPr>
              <a:t>AUTOR NEUVEDEN. </a:t>
            </a:r>
            <a:r>
              <a:rPr lang="en-US" sz="1200" i="1" dirty="0">
                <a:solidFill>
                  <a:schemeClr val="tx1"/>
                </a:solidFill>
              </a:rPr>
              <a:t>MS Office</a:t>
            </a:r>
            <a:r>
              <a:rPr lang="en-US" sz="1200" dirty="0">
                <a:solidFill>
                  <a:schemeClr val="tx1"/>
                </a:solidFill>
              </a:rPr>
              <a:t> [online]. [cit. </a:t>
            </a:r>
            <a:r>
              <a:rPr lang="en-US" sz="1200" dirty="0" smtClean="0">
                <a:solidFill>
                  <a:schemeClr val="tx1"/>
                </a:solidFill>
              </a:rPr>
              <a:t>20.</a:t>
            </a:r>
            <a:r>
              <a:rPr lang="cs-CZ" sz="1200" dirty="0" smtClean="0">
                <a:solidFill>
                  <a:schemeClr val="tx1"/>
                </a:solidFill>
              </a:rPr>
              <a:t>8</a:t>
            </a:r>
            <a:r>
              <a:rPr lang="en-US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en-US" sz="1200" dirty="0" smtClean="0">
                <a:solidFill>
                  <a:schemeClr val="tx1"/>
                </a:solidFill>
              </a:rPr>
              <a:t>]. </a:t>
            </a:r>
            <a:r>
              <a:rPr lang="en-US" sz="1200" dirty="0" err="1" smtClean="0">
                <a:solidFill>
                  <a:schemeClr val="tx1"/>
                </a:solidFill>
              </a:rPr>
              <a:t>Dostupný</a:t>
            </a:r>
            <a:r>
              <a:rPr lang="cs-CZ" sz="120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>
                <a:solidFill>
                  <a:schemeClr val="tx1"/>
                </a:solidFill>
              </a:rPr>
              <a:t>na</a:t>
            </a:r>
            <a:r>
              <a:rPr lang="en-US" sz="1200" dirty="0">
                <a:solidFill>
                  <a:schemeClr val="tx1"/>
                </a:solidFill>
              </a:rPr>
              <a:t> WWW: http://</a:t>
            </a:r>
            <a:r>
              <a:rPr lang="en-US" sz="1200" dirty="0" smtClean="0">
                <a:solidFill>
                  <a:schemeClr val="tx1"/>
                </a:solidFill>
              </a:rPr>
              <a:t>office.microsoft.com/cs-cz/images/results.aspx?qu=lyra&amp;ex=1#ai:MC900410375|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en-US" sz="1200" dirty="0">
                <a:solidFill>
                  <a:schemeClr val="tx1"/>
                </a:solidFill>
              </a:rPr>
              <a:t>AUTOR NEUVEDEN. </a:t>
            </a:r>
            <a:r>
              <a:rPr lang="en-US" sz="1200" i="1" dirty="0">
                <a:solidFill>
                  <a:schemeClr val="tx1"/>
                </a:solidFill>
              </a:rPr>
              <a:t>MS Office</a:t>
            </a:r>
            <a:r>
              <a:rPr lang="en-US" sz="1200" dirty="0">
                <a:solidFill>
                  <a:schemeClr val="tx1"/>
                </a:solidFill>
              </a:rPr>
              <a:t> [online]. [cit. </a:t>
            </a:r>
            <a:r>
              <a:rPr lang="en-US" sz="1200" dirty="0" smtClean="0">
                <a:solidFill>
                  <a:schemeClr val="tx1"/>
                </a:solidFill>
              </a:rPr>
              <a:t>20.</a:t>
            </a:r>
            <a:r>
              <a:rPr lang="cs-CZ" sz="1200" dirty="0" smtClean="0">
                <a:solidFill>
                  <a:schemeClr val="tx1"/>
                </a:solidFill>
              </a:rPr>
              <a:t>8</a:t>
            </a:r>
            <a:r>
              <a:rPr lang="en-US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en-US" sz="1200" dirty="0" smtClean="0">
                <a:solidFill>
                  <a:schemeClr val="tx1"/>
                </a:solidFill>
              </a:rPr>
              <a:t>]. </a:t>
            </a:r>
            <a:r>
              <a:rPr lang="en-US" sz="1200" dirty="0" err="1" smtClean="0">
                <a:solidFill>
                  <a:schemeClr val="tx1"/>
                </a:solidFill>
              </a:rPr>
              <a:t>Dostupný</a:t>
            </a:r>
            <a:r>
              <a:rPr lang="cs-CZ" sz="120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>
                <a:solidFill>
                  <a:schemeClr val="tx1"/>
                </a:solidFill>
              </a:rPr>
              <a:t>na</a:t>
            </a:r>
            <a:r>
              <a:rPr lang="en-US" sz="1200" dirty="0">
                <a:solidFill>
                  <a:schemeClr val="tx1"/>
                </a:solidFill>
              </a:rPr>
              <a:t> WWW: http://</a:t>
            </a:r>
            <a:r>
              <a:rPr lang="en-US" sz="1200" dirty="0" smtClean="0">
                <a:solidFill>
                  <a:schemeClr val="tx1"/>
                </a:solidFill>
              </a:rPr>
              <a:t>office.microsoft.com/cs-cz/images/results.aspx?qu=Ma%C5%A1le&amp;queryid=28134dea%2D4094%2D470c%2D9dfa%2De9fbe3478613#ai:MC900100688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CHG.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commons.wikimedia.org/wiki/File:Mirai_LCD_TV.JPG?uselang=cs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GEORGY90.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http://commons.wikimedia.org/wiki/File:Acer_Aspire_8920_Gemstone_by_Georgy.JPG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http://commons.wikimedia.org/wiki/File:Michael_Bunsen-FRS_Radio.JPG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GREZ, Diego.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http://commons.wikimedia.org/wiki/File:Man_reading_Las_%C3%9Altimas_Noticias.jpg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en-US" sz="1200" dirty="0">
                <a:solidFill>
                  <a:schemeClr val="tx1"/>
                </a:solidFill>
              </a:rPr>
              <a:t>AUTOR NEUVEDEN. </a:t>
            </a:r>
            <a:r>
              <a:rPr lang="cs-CZ" sz="1200" dirty="0" err="1" smtClean="0">
                <a:solidFill>
                  <a:schemeClr val="tx1"/>
                </a:solidFill>
              </a:rPr>
              <a:t>W</a:t>
            </a:r>
            <a:r>
              <a:rPr lang="cs-CZ" sz="1200" i="1" dirty="0" err="1" smtClean="0">
                <a:solidFill>
                  <a:schemeClr val="tx1"/>
                </a:solidFill>
              </a:rPr>
              <a:t>ikimedia</a:t>
            </a:r>
            <a:r>
              <a:rPr lang="cs-CZ" sz="1200" i="1" dirty="0" smtClean="0">
                <a:solidFill>
                  <a:schemeClr val="tx1"/>
                </a:solidFill>
              </a:rPr>
              <a:t> </a:t>
            </a:r>
            <a:r>
              <a:rPr lang="cs-CZ" sz="1200" i="1" dirty="0" err="1" smtClean="0">
                <a:solidFill>
                  <a:schemeClr val="tx1"/>
                </a:solidFill>
              </a:rPr>
              <a:t>Commons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>
                <a:solidFill>
                  <a:schemeClr val="tx1"/>
                </a:solidFill>
              </a:rPr>
              <a:t>[online]. [cit. </a:t>
            </a:r>
            <a:r>
              <a:rPr lang="en-US" sz="1200" dirty="0" smtClean="0">
                <a:solidFill>
                  <a:schemeClr val="tx1"/>
                </a:solidFill>
              </a:rPr>
              <a:t>20.</a:t>
            </a:r>
            <a:r>
              <a:rPr lang="cs-CZ" sz="1200" dirty="0" smtClean="0">
                <a:solidFill>
                  <a:schemeClr val="tx1"/>
                </a:solidFill>
              </a:rPr>
              <a:t>8</a:t>
            </a:r>
            <a:r>
              <a:rPr lang="en-US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en-US" sz="1200" dirty="0" smtClean="0">
                <a:solidFill>
                  <a:schemeClr val="tx1"/>
                </a:solidFill>
              </a:rPr>
              <a:t>]. </a:t>
            </a:r>
            <a:r>
              <a:rPr lang="en-US" sz="1200" dirty="0" err="1">
                <a:solidFill>
                  <a:schemeClr val="tx1"/>
                </a:solidFill>
              </a:rPr>
              <a:t>Dostupný</a:t>
            </a:r>
            <a:r>
              <a:rPr lang="en-US" sz="1200" dirty="0">
                <a:solidFill>
                  <a:schemeClr val="tx1"/>
                </a:solidFill>
              </a:rPr>
              <a:t> </a:t>
            </a:r>
            <a:r>
              <a:rPr lang="en-US" sz="1200" dirty="0" err="1">
                <a:solidFill>
                  <a:schemeClr val="tx1"/>
                </a:solidFill>
              </a:rPr>
              <a:t>na</a:t>
            </a:r>
            <a:r>
              <a:rPr lang="en-US" sz="1200" dirty="0">
                <a:solidFill>
                  <a:schemeClr val="tx1"/>
                </a:solidFill>
              </a:rPr>
              <a:t> WWW: http://commons.wikimedia.org/wiki/File:Burkina_Faso_girl.jpg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en-US" sz="1200" dirty="0">
                <a:solidFill>
                  <a:schemeClr val="tx1"/>
                </a:solidFill>
              </a:rPr>
              <a:t>ONE LAPTOP PER CHILD. </a:t>
            </a:r>
            <a:r>
              <a:rPr lang="en-US" sz="1200" i="1" dirty="0">
                <a:solidFill>
                  <a:schemeClr val="tx1"/>
                </a:solidFill>
              </a:rPr>
              <a:t>Wikimedia Commons</a:t>
            </a:r>
            <a:r>
              <a:rPr lang="en-US" sz="1200" dirty="0">
                <a:solidFill>
                  <a:schemeClr val="tx1"/>
                </a:solidFill>
              </a:rPr>
              <a:t> [online]. [cit. </a:t>
            </a:r>
            <a:r>
              <a:rPr lang="en-US" sz="1200" dirty="0" smtClean="0">
                <a:solidFill>
                  <a:schemeClr val="tx1"/>
                </a:solidFill>
              </a:rPr>
              <a:t>20.</a:t>
            </a:r>
            <a:r>
              <a:rPr lang="cs-CZ" sz="1200" dirty="0" smtClean="0">
                <a:solidFill>
                  <a:schemeClr val="tx1"/>
                </a:solidFill>
              </a:rPr>
              <a:t>8</a:t>
            </a:r>
            <a:r>
              <a:rPr lang="en-US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en-US" sz="1200" dirty="0" smtClean="0">
                <a:solidFill>
                  <a:schemeClr val="tx1"/>
                </a:solidFill>
              </a:rPr>
              <a:t>]. </a:t>
            </a:r>
            <a:r>
              <a:rPr lang="en-US" sz="1200" dirty="0" err="1">
                <a:solidFill>
                  <a:schemeClr val="tx1"/>
                </a:solidFill>
              </a:rPr>
              <a:t>Dostupný</a:t>
            </a:r>
            <a:r>
              <a:rPr lang="en-US" sz="1200" dirty="0">
                <a:solidFill>
                  <a:schemeClr val="tx1"/>
                </a:solidFill>
              </a:rPr>
              <a:t> </a:t>
            </a:r>
            <a:r>
              <a:rPr lang="en-US" sz="1200" dirty="0" err="1">
                <a:solidFill>
                  <a:schemeClr val="tx1"/>
                </a:solidFill>
              </a:rPr>
              <a:t>na</a:t>
            </a:r>
            <a:r>
              <a:rPr lang="en-US" sz="1200" dirty="0">
                <a:solidFill>
                  <a:schemeClr val="tx1"/>
                </a:solidFill>
              </a:rPr>
              <a:t> WWW: http://commons.wikimedia.org/wiki/File:One_Laptop_Per_Child_-_Ulaanbaatar,_Mongolia_%</a:t>
            </a:r>
            <a:r>
              <a:rPr lang="en-US" sz="1200" dirty="0" smtClean="0">
                <a:solidFill>
                  <a:schemeClr val="tx1"/>
                </a:solidFill>
              </a:rPr>
              <a:t>28by%29.jpg?uselang=cs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PINKHIJAB.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http://commons.wikimedia.org/wiki/File:Annam_19_july_2009.jpg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CASA ROSADA.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</a:t>
            </a:r>
            <a:r>
              <a:rPr lang="cs-CZ" sz="1200" dirty="0">
                <a:solidFill>
                  <a:schemeClr val="tx1"/>
                </a:solidFill>
              </a:rPr>
              <a:t>]. Dostupný na WWW: http://commons.wikimedia.org/wiki/File:Pope_Francis_in_March_2013.jpg </a:t>
            </a:r>
            <a:endParaRPr lang="pl-PL" sz="1200" dirty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MORAIS, Stella.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http://commons.wikimedia.org/wiki/File:Ala_and_tamara.jpg?uselang=cs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pt-BR" sz="1200" dirty="0">
                <a:solidFill>
                  <a:schemeClr val="tx1"/>
                </a:solidFill>
              </a:rPr>
              <a:t>AUTOR NEUVEDEN. </a:t>
            </a:r>
            <a:r>
              <a:rPr lang="pt-BR" sz="1200" i="1" dirty="0">
                <a:solidFill>
                  <a:schemeClr val="tx1"/>
                </a:solidFill>
              </a:rPr>
              <a:t>www.frasersoft.net</a:t>
            </a:r>
            <a:r>
              <a:rPr lang="pt-BR" sz="1200" dirty="0">
                <a:solidFill>
                  <a:schemeClr val="tx1"/>
                </a:solidFill>
              </a:rPr>
              <a:t> [online]. [cit. </a:t>
            </a:r>
            <a:r>
              <a:rPr lang="pt-BR" sz="1200" dirty="0" smtClean="0">
                <a:solidFill>
                  <a:schemeClr val="tx1"/>
                </a:solidFill>
              </a:rPr>
              <a:t>20.</a:t>
            </a:r>
            <a:r>
              <a:rPr lang="cs-CZ" sz="1200" dirty="0" smtClean="0">
                <a:solidFill>
                  <a:schemeClr val="tx1"/>
                </a:solidFill>
              </a:rPr>
              <a:t>8</a:t>
            </a:r>
            <a:r>
              <a:rPr lang="pt-BR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pt-BR" sz="1200" dirty="0" smtClean="0">
                <a:solidFill>
                  <a:schemeClr val="tx1"/>
                </a:solidFill>
              </a:rPr>
              <a:t>]. </a:t>
            </a:r>
            <a:r>
              <a:rPr lang="pt-BR" sz="1200" dirty="0">
                <a:solidFill>
                  <a:schemeClr val="tx1"/>
                </a:solidFill>
              </a:rPr>
              <a:t>Dostupný na WWW</a:t>
            </a:r>
            <a:r>
              <a:rPr lang="pt-BR" sz="1200" dirty="0" smtClean="0">
                <a:solidFill>
                  <a:schemeClr val="tx1"/>
                </a:solidFill>
              </a:rPr>
              <a:t>:</a:t>
            </a:r>
            <a:r>
              <a:rPr lang="cs-CZ" sz="1200" dirty="0" smtClean="0">
                <a:solidFill>
                  <a:schemeClr val="tx1"/>
                </a:solidFill>
              </a:rPr>
              <a:t> http:</a:t>
            </a:r>
            <a:r>
              <a:rPr lang="pt-BR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//www.frasersoft.net/family.htm</a:t>
            </a:r>
          </a:p>
          <a:p>
            <a:pPr algn="l"/>
            <a:r>
              <a:rPr lang="en-US" sz="1200" dirty="0" smtClean="0">
                <a:solidFill>
                  <a:schemeClr val="tx1"/>
                </a:solidFill>
              </a:rPr>
              <a:t>BUREAU OF LAND MANAGEMENT. </a:t>
            </a:r>
            <a:r>
              <a:rPr lang="en-US" sz="1200" i="1" dirty="0" smtClean="0">
                <a:solidFill>
                  <a:schemeClr val="tx1"/>
                </a:solidFill>
              </a:rPr>
              <a:t>Wikimedia Commons</a:t>
            </a:r>
            <a:r>
              <a:rPr lang="en-US" sz="1200" dirty="0" smtClean="0">
                <a:solidFill>
                  <a:schemeClr val="tx1"/>
                </a:solidFill>
              </a:rPr>
              <a:t> [online]. [cit. 20.</a:t>
            </a:r>
            <a:r>
              <a:rPr lang="cs-CZ" sz="1200" dirty="0" smtClean="0">
                <a:solidFill>
                  <a:schemeClr val="tx1"/>
                </a:solidFill>
              </a:rPr>
              <a:t>8</a:t>
            </a:r>
            <a:r>
              <a:rPr lang="en-US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en-US" sz="1200" dirty="0" smtClean="0">
                <a:solidFill>
                  <a:schemeClr val="tx1"/>
                </a:solidFill>
              </a:rPr>
              <a:t>]. </a:t>
            </a:r>
            <a:r>
              <a:rPr lang="en-US" sz="1200" dirty="0" err="1" smtClean="0">
                <a:solidFill>
                  <a:schemeClr val="tx1"/>
                </a:solidFill>
              </a:rPr>
              <a:t>Dostupný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na</a:t>
            </a:r>
            <a:r>
              <a:rPr lang="en-US" sz="1200" dirty="0" smtClean="0">
                <a:solidFill>
                  <a:schemeClr val="tx1"/>
                </a:solidFill>
              </a:rPr>
              <a:t> WWW: http://commons.wikimedia.org/wiki/File:Bart_rides_along_on_Cycle_Oregon_2012_%287982968957%29.jpg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PAULAE.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http://commons.wikimedia.org/wiki/File:Golden_Symphonic_Orchestra.jpg?uselang=cs 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endParaRPr lang="cs-CZ" sz="1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088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hovny,knihy,literatura,vzdělání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9654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524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STUDIA LITERATURY</a:t>
            </a:r>
            <a:b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3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33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131590"/>
            <a:ext cx="8064896" cy="3888432"/>
          </a:xfrm>
        </p:spPr>
        <p:txBody>
          <a:bodyPr>
            <a:normAutofit/>
          </a:bodyPr>
          <a:lstStyle/>
          <a:p>
            <a:pPr algn="l"/>
            <a:r>
              <a:rPr lang="cs-CZ" sz="1200" dirty="0">
                <a:solidFill>
                  <a:schemeClr val="tx1"/>
                </a:solidFill>
              </a:rPr>
              <a:t>SMERDIS OF TLÖN.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http://commons.wikimedia.org/wiki/File:Dragomirja_-_Damn_that%27s_cold_blooded!_-_by_IHCOYC.JPG?uselang=cs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ANTOINE DE SAINT-EXUPÉRY. </a:t>
            </a:r>
            <a:r>
              <a:rPr lang="cs-CZ" sz="1200" i="1" dirty="0">
                <a:solidFill>
                  <a:schemeClr val="tx1"/>
                </a:solidFill>
              </a:rPr>
              <a:t>Malý princ (ukázka)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obstastnik.divno.cz/kuk.php?id=221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KAREL JAROMÍR ERBEN. </a:t>
            </a:r>
            <a:r>
              <a:rPr lang="cs-CZ" sz="1200" i="1" dirty="0">
                <a:solidFill>
                  <a:schemeClr val="tx1"/>
                </a:solidFill>
              </a:rPr>
              <a:t>Kytice (ukázka)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http://users.ox.ac.uk/~tayl0010/kytice_sbirka.htm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SHAKESPEARE, William. </a:t>
            </a:r>
            <a:r>
              <a:rPr lang="cs-CZ" sz="1200" i="1" dirty="0">
                <a:solidFill>
                  <a:schemeClr val="tx1"/>
                </a:solidFill>
              </a:rPr>
              <a:t>Romeo a Julie (ukázka)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sharrys.blog.cz/0712/romeo-a-julie-uryvek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Skautský oddíl Medvědi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www.medvediberoun.eu/dopravni-znacky-r108.html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ŠUMBEROVÁ, Jana. </a:t>
            </a:r>
            <a:r>
              <a:rPr lang="cs-CZ" sz="1200" i="1" dirty="0">
                <a:solidFill>
                  <a:schemeClr val="tx1"/>
                </a:solidFill>
              </a:rPr>
              <a:t>tři milostné básně - tři různé světy (seminární práce)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20.8.2013]. </a:t>
            </a:r>
            <a:r>
              <a:rPr lang="cs-CZ" sz="1200" dirty="0">
                <a:solidFill>
                  <a:schemeClr val="tx1"/>
                </a:solidFill>
              </a:rPr>
              <a:t>Dostupný na WWW: kcjl.modry.cz/studenti/lit/tl_sumberova.doc</a:t>
            </a:r>
            <a:r>
              <a:rPr lang="cs-CZ" sz="1200" dirty="0" smtClean="0"/>
              <a:t>‎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ŠKVORECKÝ, Josef. </a:t>
            </a:r>
            <a:r>
              <a:rPr lang="cs-CZ" sz="1200" i="1" dirty="0">
                <a:solidFill>
                  <a:schemeClr val="tx1"/>
                </a:solidFill>
              </a:rPr>
              <a:t>Tankový prapor</a:t>
            </a:r>
            <a:r>
              <a:rPr lang="cs-CZ" sz="1200" dirty="0">
                <a:solidFill>
                  <a:schemeClr val="tx1"/>
                </a:solidFill>
              </a:rPr>
              <a:t>. Praha: Galaxie, 1990, ISBN 80-85204-03-7. </a:t>
            </a:r>
            <a:r>
              <a:rPr lang="cs-CZ" sz="1200" dirty="0" smtClean="0">
                <a:solidFill>
                  <a:schemeClr val="tx1"/>
                </a:solidFill>
              </a:rPr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2176980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</TotalTime>
  <Words>2127</Words>
  <Application>Microsoft Office PowerPoint</Application>
  <PresentationFormat>Předvádění na obrazovce (16:9)</PresentationFormat>
  <Paragraphs>242</Paragraphs>
  <Slides>24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ÚVOD DO STUDIA LITERATURY</vt:lpstr>
      <vt:lpstr>ÚVOD DO STUDIA LITERATURY UMĚNÍ</vt:lpstr>
      <vt:lpstr>ÚVOD DO STUDIA LITERATURY UMĚNÍ</vt:lpstr>
      <vt:lpstr>ÚVOD DO STUDIA LITERATURY UMĚNÍ</vt:lpstr>
      <vt:lpstr>ÚVOD DO STUDIA LITERATURY UMĚNÍ</vt:lpstr>
      <vt:lpstr>ÚVOD DO STUDIA LITERATURY KULTURA</vt:lpstr>
      <vt:lpstr>ÚVOD DO STUDIA LITERATURY KULTURA</vt:lpstr>
      <vt:lpstr>ÚVOD DO STUDIA LITERATURY KULTURA</vt:lpstr>
      <vt:lpstr>ÚVOD DO STUDIA LITERATURY KULTURA</vt:lpstr>
      <vt:lpstr>ÚVOD DO STUDIA LITERATURY LITERATURA</vt:lpstr>
      <vt:lpstr>ÚVOD DO STUDIA LITERATURY LITERATURA</vt:lpstr>
      <vt:lpstr>ÚVOD DO STUDIA LITERATURY LITERATURA</vt:lpstr>
      <vt:lpstr>ÚVOD DO STUDIA LITERATURY LITERATURA</vt:lpstr>
      <vt:lpstr>ÚVOD DO STUDIA LITERATURY LITERATURA</vt:lpstr>
      <vt:lpstr>ÚVOD DO STUDIA LITERATURY LITERATURA</vt:lpstr>
      <vt:lpstr>ÚVOD DO STUDIA LITERATURY LITERATURA</vt:lpstr>
      <vt:lpstr>ÚVOD DO STUDIA LITERATURY LITERATURA</vt:lpstr>
      <vt:lpstr>ÚVOD DO STUDIA LITERATURY LITERATURA</vt:lpstr>
      <vt:lpstr>ÚVOD DO STUDIA LITERATURY LITERATURA</vt:lpstr>
      <vt:lpstr>ÚVOD DO STUDIA LITERATURY LITERATURA</vt:lpstr>
      <vt:lpstr>ÚVOD DO STUDIA LITERATURY ZDROJE</vt:lpstr>
      <vt:lpstr>ÚVOD DO STUDIA LITERATURY ZDROJE</vt:lpstr>
      <vt:lpstr>ÚVOD DO STUDIA LITERATURY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106</cp:revision>
  <dcterms:created xsi:type="dcterms:W3CDTF">2014-02-20T12:27:42Z</dcterms:created>
  <dcterms:modified xsi:type="dcterms:W3CDTF">2014-03-31T17:04:39Z</dcterms:modified>
</cp:coreProperties>
</file>