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bin" ContentType="application/vnd.openxmlformats-officedocument.oleObject"/>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56" r:id="rId3"/>
    <p:sldId id="257" r:id="rId4"/>
    <p:sldId id="266" r:id="rId5"/>
    <p:sldId id="258" r:id="rId6"/>
    <p:sldId id="267" r:id="rId7"/>
    <p:sldId id="259" r:id="rId8"/>
    <p:sldId id="268" r:id="rId9"/>
    <p:sldId id="260" r:id="rId10"/>
    <p:sldId id="269" r:id="rId11"/>
    <p:sldId id="261" r:id="rId12"/>
    <p:sldId id="262" r:id="rId13"/>
    <p:sldId id="263" r:id="rId14"/>
    <p:sldId id="264" r:id="rId15"/>
    <p:sldId id="265" r:id="rId16"/>
    <p:sldId id="270"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180"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image" Target="../media/image2.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17.10.2013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17.10.2013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17.10.2013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17.10.2013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A2481B-5154-415F-B752-558547769AA3}" type="datetimeFigureOut">
              <a:rPr lang="cs-CZ" smtClean="0"/>
              <a:pPr/>
              <a:t>17.10.2013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A2481B-5154-415F-B752-558547769AA3}" type="datetimeFigureOut">
              <a:rPr lang="cs-CZ" smtClean="0"/>
              <a:pPr/>
              <a:t>17.10.2013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17.10.2013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17.10.2013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17.10.2013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17.10.2013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17.10.2013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481B-5154-415F-B752-558547769AA3}" type="datetimeFigureOut">
              <a:rPr lang="cs-CZ" smtClean="0"/>
              <a:pPr/>
              <a:t>17.10.2013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oleObject" Target="../embeddings/oleObject3.bin"/><Relationship Id="rId4" Type="http://schemas.openxmlformats.org/officeDocument/2006/relationships/oleObject" Target="../embeddings/oleObject2.bin"/></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cs.wikipedia.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a:stretch>
            <a:fillRect/>
          </a:stretch>
        </p:blipFill>
        <p:spPr bwMode="auto">
          <a:xfrm>
            <a:off x="1531938" y="260350"/>
            <a:ext cx="6081712" cy="1485900"/>
          </a:xfrm>
          <a:prstGeom prst="rect">
            <a:avLst/>
          </a:prstGeom>
          <a:solidFill>
            <a:srgbClr val="FFFFFF"/>
          </a:solidFill>
          <a:ln w="9525">
            <a:noFill/>
            <a:miter lim="800000"/>
            <a:headEnd/>
            <a:tailEnd/>
          </a:ln>
        </p:spPr>
      </p:pic>
      <p:graphicFrame>
        <p:nvGraphicFramePr>
          <p:cNvPr id="5" name="Tabulka 4"/>
          <p:cNvGraphicFramePr>
            <a:graphicFrameLocks noGrp="1"/>
          </p:cNvGraphicFramePr>
          <p:nvPr/>
        </p:nvGraphicFramePr>
        <p:xfrm>
          <a:off x="1259632" y="1988840"/>
          <a:ext cx="6697662" cy="4563936"/>
        </p:xfrm>
        <a:graphic>
          <a:graphicData uri="http://schemas.openxmlformats.org/drawingml/2006/table">
            <a:tbl>
              <a:tblPr/>
              <a:tblGrid>
                <a:gridCol w="1944216"/>
                <a:gridCol w="4753446"/>
              </a:tblGrid>
              <a:tr h="607991">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Název školy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Gymnázium, střední odborná škola, střední odborné učiliště a vyšší odborná škola, Hořice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7601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Číslo projektu</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cs-CZ" sz="1400" kern="1200" dirty="0" smtClean="0">
                          <a:solidFill>
                            <a:schemeClr val="tx1"/>
                          </a:solidFill>
                          <a:latin typeface="Arial" pitchFamily="34" charset="0"/>
                          <a:ea typeface="+mn-ea"/>
                          <a:cs typeface="Arial" pitchFamily="34" charset="0"/>
                        </a:rPr>
                        <a:t>CZ.1.07/1.5.00/34.0873</a:t>
                      </a:r>
                      <a:endParaRPr kumimoji="0" lang="cs-CZ" sz="11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7606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Název materiálu</a:t>
                      </a: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pitchFamily="34" charset="0"/>
                          <a:cs typeface="Arial" pitchFamily="34" charset="0"/>
                        </a:rPr>
                        <a:t>Struktura seminární práce (</a:t>
                      </a:r>
                      <a:r>
                        <a:rPr lang="cs-CZ" sz="1400" kern="1200" dirty="0" smtClean="0">
                          <a:solidFill>
                            <a:schemeClr val="tx1"/>
                          </a:solidFill>
                          <a:latin typeface="Arial" pitchFamily="34" charset="0"/>
                          <a:ea typeface="+mn-ea"/>
                          <a:cs typeface="Arial" pitchFamily="34" charset="0"/>
                        </a:rPr>
                        <a:t>VY_32_INOVACE_06.01.04)</a:t>
                      </a:r>
                      <a:endParaRPr kumimoji="0" lang="cs-CZ" sz="1400" b="0" i="0" u="none" strike="noStrike" cap="none" normalizeH="0" baseline="0" dirty="0" smtClean="0">
                        <a:ln>
                          <a:noFill/>
                        </a:ln>
                        <a:solidFill>
                          <a:schemeClr val="tx1"/>
                        </a:solidFill>
                        <a:effectLst/>
                        <a:latin typeface="Arial" pitchFamily="34" charset="0"/>
                        <a:cs typeface="Arial" pitchFamily="34"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7611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Autor</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pitchFamily="34" charset="0"/>
                          <a:cs typeface="Arial" pitchFamily="34" charset="0"/>
                        </a:rPr>
                        <a:t>PhDr. Jan Tomíček</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7616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Tematická oblast</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lang="cs-CZ" sz="1400" kern="1200" dirty="0" smtClean="0">
                          <a:solidFill>
                            <a:schemeClr val="tx1"/>
                          </a:solidFill>
                          <a:latin typeface="Arial" pitchFamily="34" charset="0"/>
                          <a:ea typeface="+mn-ea"/>
                          <a:cs typeface="Arial" pitchFamily="34" charset="0"/>
                        </a:rPr>
                        <a:t>Dějepis pro 5. – 7. ročník VG</a:t>
                      </a:r>
                      <a:endParaRPr kumimoji="0" lang="cs-CZ" sz="1400" b="0" i="0" u="none" strike="noStrike" cap="none" normalizeH="0" baseline="0" dirty="0" smtClean="0">
                        <a:ln>
                          <a:noFill/>
                        </a:ln>
                        <a:solidFill>
                          <a:schemeClr val="tx1"/>
                        </a:solidFill>
                        <a:effectLst/>
                        <a:latin typeface="Arial" pitchFamily="34" charset="0"/>
                        <a:cs typeface="Arial" pitchFamily="34"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76211">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Ročník</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pitchFamily="34" charset="0"/>
                          <a:cs typeface="Arial" pitchFamily="34" charset="0"/>
                        </a:rPr>
                        <a:t>7. Ročník</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7601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Datum tvorby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pitchFamily="34" charset="0"/>
                          <a:cs typeface="Arial" pitchFamily="34" charset="0"/>
                        </a:rPr>
                        <a:t>Září 2012</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86792">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Anotace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pitchFamily="34" charset="0"/>
                          <a:cs typeface="Arial" pitchFamily="34" charset="0"/>
                        </a:rPr>
                        <a:t>Prezentace je určena k výuce úvodu do  historiografie v dějepisném semináři v sedmém (předmaturitním) ročníku vyššího gymnázia. Studenty seznámí se zásadami psaní seminární práce, se správným použitím odkazů a poznámkového aparátu.</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41144">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Metodický pokyn</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pitchFamily="34" charset="0"/>
                          <a:cs typeface="Arial" pitchFamily="34" charset="0"/>
                        </a:rPr>
                        <a:t>Šablona slouží jako digitalizovaná učebnice k výuce úvodu do dějepisu. Časová dotace </a:t>
                      </a:r>
                      <a:r>
                        <a:rPr kumimoji="0" lang="cs-CZ" sz="1400" b="0" i="0" u="none" strike="noStrike" cap="none" normalizeH="0" baseline="0" smtClean="0">
                          <a:ln>
                            <a:noFill/>
                          </a:ln>
                          <a:solidFill>
                            <a:schemeClr val="tx1"/>
                          </a:solidFill>
                          <a:effectLst/>
                          <a:latin typeface="Arial" pitchFamily="34" charset="0"/>
                          <a:cs typeface="Arial" pitchFamily="34" charset="0"/>
                        </a:rPr>
                        <a:t>je 40 </a:t>
                      </a:r>
                      <a:r>
                        <a:rPr kumimoji="0" lang="cs-CZ" sz="1400" b="0" i="0" u="none" strike="noStrike" cap="none" normalizeH="0" baseline="0" dirty="0" smtClean="0">
                          <a:ln>
                            <a:noFill/>
                          </a:ln>
                          <a:solidFill>
                            <a:schemeClr val="tx1"/>
                          </a:solidFill>
                          <a:effectLst/>
                          <a:latin typeface="Arial" pitchFamily="34" charset="0"/>
                          <a:cs typeface="Arial" pitchFamily="34" charset="0"/>
                        </a:rPr>
                        <a:t>minut.</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548681"/>
            <a:ext cx="7772400" cy="2016223"/>
          </a:xfrm>
        </p:spPr>
        <p:txBody>
          <a:bodyPr/>
          <a:lstStyle/>
          <a:p>
            <a:r>
              <a:rPr lang="cs-CZ" b="1" dirty="0" smtClean="0"/>
              <a:t>Struktura seminární práce</a:t>
            </a:r>
            <a:r>
              <a:rPr lang="cs-CZ" dirty="0" smtClean="0"/>
              <a:t/>
            </a:r>
            <a:br>
              <a:rPr lang="cs-CZ" dirty="0" smtClean="0"/>
            </a:br>
            <a:endParaRPr lang="cs-CZ" dirty="0"/>
          </a:p>
        </p:txBody>
      </p:sp>
      <p:sp>
        <p:nvSpPr>
          <p:cNvPr id="3" name="Podnadpis 2"/>
          <p:cNvSpPr>
            <a:spLocks noGrp="1"/>
          </p:cNvSpPr>
          <p:nvPr>
            <p:ph type="subTitle" idx="1"/>
          </p:nvPr>
        </p:nvSpPr>
        <p:spPr>
          <a:xfrm>
            <a:off x="1371600" y="1916832"/>
            <a:ext cx="6400800" cy="3721968"/>
          </a:xfrm>
        </p:spPr>
        <p:txBody>
          <a:bodyPr>
            <a:normAutofit fontScale="92500" lnSpcReduction="10000"/>
          </a:bodyPr>
          <a:lstStyle/>
          <a:p>
            <a:pPr marL="514350" indent="-514350">
              <a:buAutoNum type="arabicPeriod"/>
            </a:pPr>
            <a:r>
              <a:rPr lang="cs-CZ" dirty="0" smtClean="0"/>
              <a:t>Titulní strana</a:t>
            </a:r>
          </a:p>
          <a:p>
            <a:pPr marL="514350" indent="-514350">
              <a:buAutoNum type="arabicPeriod"/>
            </a:pPr>
            <a:r>
              <a:rPr lang="cs-CZ" dirty="0" smtClean="0"/>
              <a:t>Obsah</a:t>
            </a:r>
          </a:p>
          <a:p>
            <a:pPr marL="514350" indent="-514350">
              <a:buAutoNum type="arabicPeriod"/>
            </a:pPr>
            <a:r>
              <a:rPr lang="cs-CZ" dirty="0" smtClean="0"/>
              <a:t>Úvod</a:t>
            </a:r>
          </a:p>
          <a:p>
            <a:pPr marL="514350" indent="-514350">
              <a:buAutoNum type="arabicPeriod"/>
            </a:pPr>
            <a:r>
              <a:rPr lang="cs-CZ" dirty="0" smtClean="0"/>
              <a:t>Vlastní text</a:t>
            </a:r>
          </a:p>
          <a:p>
            <a:pPr marL="514350" indent="-514350">
              <a:buAutoNum type="arabicPeriod"/>
            </a:pPr>
            <a:r>
              <a:rPr lang="cs-CZ" dirty="0" smtClean="0"/>
              <a:t>Závěr</a:t>
            </a:r>
          </a:p>
          <a:p>
            <a:pPr marL="514350" indent="-514350">
              <a:buAutoNum type="arabicPeriod"/>
            </a:pPr>
            <a:r>
              <a:rPr lang="cs-CZ" dirty="0" smtClean="0"/>
              <a:t>Odkazový a poznámkový aparát</a:t>
            </a:r>
          </a:p>
          <a:p>
            <a:pPr marL="514350" indent="-514350">
              <a:buAutoNum type="arabicPeriod"/>
            </a:pPr>
            <a:r>
              <a:rPr lang="cs-CZ" dirty="0" smtClean="0"/>
              <a:t>Přílohy</a:t>
            </a: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Titulní strana a obsah</a:t>
            </a:r>
            <a:endParaRPr lang="cs-CZ" b="1" dirty="0"/>
          </a:p>
        </p:txBody>
      </p:sp>
      <p:sp>
        <p:nvSpPr>
          <p:cNvPr id="3" name="Zástupný symbol pro obsah 2"/>
          <p:cNvSpPr>
            <a:spLocks noGrp="1"/>
          </p:cNvSpPr>
          <p:nvPr>
            <p:ph idx="1"/>
          </p:nvPr>
        </p:nvSpPr>
        <p:spPr/>
        <p:txBody>
          <a:bodyPr>
            <a:normAutofit fontScale="92500" lnSpcReduction="20000"/>
          </a:bodyPr>
          <a:lstStyle/>
          <a:p>
            <a:r>
              <a:rPr lang="cs-CZ" b="1" u="sng" dirty="0" smtClean="0"/>
              <a:t>Titulní strana</a:t>
            </a:r>
          </a:p>
          <a:p>
            <a:r>
              <a:rPr lang="cs-CZ" b="1" dirty="0" smtClean="0"/>
              <a:t>Název práce </a:t>
            </a:r>
            <a:r>
              <a:rPr lang="cs-CZ" dirty="0" smtClean="0"/>
              <a:t>– jasný, výstižný, může mít podtitul</a:t>
            </a:r>
          </a:p>
          <a:p>
            <a:r>
              <a:rPr lang="cs-CZ" b="1" dirty="0" smtClean="0"/>
              <a:t>Typ práce </a:t>
            </a:r>
            <a:r>
              <a:rPr lang="cs-CZ" dirty="0" smtClean="0"/>
              <a:t>(např. Seminární práce)</a:t>
            </a:r>
          </a:p>
          <a:p>
            <a:r>
              <a:rPr lang="cs-CZ" b="1" dirty="0" smtClean="0"/>
              <a:t>Jméno autora</a:t>
            </a:r>
          </a:p>
          <a:p>
            <a:r>
              <a:rPr lang="cs-CZ" b="1" dirty="0" smtClean="0"/>
              <a:t>Rok a místo zpracování </a:t>
            </a:r>
            <a:r>
              <a:rPr lang="cs-CZ" dirty="0" smtClean="0"/>
              <a:t>(většinou název střední školy, kde práce vznikla)</a:t>
            </a:r>
          </a:p>
          <a:p>
            <a:r>
              <a:rPr lang="cs-CZ" b="1" u="sng" dirty="0" smtClean="0"/>
              <a:t>Obsah:</a:t>
            </a:r>
            <a:r>
              <a:rPr lang="cs-CZ" dirty="0" smtClean="0"/>
              <a:t> (může být hned za titulní stranou, ale i na konci), členění na kapitoly či podkapitoly + uvedení strany – samozřejmě strany práce jsou číslovány.</a:t>
            </a:r>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Příklad textu na titulní straně práce</a:t>
            </a:r>
            <a:endParaRPr lang="cs-CZ" b="1" dirty="0"/>
          </a:p>
        </p:txBody>
      </p:sp>
      <p:sp>
        <p:nvSpPr>
          <p:cNvPr id="3" name="Zástupný symbol pro obsah 2"/>
          <p:cNvSpPr>
            <a:spLocks noGrp="1"/>
          </p:cNvSpPr>
          <p:nvPr>
            <p:ph idx="1"/>
          </p:nvPr>
        </p:nvSpPr>
        <p:spPr>
          <a:xfrm>
            <a:off x="457200" y="1412776"/>
            <a:ext cx="8229600" cy="4824536"/>
          </a:xfrm>
        </p:spPr>
        <p:txBody>
          <a:bodyPr>
            <a:normAutofit fontScale="25000" lnSpcReduction="20000"/>
          </a:bodyPr>
          <a:lstStyle/>
          <a:p>
            <a:endParaRPr lang="cs-CZ" sz="4000" b="1" dirty="0" smtClean="0"/>
          </a:p>
          <a:p>
            <a:r>
              <a:rPr lang="cs-CZ" sz="8000" b="1" dirty="0" smtClean="0"/>
              <a:t>GYMNÁZIUM, SOU, SOŠ A VOŠ, HOŘICE</a:t>
            </a:r>
            <a:endParaRPr lang="cs-CZ" sz="8000" dirty="0" smtClean="0"/>
          </a:p>
          <a:p>
            <a:r>
              <a:rPr lang="cs-CZ" sz="8000" b="1" dirty="0" smtClean="0"/>
              <a:t> </a:t>
            </a:r>
            <a:r>
              <a:rPr lang="cs-CZ" sz="8000" dirty="0" smtClean="0"/>
              <a:t>     </a:t>
            </a:r>
          </a:p>
          <a:p>
            <a:r>
              <a:rPr lang="cs-CZ" sz="8000" b="1" dirty="0" err="1" smtClean="0"/>
              <a:t>Joe</a:t>
            </a:r>
            <a:r>
              <a:rPr lang="cs-CZ" sz="8000" b="1" dirty="0" smtClean="0"/>
              <a:t> </a:t>
            </a:r>
            <a:r>
              <a:rPr lang="cs-CZ" sz="8000" b="1" dirty="0" err="1" smtClean="0"/>
              <a:t>Hloucha</a:t>
            </a:r>
            <a:r>
              <a:rPr lang="cs-CZ" sz="8000" b="1" dirty="0" smtClean="0"/>
              <a:t>: Život a dílo</a:t>
            </a:r>
            <a:endParaRPr lang="cs-CZ" sz="8000" dirty="0" smtClean="0"/>
          </a:p>
          <a:p>
            <a:r>
              <a:rPr lang="cs-CZ" sz="8000" b="1" dirty="0" smtClean="0"/>
              <a:t> </a:t>
            </a:r>
            <a:endParaRPr lang="cs-CZ" sz="8000" dirty="0" smtClean="0"/>
          </a:p>
          <a:p>
            <a:r>
              <a:rPr lang="cs-CZ" sz="8000" i="1" dirty="0" smtClean="0"/>
              <a:t>Seminární práce</a:t>
            </a:r>
            <a:endParaRPr lang="cs-CZ" sz="8000" dirty="0" smtClean="0"/>
          </a:p>
          <a:p>
            <a:r>
              <a:rPr lang="cs-CZ" sz="8000" i="1" dirty="0" smtClean="0"/>
              <a:t> </a:t>
            </a:r>
            <a:endParaRPr lang="cs-CZ" sz="8000" dirty="0" smtClean="0"/>
          </a:p>
          <a:p>
            <a:r>
              <a:rPr lang="cs-CZ" sz="8000" dirty="0" smtClean="0"/>
              <a:t>   </a:t>
            </a:r>
            <a:r>
              <a:rPr lang="cs-CZ" sz="8000" b="1" dirty="0" smtClean="0"/>
              <a:t> </a:t>
            </a:r>
            <a:endParaRPr lang="cs-CZ" sz="8000" dirty="0" smtClean="0"/>
          </a:p>
          <a:p>
            <a:r>
              <a:rPr lang="cs-CZ" sz="8000" dirty="0" smtClean="0"/>
              <a:t>AUTOR PRÁCE</a:t>
            </a:r>
          </a:p>
          <a:p>
            <a:r>
              <a:rPr lang="cs-CZ" sz="8000" b="1" dirty="0" smtClean="0"/>
              <a:t>Lenka </a:t>
            </a:r>
            <a:r>
              <a:rPr lang="cs-CZ" sz="8000" b="1" dirty="0" err="1" smtClean="0"/>
              <a:t>Schramková</a:t>
            </a:r>
            <a:endParaRPr lang="cs-CZ" sz="8000" dirty="0" smtClean="0"/>
          </a:p>
          <a:p>
            <a:r>
              <a:rPr lang="cs-CZ" sz="8000" dirty="0" smtClean="0"/>
              <a:t> </a:t>
            </a:r>
          </a:p>
          <a:p>
            <a:r>
              <a:rPr lang="cs-CZ" sz="8000" dirty="0" smtClean="0"/>
              <a:t>ROČNÍK</a:t>
            </a:r>
          </a:p>
          <a:p>
            <a:r>
              <a:rPr lang="cs-CZ" sz="8000" b="1" dirty="0" smtClean="0"/>
              <a:t>7.G</a:t>
            </a:r>
            <a:endParaRPr lang="cs-CZ" sz="8000" dirty="0" smtClean="0"/>
          </a:p>
          <a:p>
            <a:r>
              <a:rPr lang="cs-CZ" sz="8000" dirty="0" smtClean="0"/>
              <a:t>   </a:t>
            </a:r>
          </a:p>
          <a:p>
            <a:r>
              <a:rPr lang="cs-CZ" sz="8000" dirty="0" smtClean="0"/>
              <a:t>HOŘICE</a:t>
            </a:r>
          </a:p>
          <a:p>
            <a:r>
              <a:rPr lang="cs-CZ" sz="8000" dirty="0" smtClean="0"/>
              <a:t>2012 - 2013</a:t>
            </a:r>
            <a:endParaRPr lang="cs-CZ" sz="4000" dirty="0" smtClean="0"/>
          </a:p>
          <a:p>
            <a:endParaRPr lang="cs-CZ" dirty="0"/>
          </a:p>
        </p:txBody>
      </p:sp>
      <p:graphicFrame>
        <p:nvGraphicFramePr>
          <p:cNvPr id="1026" name="Object 2"/>
          <p:cNvGraphicFramePr>
            <a:graphicFrameLocks noChangeAspect="1"/>
          </p:cNvGraphicFramePr>
          <p:nvPr/>
        </p:nvGraphicFramePr>
        <p:xfrm>
          <a:off x="1690688" y="2492896"/>
          <a:ext cx="5761037" cy="2880320"/>
        </p:xfrm>
        <a:graphic>
          <a:graphicData uri="http://schemas.openxmlformats.org/presentationml/2006/ole">
            <p:oleObj spid="_x0000_s1026" name="Dokument" r:id="rId3" imgW="5761138" imgH="323149" progId="">
              <p:embed/>
            </p:oleObj>
          </a:graphicData>
        </a:graphic>
      </p:graphicFrame>
      <p:graphicFrame>
        <p:nvGraphicFramePr>
          <p:cNvPr id="1027" name="Object 3"/>
          <p:cNvGraphicFramePr>
            <a:graphicFrameLocks noChangeAspect="1"/>
          </p:cNvGraphicFramePr>
          <p:nvPr/>
        </p:nvGraphicFramePr>
        <p:xfrm>
          <a:off x="1690688" y="3267075"/>
          <a:ext cx="5761037" cy="323850"/>
        </p:xfrm>
        <a:graphic>
          <a:graphicData uri="http://schemas.openxmlformats.org/presentationml/2006/ole">
            <p:oleObj spid="_x0000_s1027" name="Dokument" r:id="rId4" imgW="5761138" imgH="323149" progId="">
              <p:embed/>
            </p:oleObj>
          </a:graphicData>
        </a:graphic>
      </p:graphicFrame>
      <p:graphicFrame>
        <p:nvGraphicFramePr>
          <p:cNvPr id="1028" name="Object 4"/>
          <p:cNvGraphicFramePr>
            <a:graphicFrameLocks noChangeAspect="1"/>
          </p:cNvGraphicFramePr>
          <p:nvPr/>
        </p:nvGraphicFramePr>
        <p:xfrm>
          <a:off x="1690688" y="3267075"/>
          <a:ext cx="5761037" cy="323850"/>
        </p:xfrm>
        <a:graphic>
          <a:graphicData uri="http://schemas.openxmlformats.org/presentationml/2006/ole">
            <p:oleObj spid="_x0000_s1028" name="Dokument" r:id="rId5" imgW="5761138" imgH="323149" progId="">
              <p:embed/>
            </p:oleObj>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Úvod</a:t>
            </a:r>
            <a:endParaRPr lang="cs-CZ" b="1" dirty="0"/>
          </a:p>
        </p:txBody>
      </p:sp>
      <p:sp>
        <p:nvSpPr>
          <p:cNvPr id="3" name="Zástupný symbol pro obsah 2"/>
          <p:cNvSpPr>
            <a:spLocks noGrp="1"/>
          </p:cNvSpPr>
          <p:nvPr>
            <p:ph idx="1"/>
          </p:nvPr>
        </p:nvSpPr>
        <p:spPr/>
        <p:txBody>
          <a:bodyPr>
            <a:noAutofit/>
          </a:bodyPr>
          <a:lstStyle/>
          <a:p>
            <a:r>
              <a:rPr lang="cs-CZ" sz="2100" dirty="0" smtClean="0"/>
              <a:t>1. Přesně vymezit téma, o kterém budu psát</a:t>
            </a:r>
          </a:p>
          <a:p>
            <a:r>
              <a:rPr lang="cs-CZ" sz="2100" dirty="0" smtClean="0"/>
              <a:t>2. Zdůvodnit výběr tématu (proč jsem si toto téma vybral)</a:t>
            </a:r>
          </a:p>
          <a:p>
            <a:r>
              <a:rPr lang="cs-CZ" sz="2100" dirty="0" smtClean="0"/>
              <a:t>3. Časové, obsahové a územní vymezení práce</a:t>
            </a:r>
          </a:p>
          <a:p>
            <a:r>
              <a:rPr lang="cs-CZ" sz="2100" dirty="0" smtClean="0"/>
              <a:t>4. Zhodnocení dosavadního stavu zpracování v literatuře</a:t>
            </a:r>
          </a:p>
          <a:p>
            <a:r>
              <a:rPr lang="cs-CZ" sz="2100" dirty="0" smtClean="0"/>
              <a:t>5. Charakteristika pramenné základny (druhy, věrohodnost, dostupnost atd. pramenů)</a:t>
            </a:r>
          </a:p>
          <a:p>
            <a:r>
              <a:rPr lang="cs-CZ" sz="2100" dirty="0" smtClean="0"/>
              <a:t>6. Uvedení, jak a proč chceš práci členit</a:t>
            </a:r>
          </a:p>
          <a:p>
            <a:r>
              <a:rPr lang="cs-CZ" sz="2100" dirty="0" smtClean="0"/>
              <a:t>7. V závěru úvodu může být i poděkování někomu, kdo Ti nějak s prací pomohl (překlad z cizího jazyka, pomoc při přečtení starých textů, rada při vyhledávání pramenů a literatury, pomoc při grafickém zpracování atd.)</a:t>
            </a:r>
          </a:p>
          <a:p>
            <a:r>
              <a:rPr lang="cs-CZ" sz="2100" i="1" dirty="0" smtClean="0"/>
              <a:t>Poznámka: </a:t>
            </a:r>
            <a:r>
              <a:rPr lang="cs-CZ" sz="2100" dirty="0" smtClean="0"/>
              <a:t>Úvod se zpracuje až na konec, je jakousi vizitkou Tvé práce.</a:t>
            </a:r>
            <a:endParaRPr lang="cs-CZ" sz="2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Příklad úvodu u seminární práce</a:t>
            </a:r>
            <a:endParaRPr lang="cs-CZ" b="1" dirty="0"/>
          </a:p>
        </p:txBody>
      </p:sp>
      <p:sp>
        <p:nvSpPr>
          <p:cNvPr id="3" name="Zástupný symbol pro obsah 2"/>
          <p:cNvSpPr>
            <a:spLocks noGrp="1"/>
          </p:cNvSpPr>
          <p:nvPr>
            <p:ph idx="1"/>
          </p:nvPr>
        </p:nvSpPr>
        <p:spPr>
          <a:xfrm>
            <a:off x="457200" y="1268760"/>
            <a:ext cx="8229600" cy="5184576"/>
          </a:xfrm>
        </p:spPr>
        <p:txBody>
          <a:bodyPr>
            <a:normAutofit fontScale="40000" lnSpcReduction="20000"/>
          </a:bodyPr>
          <a:lstStyle/>
          <a:p>
            <a:r>
              <a:rPr lang="cs-CZ" sz="3500" dirty="0" smtClean="0"/>
              <a:t>	Ve své seminární práci bych se chtěla zaměřit na život a dílo českého spisovatele, cestovatele a sběratele umění </a:t>
            </a:r>
            <a:r>
              <a:rPr lang="cs-CZ" sz="3500" dirty="0" err="1" smtClean="0"/>
              <a:t>Joe</a:t>
            </a:r>
            <a:r>
              <a:rPr lang="cs-CZ" sz="3500" dirty="0" smtClean="0"/>
              <a:t> </a:t>
            </a:r>
            <a:r>
              <a:rPr lang="cs-CZ" sz="3500" dirty="0" err="1" smtClean="0"/>
              <a:t>Hlouchy</a:t>
            </a:r>
            <a:r>
              <a:rPr lang="cs-CZ" sz="3500" dirty="0" smtClean="0"/>
              <a:t>, který je v dnešní době neprávem opomíjen čtenáři i učebnicemi literatury. Toto téma jsem si vybrala proto, že mám stejně jako </a:t>
            </a:r>
            <a:r>
              <a:rPr lang="cs-CZ" sz="3500" dirty="0" err="1" smtClean="0"/>
              <a:t>Joe</a:t>
            </a:r>
            <a:r>
              <a:rPr lang="cs-CZ" sz="3500" dirty="0" smtClean="0"/>
              <a:t> </a:t>
            </a:r>
            <a:r>
              <a:rPr lang="cs-CZ" sz="3500" dirty="0" err="1" smtClean="0"/>
              <a:t>Hloucha</a:t>
            </a:r>
            <a:r>
              <a:rPr lang="cs-CZ" sz="3500" dirty="0" smtClean="0"/>
              <a:t> ráda Japonsko, vadí mi jeho amerikanizace a ráda bych tuto zemi někdy navštívila. Zkrátka i přes to, že žil o sto let dříve než já, máme spolu mnoho společného. Moje práce je zaměřená na celý </a:t>
            </a:r>
            <a:r>
              <a:rPr lang="cs-CZ" sz="3500" dirty="0" err="1" smtClean="0"/>
              <a:t>Hlouchův</a:t>
            </a:r>
            <a:r>
              <a:rPr lang="cs-CZ" sz="3500" dirty="0" smtClean="0"/>
              <a:t> život, ale nejvíce se věnuje jeho dvěma cestám do Japonska a jeho vztahu k této zemi. Naopak jen okrajově se věnuje jeho sběratelské činnosti. Také bych touto prací ráda upozornila na tuto významnou českou osobnost, kterou přes její popularitu na počátku minulého století dnes téměř nikdo nezná. Já osobně jsem jeho existenci zaznamenala poměrně nedávno, když jsem náhodou na půdě objevila jeho knihu </a:t>
            </a:r>
            <a:r>
              <a:rPr lang="cs-CZ" sz="3500" i="1" dirty="0" smtClean="0"/>
              <a:t>Polibky smrti</a:t>
            </a:r>
            <a:r>
              <a:rPr lang="cs-CZ" sz="3500" dirty="0" smtClean="0"/>
              <a:t>. Podle mého názoru je mnoho lidí, kteří mají někde doma zastrčenou jeho knihu a ani o tom nevědí a právě i tyto čtenáře by moje práce mohla zajímat, až zjistí, jaký poklad doma mají. Zkusila jsem se zeptat různých lidí, jestli jim něco říká jméno </a:t>
            </a:r>
            <a:r>
              <a:rPr lang="cs-CZ" sz="3500" dirty="0" err="1" smtClean="0"/>
              <a:t>Joe</a:t>
            </a:r>
            <a:r>
              <a:rPr lang="cs-CZ" sz="3500" dirty="0" smtClean="0"/>
              <a:t> </a:t>
            </a:r>
            <a:r>
              <a:rPr lang="cs-CZ" sz="3500" dirty="0" err="1" smtClean="0"/>
              <a:t>Hloucha</a:t>
            </a:r>
            <a:r>
              <a:rPr lang="cs-CZ" sz="3500" dirty="0" smtClean="0"/>
              <a:t>, ale nenašla jsem nikoho, kdo by alespoň tušil, že se jedná o spisovatele, jehož nejznámější kniha Sakura ve vichřici vyšla celkem dvanáctkrát, o čemž se dnešním spisovatelům může jen zdát. </a:t>
            </a:r>
          </a:p>
          <a:p>
            <a:r>
              <a:rPr lang="cs-CZ" sz="3500" dirty="0" smtClean="0"/>
              <a:t>	O </a:t>
            </a:r>
            <a:r>
              <a:rPr lang="cs-CZ" sz="3500" dirty="0" err="1" smtClean="0"/>
              <a:t>Hlouchovi</a:t>
            </a:r>
            <a:r>
              <a:rPr lang="cs-CZ" sz="3500" dirty="0" smtClean="0"/>
              <a:t> mnoho knih nevyšlo. V roce 1931 vznikla kniha Milenec </a:t>
            </a:r>
            <a:r>
              <a:rPr lang="cs-CZ" sz="3500" dirty="0" err="1" smtClean="0"/>
              <a:t>Nipponu</a:t>
            </a:r>
            <a:r>
              <a:rPr lang="cs-CZ" sz="3500" dirty="0" smtClean="0"/>
              <a:t> od Josefa Václava Šmejkala, který se s </a:t>
            </a:r>
            <a:r>
              <a:rPr lang="cs-CZ" sz="3500" dirty="0" err="1" smtClean="0"/>
              <a:t>Hlouchou</a:t>
            </a:r>
            <a:r>
              <a:rPr lang="cs-CZ" sz="3500" dirty="0" smtClean="0"/>
              <a:t> osobně sešel v jeho vile a udělal s ním rozhovor, který spolu s komentářem a doplňujícími informacemi od autora tvoří obsah knihy. Tuto knihu jsem jako zdroj používala nejčastěji, protože je nejautentičtější vzhledem k tomu, že obsahuje shrnutí </a:t>
            </a:r>
            <a:r>
              <a:rPr lang="cs-CZ" sz="3500" dirty="0" err="1" smtClean="0"/>
              <a:t>Hlouchova</a:t>
            </a:r>
            <a:r>
              <a:rPr lang="cs-CZ" sz="3500" dirty="0" smtClean="0"/>
              <a:t> života přímo z úst jeho samého. Až v roce 2008 si vzpomnělo </a:t>
            </a:r>
            <a:r>
              <a:rPr lang="cs-CZ" sz="3500" dirty="0" err="1" smtClean="0"/>
              <a:t>Náprstkovo</a:t>
            </a:r>
            <a:r>
              <a:rPr lang="cs-CZ" sz="3500" dirty="0" smtClean="0"/>
              <a:t> muzeum na muže, který jim daroval podstatnou část jejich sbírek. Pracovníci tohoto muzea Alice </a:t>
            </a:r>
            <a:r>
              <a:rPr lang="cs-CZ" sz="3500" dirty="0" err="1" smtClean="0"/>
              <a:t>Kraemerová</a:t>
            </a:r>
            <a:r>
              <a:rPr lang="cs-CZ" sz="3500" dirty="0" smtClean="0"/>
              <a:t> a Jan </a:t>
            </a:r>
            <a:r>
              <a:rPr lang="cs-CZ" sz="3500" dirty="0" err="1" smtClean="0"/>
              <a:t>Šejbl</a:t>
            </a:r>
            <a:r>
              <a:rPr lang="cs-CZ" sz="3500" dirty="0" smtClean="0"/>
              <a:t> vydali v nakladatelství Národního muzea monografií </a:t>
            </a:r>
            <a:r>
              <a:rPr lang="cs-CZ" sz="3500" i="1" dirty="0" smtClean="0"/>
              <a:t>Japonsko, má láska</a:t>
            </a:r>
            <a:r>
              <a:rPr lang="cs-CZ" sz="3500" dirty="0" smtClean="0"/>
              <a:t>, která shrnuje život </a:t>
            </a:r>
            <a:r>
              <a:rPr lang="cs-CZ" sz="3500" dirty="0" err="1" smtClean="0"/>
              <a:t>Joe</a:t>
            </a:r>
            <a:r>
              <a:rPr lang="cs-CZ" sz="3500" dirty="0" smtClean="0"/>
              <a:t> </a:t>
            </a:r>
            <a:r>
              <a:rPr lang="cs-CZ" sz="3500" dirty="0" err="1" smtClean="0"/>
              <a:t>Hlouchy</a:t>
            </a:r>
            <a:r>
              <a:rPr lang="cs-CZ" sz="3500" dirty="0" smtClean="0"/>
              <a:t> a popisuje jeho sběratelskou činnost a její výsledky na základě podrobného prozkoumání pozůstalosti </a:t>
            </a:r>
            <a:r>
              <a:rPr lang="cs-CZ" sz="3500" dirty="0" err="1" smtClean="0"/>
              <a:t>Joe</a:t>
            </a:r>
            <a:r>
              <a:rPr lang="cs-CZ" sz="3500" dirty="0" smtClean="0"/>
              <a:t> </a:t>
            </a:r>
            <a:r>
              <a:rPr lang="cs-CZ" sz="3500" dirty="0" err="1" smtClean="0"/>
              <a:t>Hlouchy</a:t>
            </a:r>
            <a:r>
              <a:rPr lang="cs-CZ" sz="3500" dirty="0" smtClean="0"/>
              <a:t> uložené v archivu tohoto muzea a sbírky, kterou vytvořil a daroval muzeu. Pozůstalost obsahuje </a:t>
            </a:r>
            <a:r>
              <a:rPr lang="cs-CZ" sz="3500" dirty="0" err="1" smtClean="0"/>
              <a:t>Hlouchovy</a:t>
            </a:r>
            <a:r>
              <a:rPr lang="cs-CZ" sz="3500" dirty="0" smtClean="0"/>
              <a:t> deníky, korespondenci i účtenky a fotografie jeho známých či rozepsaná díla. Bohužel se mi nepodařilo do této pozůstalosti nahlédnout, ale jedním z mých zdrojů je bakalářská práce studentky, která tuto možnost měla. Dále cituji z knih, které napsal sám </a:t>
            </a:r>
            <a:r>
              <a:rPr lang="cs-CZ" sz="3500" dirty="0" err="1" smtClean="0"/>
              <a:t>Hloucha</a:t>
            </a:r>
            <a:r>
              <a:rPr lang="cs-CZ" sz="3500" dirty="0" smtClean="0"/>
              <a:t>. Bohužel se mi však nepodařilo vypátrat žádného pamětníka, protože </a:t>
            </a:r>
            <a:r>
              <a:rPr lang="cs-CZ" sz="3500" dirty="0" err="1" smtClean="0"/>
              <a:t>Hloucha</a:t>
            </a:r>
            <a:r>
              <a:rPr lang="cs-CZ" sz="3500" dirty="0" smtClean="0"/>
              <a:t> neměl manželku ani děti a od jeho smrti uplynulo již více než padesát let. </a:t>
            </a:r>
          </a:p>
          <a:p>
            <a:r>
              <a:rPr lang="cs-CZ" sz="3500" dirty="0" smtClean="0"/>
              <a:t>Ráda bych na tomto místě poděkovala paní </a:t>
            </a:r>
            <a:r>
              <a:rPr lang="cs-CZ" sz="3500" b="1" dirty="0" smtClean="0"/>
              <a:t>PhDr. Haně Popelové, CSc. z</a:t>
            </a:r>
            <a:r>
              <a:rPr lang="cs-CZ" sz="3500" dirty="0" smtClean="0"/>
              <a:t> </a:t>
            </a:r>
            <a:r>
              <a:rPr lang="cs-CZ" sz="3500" dirty="0" err="1" smtClean="0"/>
              <a:t>Náprstkova</a:t>
            </a:r>
            <a:r>
              <a:rPr lang="cs-CZ" sz="3500" dirty="0" smtClean="0"/>
              <a:t> muzea, která mi umožnila prohlédnout si většinu </a:t>
            </a:r>
            <a:r>
              <a:rPr lang="cs-CZ" sz="3500" dirty="0" err="1" smtClean="0"/>
              <a:t>Hlouchových</a:t>
            </a:r>
            <a:r>
              <a:rPr lang="cs-CZ" sz="3500" dirty="0" smtClean="0"/>
              <a:t> knih a panu PhDr. Janu Tomíčkovi.</a:t>
            </a:r>
          </a:p>
          <a:p>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Vlastní text</a:t>
            </a:r>
            <a:endParaRPr lang="cs-CZ" b="1" dirty="0"/>
          </a:p>
        </p:txBody>
      </p:sp>
      <p:sp>
        <p:nvSpPr>
          <p:cNvPr id="3" name="Zástupný symbol pro obsah 2"/>
          <p:cNvSpPr>
            <a:spLocks noGrp="1"/>
          </p:cNvSpPr>
          <p:nvPr>
            <p:ph idx="1"/>
          </p:nvPr>
        </p:nvSpPr>
        <p:spPr/>
        <p:txBody>
          <a:bodyPr>
            <a:normAutofit fontScale="92500" lnSpcReduction="20000"/>
          </a:bodyPr>
          <a:lstStyle/>
          <a:p>
            <a:r>
              <a:rPr lang="cs-CZ" dirty="0" smtClean="0"/>
              <a:t>Členíme na kapitoly a podkapitoly</a:t>
            </a:r>
          </a:p>
          <a:p>
            <a:r>
              <a:rPr lang="cs-CZ" dirty="0" smtClean="0"/>
              <a:t>Členit můžeme i chronologicky i tematicky. Má to svá úskalí, např. u chronologického členění nesklouznout ke kronikářské popisnosti bez výkladu a porovnávání.</a:t>
            </a:r>
          </a:p>
          <a:p>
            <a:r>
              <a:rPr lang="cs-CZ" dirty="0" smtClean="0"/>
              <a:t>Nejlepší je kombinace chronologického i tematického členění (např. základní členění může být chronologicky a podkapitoly tematicky atd.).</a:t>
            </a:r>
          </a:p>
          <a:p>
            <a:r>
              <a:rPr lang="cs-CZ" dirty="0" smtClean="0"/>
              <a:t>Kapitoly by měly být číslovány, hlavně u rozsáhlejší a členitější práce, nejlépe „Kapitola 1.1, 1.2, 1.3, 2.1, 2.2, 3.3, 3.1 atd.</a:t>
            </a:r>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Ukázka jedné strany seminární práce i s poznámkami pod čarou</a:t>
            </a:r>
            <a:endParaRPr lang="cs-CZ" b="1" dirty="0"/>
          </a:p>
        </p:txBody>
      </p:sp>
      <p:sp>
        <p:nvSpPr>
          <p:cNvPr id="3" name="Zástupný symbol pro obsah 2"/>
          <p:cNvSpPr>
            <a:spLocks noGrp="1"/>
          </p:cNvSpPr>
          <p:nvPr>
            <p:ph idx="1"/>
          </p:nvPr>
        </p:nvSpPr>
        <p:spPr>
          <a:xfrm>
            <a:off x="457200" y="1412776"/>
            <a:ext cx="8229600" cy="4896544"/>
          </a:xfrm>
        </p:spPr>
        <p:txBody>
          <a:bodyPr>
            <a:normAutofit fontScale="25000" lnSpcReduction="20000"/>
          </a:bodyPr>
          <a:lstStyle/>
          <a:p>
            <a:r>
              <a:rPr lang="cs-CZ" sz="4800" dirty="0" smtClean="0"/>
              <a:t>strany Josef </a:t>
            </a:r>
            <a:r>
              <a:rPr lang="cs-CZ" sz="4800" dirty="0" err="1" smtClean="0"/>
              <a:t>Kořenský</a:t>
            </a:r>
            <a:r>
              <a:rPr lang="cs-CZ" sz="4800" dirty="0" smtClean="0"/>
              <a:t>. Josef </a:t>
            </a:r>
            <a:r>
              <a:rPr lang="cs-CZ" sz="4800" dirty="0" err="1" smtClean="0"/>
              <a:t>Kořenský</a:t>
            </a:r>
            <a:r>
              <a:rPr lang="cs-CZ" sz="4800" dirty="0" smtClean="0"/>
              <a:t> byl v té době slavný cestovatel, přírodovědec a spisovatel, který se proslavil svou cestou kolem světa uspořádanou v letech 1893-1894. Je trochu překvapující, že tento dobrodruh byl zároveň ředitelem gymnázia na Smíchově. Nejvíce </a:t>
            </a:r>
            <a:r>
              <a:rPr lang="cs-CZ" sz="4800" dirty="0" err="1" smtClean="0"/>
              <a:t>Hlouchu</a:t>
            </a:r>
            <a:r>
              <a:rPr lang="cs-CZ" sz="4800" dirty="0" smtClean="0"/>
              <a:t> uchvátil sešit věnovaný Japonsku, který vyšel v zimě roku 1894. </a:t>
            </a:r>
            <a:r>
              <a:rPr lang="cs-CZ" sz="4800" dirty="0" err="1" smtClean="0"/>
              <a:t>Hloucha</a:t>
            </a:r>
            <a:r>
              <a:rPr lang="cs-CZ" sz="4800" dirty="0" smtClean="0"/>
              <a:t> v něm poprvé v životě uviděl obrázky Japonska, které ho, podle jeho slov, okouzlily a učarovaly mu natolik, že právě od této chvíle už nemyslel na nic jiného, než na Japonsko.</a:t>
            </a:r>
          </a:p>
          <a:p>
            <a:r>
              <a:rPr lang="cs-CZ" sz="4800" dirty="0" smtClean="0"/>
              <a:t>	Už v roce 1895 se však </a:t>
            </a:r>
            <a:r>
              <a:rPr lang="cs-CZ" sz="4800" dirty="0" err="1" smtClean="0"/>
              <a:t>Hlouchovi</a:t>
            </a:r>
            <a:r>
              <a:rPr lang="cs-CZ" sz="4800" dirty="0" smtClean="0"/>
              <a:t> znovu stěhovali, tentokrát do Prahy. Otec </a:t>
            </a:r>
            <a:r>
              <a:rPr lang="cs-CZ" sz="4800" dirty="0" err="1" smtClean="0"/>
              <a:t>Joe</a:t>
            </a:r>
            <a:r>
              <a:rPr lang="cs-CZ" sz="4800" dirty="0" smtClean="0"/>
              <a:t> </a:t>
            </a:r>
            <a:r>
              <a:rPr lang="cs-CZ" sz="4800" dirty="0" err="1" smtClean="0"/>
              <a:t>Hlouchy</a:t>
            </a:r>
            <a:r>
              <a:rPr lang="cs-CZ" sz="4800" dirty="0" smtClean="0"/>
              <a:t> si tu pronajal starobylý klášterní pivovar u Sv. Tomáše, který byl vyhlášeným pražským podnikem, kde se scházeli místní umělci a bohémové. Tento pivovar se nacházel na Malé Straně, přesněji v ulici Letenská, číslo popisné 12, Praha 1. Pronájem pivovaru na takto lukrativní místě se podařilo zajistit díky rodině </a:t>
            </a:r>
            <a:r>
              <a:rPr lang="cs-CZ" sz="4800" dirty="0" err="1" smtClean="0"/>
              <a:t>Hlouchovy</a:t>
            </a:r>
            <a:r>
              <a:rPr lang="cs-CZ" sz="4800" dirty="0" smtClean="0"/>
              <a:t> matky Anny, rozené Matoušové, jejíž rodina patřila k nejbohatším a nejvýznamnějším v mladoboleslavské okrese.</a:t>
            </a:r>
          </a:p>
          <a:p>
            <a:r>
              <a:rPr lang="cs-CZ" sz="4800" dirty="0" smtClean="0"/>
              <a:t>	</a:t>
            </a:r>
            <a:r>
              <a:rPr lang="cs-CZ" sz="4800" dirty="0" err="1" smtClean="0"/>
              <a:t>Joe</a:t>
            </a:r>
            <a:r>
              <a:rPr lang="cs-CZ" sz="4800" dirty="0" smtClean="0"/>
              <a:t> </a:t>
            </a:r>
            <a:r>
              <a:rPr lang="cs-CZ" sz="4800" dirty="0" err="1" smtClean="0"/>
              <a:t>Hloucha</a:t>
            </a:r>
            <a:r>
              <a:rPr lang="cs-CZ" sz="4800" dirty="0" smtClean="0"/>
              <a:t> tedy do kvarty nastoupil již na pražském gymnáziu, konkrétně na Malostranském gymnáziu v Letenské ulici, na jehož místě stojí budova, v níž již od první republiky do současnosti sídlí ministerstvo financí. Po absolvování gymnázia studoval dva roky na Českoslovanské obchodní akademii v </a:t>
            </a:r>
            <a:r>
              <a:rPr lang="cs-CZ" sz="4800" dirty="0" err="1" smtClean="0"/>
              <a:t>Resslově</a:t>
            </a:r>
            <a:r>
              <a:rPr lang="cs-CZ" sz="4800" dirty="0" smtClean="0"/>
              <a:t> ulici a účastnil se jednoletého kurzu účetnictví na </a:t>
            </a:r>
            <a:r>
              <a:rPr lang="cs-CZ" sz="4800" dirty="0" err="1" smtClean="0"/>
              <a:t>c</a:t>
            </a:r>
            <a:r>
              <a:rPr lang="cs-CZ" sz="4800" dirty="0" smtClean="0"/>
              <a:t>. k. </a:t>
            </a:r>
            <a:r>
              <a:rPr lang="cs-CZ" sz="4800" dirty="0" err="1" smtClean="0"/>
              <a:t>Karlo</a:t>
            </a:r>
            <a:r>
              <a:rPr lang="cs-CZ" sz="4800" dirty="0" smtClean="0"/>
              <a:t>-Ferdinandově univerzitě. Po ukončení studií se </a:t>
            </a:r>
            <a:r>
              <a:rPr lang="cs-CZ" sz="4800" dirty="0" err="1" smtClean="0"/>
              <a:t>Hloucha</a:t>
            </a:r>
            <a:r>
              <a:rPr lang="cs-CZ" sz="4800" dirty="0" smtClean="0"/>
              <a:t> stal úředníkem. Během studia gymnázia i akademie už se aktivně zajímal o umění mimoevropských kultur a o vše, co se týkalo Japonska. Za ušetřené peníze si u pražských starožitníků nakupoval umělecká díla pocházející především z Japonska. V této době také navazoval kontakty s významnými cestovateli, například se svým příbuzným Josefem </a:t>
            </a:r>
            <a:r>
              <a:rPr lang="cs-CZ" sz="4800" dirty="0" err="1" smtClean="0"/>
              <a:t>Kořenským</a:t>
            </a:r>
            <a:r>
              <a:rPr lang="cs-CZ" sz="4800" dirty="0" smtClean="0"/>
              <a:t>, Emilem Holubem, ale i s mužem, který se jmenoval </a:t>
            </a:r>
            <a:r>
              <a:rPr lang="cs-CZ" sz="4800" dirty="0" err="1" smtClean="0"/>
              <a:t>Enrique</a:t>
            </a:r>
            <a:r>
              <a:rPr lang="cs-CZ" sz="4800" dirty="0" smtClean="0"/>
              <a:t> Stanko </a:t>
            </a:r>
            <a:r>
              <a:rPr lang="cs-CZ" sz="4800" dirty="0" err="1" smtClean="0"/>
              <a:t>Vráz</a:t>
            </a:r>
            <a:r>
              <a:rPr lang="cs-CZ" sz="4800" dirty="0" smtClean="0"/>
              <a:t>. </a:t>
            </a:r>
            <a:r>
              <a:rPr lang="cs-CZ" sz="4800" dirty="0" err="1" smtClean="0"/>
              <a:t>Vráz</a:t>
            </a:r>
            <a:r>
              <a:rPr lang="cs-CZ" sz="4800" dirty="0" smtClean="0"/>
              <a:t> byl českým cestovatelem a fotografem, procestoval celý svět, ale jeho původ je opředen tajemstvím. Pravděpodobně by se mělo jednat o syna Češky a ruského důstojníka, ale objevují se i spekulace, že by se pod tímto pseudonymem mohl skrývat nemanželský syn šlechtice či ztracený básník, každopádně byl ve své době významným autorem cestopisů a sběratelem mimoevropského umění. S jeho sbírkami se můžeme setkat i v Náprstkově muzeu a v roce 2010 vydala Česká pošta známku s jeho podobiznou (v hodnotě 24 Kč). Myslím, že pro </a:t>
            </a:r>
            <a:r>
              <a:rPr lang="cs-CZ" sz="4800" dirty="0" err="1" smtClean="0"/>
              <a:t>Hlouchu</a:t>
            </a:r>
            <a:r>
              <a:rPr lang="cs-CZ" sz="4800" dirty="0" smtClean="0"/>
              <a:t> byl však rozhodující fakt, že </a:t>
            </a:r>
            <a:r>
              <a:rPr lang="cs-CZ" sz="4800" dirty="0" err="1" smtClean="0"/>
              <a:t>Vráz</a:t>
            </a:r>
            <a:r>
              <a:rPr lang="cs-CZ" sz="4800" dirty="0" smtClean="0"/>
              <a:t> strávil nějakou dobu v Japonsku a nakupoval tu místní</a:t>
            </a:r>
          </a:p>
          <a:p>
            <a:r>
              <a:rPr lang="cs-CZ" sz="4800" dirty="0" smtClean="0"/>
              <a:t>	</a:t>
            </a:r>
          </a:p>
          <a:p>
            <a:r>
              <a:rPr lang="cs-CZ" sz="4800" dirty="0" smtClean="0"/>
              <a:t>                VRLÍKOVÁ, Lenka. </a:t>
            </a:r>
            <a:r>
              <a:rPr lang="cs-CZ" sz="4800" i="1" dirty="0" smtClean="0"/>
              <a:t>Sbírka umění západní Afriky </a:t>
            </a:r>
            <a:r>
              <a:rPr lang="cs-CZ" sz="4800" i="1" dirty="0" err="1" smtClean="0"/>
              <a:t>Joe</a:t>
            </a:r>
            <a:r>
              <a:rPr lang="cs-CZ" sz="4800" i="1" dirty="0" smtClean="0"/>
              <a:t> </a:t>
            </a:r>
            <a:r>
              <a:rPr lang="cs-CZ" sz="4800" i="1" dirty="0" err="1" smtClean="0"/>
              <a:t>Hlouchy</a:t>
            </a:r>
            <a:r>
              <a:rPr lang="cs-CZ" sz="4800" i="1" dirty="0" smtClean="0"/>
              <a:t>(1881-1957), s.15</a:t>
            </a:r>
            <a:endParaRPr lang="cs-CZ" sz="4800" dirty="0" smtClean="0"/>
          </a:p>
          <a:p>
            <a:r>
              <a:rPr lang="cs-CZ" sz="4800" dirty="0" smtClean="0"/>
              <a:t>	ŠTRÁFELDOVÁ, Milena. Japonsko: velká láska spisovatele a cestovatele </a:t>
            </a:r>
            <a:r>
              <a:rPr lang="cs-CZ" sz="4800" dirty="0" err="1" smtClean="0"/>
              <a:t>Joe</a:t>
            </a:r>
            <a:r>
              <a:rPr lang="cs-CZ" sz="4800" dirty="0" smtClean="0"/>
              <a:t> </a:t>
            </a:r>
            <a:r>
              <a:rPr lang="cs-CZ" sz="4800" dirty="0" err="1" smtClean="0"/>
              <a:t>Hlouchy</a:t>
            </a:r>
            <a:r>
              <a:rPr lang="cs-CZ" sz="4800" dirty="0" smtClean="0"/>
              <a:t>. </a:t>
            </a:r>
            <a:r>
              <a:rPr lang="cs-CZ" sz="4800" i="1" dirty="0" err="1" smtClean="0"/>
              <a:t>Radio</a:t>
            </a:r>
            <a:r>
              <a:rPr lang="cs-CZ" sz="4800" i="1" dirty="0" smtClean="0"/>
              <a:t> Praha</a:t>
            </a:r>
            <a:r>
              <a:rPr lang="cs-CZ" sz="4800" dirty="0" smtClean="0"/>
              <a:t>. 4.4.2009.      Dostupné z: http://www.</a:t>
            </a:r>
            <a:r>
              <a:rPr lang="cs-CZ" sz="4800" dirty="0" err="1" smtClean="0"/>
              <a:t>radio.cz</a:t>
            </a:r>
            <a:r>
              <a:rPr lang="cs-CZ" sz="4800" dirty="0" smtClean="0"/>
              <a:t>/</a:t>
            </a:r>
            <a:r>
              <a:rPr lang="cs-CZ" sz="4800" dirty="0" err="1" smtClean="0"/>
              <a:t>cz</a:t>
            </a:r>
            <a:r>
              <a:rPr lang="cs-CZ" sz="4800" dirty="0" smtClean="0"/>
              <a:t>/rubrika/krajane/</a:t>
            </a:r>
            <a:r>
              <a:rPr lang="cs-CZ" sz="4800" dirty="0" err="1" smtClean="0"/>
              <a:t>japonsko</a:t>
            </a:r>
            <a:r>
              <a:rPr lang="cs-CZ" sz="4800" dirty="0" smtClean="0"/>
              <a:t>-</a:t>
            </a:r>
            <a:r>
              <a:rPr lang="cs-CZ" sz="4800" dirty="0" err="1" smtClean="0"/>
              <a:t>velka</a:t>
            </a:r>
            <a:r>
              <a:rPr lang="cs-CZ" sz="4800" dirty="0" smtClean="0"/>
              <a:t>-</a:t>
            </a:r>
            <a:r>
              <a:rPr lang="cs-CZ" sz="4800" dirty="0" err="1" smtClean="0"/>
              <a:t>laska</a:t>
            </a:r>
            <a:r>
              <a:rPr lang="cs-CZ" sz="4800" dirty="0" smtClean="0"/>
              <a:t>-spisovatele-a-cestovatele-</a:t>
            </a:r>
            <a:r>
              <a:rPr lang="cs-CZ" sz="4800" dirty="0" err="1" smtClean="0"/>
              <a:t>joe</a:t>
            </a:r>
            <a:r>
              <a:rPr lang="cs-CZ" sz="4800" dirty="0" smtClean="0"/>
              <a:t>-</a:t>
            </a:r>
            <a:r>
              <a:rPr lang="cs-CZ" sz="4800" dirty="0" err="1" smtClean="0"/>
              <a:t>hlouchy</a:t>
            </a:r>
            <a:r>
              <a:rPr lang="cs-CZ" sz="4800" dirty="0" smtClean="0"/>
              <a:t> </a:t>
            </a:r>
          </a:p>
          <a:p>
            <a:r>
              <a:rPr lang="cs-CZ" sz="4800" dirty="0" smtClean="0"/>
              <a:t>	ŠMEJKAL, Josef Václav. </a:t>
            </a:r>
            <a:r>
              <a:rPr lang="cs-CZ" sz="4800" i="1" dirty="0" smtClean="0"/>
              <a:t>Milenec </a:t>
            </a:r>
            <a:r>
              <a:rPr lang="cs-CZ" sz="4800" i="1" dirty="0" err="1" smtClean="0"/>
              <a:t>Nipponu</a:t>
            </a:r>
            <a:r>
              <a:rPr lang="cs-CZ" sz="4800" i="1" dirty="0" smtClean="0"/>
              <a:t>: Tři lásky </a:t>
            </a:r>
            <a:r>
              <a:rPr lang="cs-CZ" sz="4800" i="1" dirty="0" err="1" smtClean="0"/>
              <a:t>Joe</a:t>
            </a:r>
            <a:r>
              <a:rPr lang="cs-CZ" sz="4800" i="1" dirty="0" smtClean="0"/>
              <a:t> </a:t>
            </a:r>
            <a:r>
              <a:rPr lang="cs-CZ" sz="4800" i="1" dirty="0" err="1" smtClean="0"/>
              <a:t>Hlouchy</a:t>
            </a:r>
            <a:r>
              <a:rPr lang="cs-CZ" sz="4800" i="1" dirty="0" smtClean="0"/>
              <a:t>, s.31</a:t>
            </a:r>
            <a:endParaRPr lang="cs-CZ" sz="4800" dirty="0" smtClean="0"/>
          </a:p>
          <a:p>
            <a:r>
              <a:rPr lang="cs-CZ" sz="4800" dirty="0" smtClean="0"/>
              <a:t>	 VRLÍKOVÁ, Lenka. </a:t>
            </a:r>
            <a:r>
              <a:rPr lang="cs-CZ" sz="4800" i="1" dirty="0" smtClean="0"/>
              <a:t>Sbírka umění západní Afriky </a:t>
            </a:r>
            <a:r>
              <a:rPr lang="cs-CZ" sz="4800" i="1" dirty="0" err="1" smtClean="0"/>
              <a:t>Joe</a:t>
            </a:r>
            <a:r>
              <a:rPr lang="cs-CZ" sz="4800" i="1" dirty="0" smtClean="0"/>
              <a:t> </a:t>
            </a:r>
            <a:r>
              <a:rPr lang="cs-CZ" sz="4800" i="1" dirty="0" err="1" smtClean="0"/>
              <a:t>Hlouchy</a:t>
            </a:r>
            <a:r>
              <a:rPr lang="cs-CZ" sz="4800" i="1" dirty="0" smtClean="0"/>
              <a:t>(1881-1957), s.13</a:t>
            </a:r>
            <a:endParaRPr lang="cs-CZ" sz="4800" dirty="0" smtClean="0"/>
          </a:p>
          <a:p>
            <a:r>
              <a:rPr lang="cs-CZ" sz="4800" dirty="0" smtClean="0"/>
              <a:t>	ŠMEJKAL, Josef Václav. </a:t>
            </a:r>
            <a:r>
              <a:rPr lang="cs-CZ" sz="4800" i="1" dirty="0" smtClean="0"/>
              <a:t>Milenec </a:t>
            </a:r>
            <a:r>
              <a:rPr lang="cs-CZ" sz="4800" i="1" dirty="0" err="1" smtClean="0"/>
              <a:t>Nipponu</a:t>
            </a:r>
            <a:r>
              <a:rPr lang="cs-CZ" sz="4800" i="1" dirty="0" smtClean="0"/>
              <a:t>: Tři lásky </a:t>
            </a:r>
            <a:r>
              <a:rPr lang="cs-CZ" sz="4800" i="1" dirty="0" err="1" smtClean="0"/>
              <a:t>Joe</a:t>
            </a:r>
            <a:r>
              <a:rPr lang="cs-CZ" sz="4800" i="1" dirty="0" smtClean="0"/>
              <a:t> </a:t>
            </a:r>
            <a:r>
              <a:rPr lang="cs-CZ" sz="4800" i="1" dirty="0" err="1" smtClean="0"/>
              <a:t>Hlouchy</a:t>
            </a:r>
            <a:r>
              <a:rPr lang="cs-CZ" sz="4800" i="1" dirty="0" smtClean="0"/>
              <a:t>, s.32</a:t>
            </a:r>
            <a:endParaRPr lang="cs-CZ" sz="4800" dirty="0" smtClean="0"/>
          </a:p>
          <a:p>
            <a:r>
              <a:rPr lang="cs-CZ" sz="4800" dirty="0" smtClean="0"/>
              <a:t>	Tamtéž, s.35</a:t>
            </a:r>
          </a:p>
          <a:p>
            <a:pPr algn="ctr"/>
            <a:r>
              <a:rPr lang="cs-CZ" sz="4800" dirty="0" smtClean="0"/>
              <a:t>3</a:t>
            </a:r>
            <a:endParaRPr lang="cs-CZ" sz="4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Závěr</a:t>
            </a:r>
            <a:endParaRPr lang="cs-CZ" b="1" dirty="0"/>
          </a:p>
        </p:txBody>
      </p:sp>
      <p:sp>
        <p:nvSpPr>
          <p:cNvPr id="3" name="Zástupný symbol pro obsah 2"/>
          <p:cNvSpPr>
            <a:spLocks noGrp="1"/>
          </p:cNvSpPr>
          <p:nvPr>
            <p:ph idx="1"/>
          </p:nvPr>
        </p:nvSpPr>
        <p:spPr/>
        <p:txBody>
          <a:bodyPr>
            <a:normAutofit fontScale="70000" lnSpcReduction="20000"/>
          </a:bodyPr>
          <a:lstStyle/>
          <a:p>
            <a:r>
              <a:rPr lang="cs-CZ" dirty="0" smtClean="0"/>
              <a:t>Celkové shrnutí zpracovaného tématu</a:t>
            </a:r>
          </a:p>
          <a:p>
            <a:r>
              <a:rPr lang="cs-CZ" dirty="0" smtClean="0"/>
              <a:t>Jasné formulování vlastních závěrů a hypotéz (tedy znovu stručně shrnout, k čemu jsem při svém bádání došel, co bylo mým přínosem atd.).</a:t>
            </a:r>
          </a:p>
          <a:p>
            <a:r>
              <a:rPr lang="cs-CZ" dirty="0" smtClean="0"/>
              <a:t>Nastínit nové, dosud neobjasněné problémy a podněty pro další výzkum (s tím, že v dalším bádání chci pokračovat či naznačit možné cesty bádání dalším badatelům).</a:t>
            </a:r>
          </a:p>
          <a:p>
            <a:r>
              <a:rPr lang="cs-CZ" dirty="0" smtClean="0"/>
              <a:t>Poukázat, je-li to možné na možnost aplikace výsledků práce v praxi (nabídnout práci například místnímu muzeu, galerii či i  jiné instituci, jejíž historii jsem například zpracoval atd.).</a:t>
            </a:r>
          </a:p>
          <a:p>
            <a:pPr>
              <a:buNone/>
            </a:pPr>
            <a:r>
              <a:rPr lang="cs-CZ" i="1" dirty="0" smtClean="0"/>
              <a:t>Nejlépe psát celou práci na koncept s velkými okraji, aby bylo možné doplňovat, upravovat a měnit atd., než to dáme do finální podoby. Píšeme-li hned na počítači, tak si po určité době zálohujeme a vytiskneme, aby se nám naše práce neztratila (nebo alespoň aby se neztratila většina). </a:t>
            </a:r>
            <a:endParaRPr lang="cs-CZ" i="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Ukázka závěru seminární práce</a:t>
            </a:r>
            <a:endParaRPr lang="cs-CZ" b="1" dirty="0"/>
          </a:p>
        </p:txBody>
      </p:sp>
      <p:sp>
        <p:nvSpPr>
          <p:cNvPr id="3" name="Zástupný symbol pro obsah 2"/>
          <p:cNvSpPr>
            <a:spLocks noGrp="1"/>
          </p:cNvSpPr>
          <p:nvPr>
            <p:ph idx="1"/>
          </p:nvPr>
        </p:nvSpPr>
        <p:spPr>
          <a:xfrm>
            <a:off x="457200" y="1412776"/>
            <a:ext cx="8229600" cy="4968552"/>
          </a:xfrm>
        </p:spPr>
        <p:txBody>
          <a:bodyPr>
            <a:noAutofit/>
          </a:bodyPr>
          <a:lstStyle/>
          <a:p>
            <a:r>
              <a:rPr lang="cs-CZ" sz="1500" b="1" dirty="0" smtClean="0"/>
              <a:t>Závěr</a:t>
            </a:r>
          </a:p>
          <a:p>
            <a:r>
              <a:rPr lang="cs-CZ" sz="1500" dirty="0" smtClean="0"/>
              <a:t>	Ačkoli jsem se zpočátku obávala, že nebude toto téma dostatečně obsáhlé na seminární práci, nakonec jsem zjistila, že o </a:t>
            </a:r>
            <a:r>
              <a:rPr lang="cs-CZ" sz="1500" dirty="0" err="1" smtClean="0"/>
              <a:t>Joe</a:t>
            </a:r>
            <a:r>
              <a:rPr lang="cs-CZ" sz="1500" dirty="0" smtClean="0"/>
              <a:t> </a:t>
            </a:r>
            <a:r>
              <a:rPr lang="cs-CZ" sz="1500" dirty="0" err="1" smtClean="0"/>
              <a:t>Hlouchovi</a:t>
            </a:r>
            <a:r>
              <a:rPr lang="cs-CZ" sz="1500" dirty="0" smtClean="0"/>
              <a:t> se dá i přes větší časový odstup od jeho smrti zjistit mnoho informací. Jeho život byl opravdu pestrý a zajímavý a i když nebyl jediným Čechem, který cestoval do Japonska, jsem ráda, že jsem si vybrala právě jeho, protože jsem se ještě nesetkala s nikým, kdo by tuhle zemi měl tolik rád. </a:t>
            </a:r>
          </a:p>
          <a:p>
            <a:r>
              <a:rPr lang="cs-CZ" sz="1500" dirty="0" smtClean="0"/>
              <a:t>	Toto téma by se dalo jistě podrobněji rozpracovat, například by se mohly podrobněji prostudovat deníky, které si </a:t>
            </a:r>
            <a:r>
              <a:rPr lang="cs-CZ" sz="1500" dirty="0" err="1" smtClean="0"/>
              <a:t>Hloucha</a:t>
            </a:r>
            <a:r>
              <a:rPr lang="cs-CZ" sz="1500" dirty="0" smtClean="0"/>
              <a:t> vedl, nebo se pokusit sestavit </a:t>
            </a:r>
            <a:r>
              <a:rPr lang="cs-CZ" sz="1500" dirty="0" err="1" smtClean="0"/>
              <a:t>Hlouchův</a:t>
            </a:r>
            <a:r>
              <a:rPr lang="cs-CZ" sz="1500" dirty="0" smtClean="0"/>
              <a:t> rodokmen a s jeho pomocí vyhledat nějaké jeho vzdálené příbuzné, kteří by si snad ještě mohli alespoň z vyprávění pamatovat nějaké podrobnosti či zajímavosti z </a:t>
            </a:r>
            <a:r>
              <a:rPr lang="cs-CZ" sz="1500" dirty="0" err="1" smtClean="0"/>
              <a:t>Hlouchova</a:t>
            </a:r>
            <a:r>
              <a:rPr lang="cs-CZ" sz="1500" dirty="0" smtClean="0"/>
              <a:t> života. Myslím, že všechny tyto nové poznatky by mohly posloužit jako základ pro knihu věnovanou </a:t>
            </a:r>
            <a:r>
              <a:rPr lang="cs-CZ" sz="1500" dirty="0" err="1" smtClean="0"/>
              <a:t>Joe</a:t>
            </a:r>
            <a:r>
              <a:rPr lang="cs-CZ" sz="1500" dirty="0" smtClean="0"/>
              <a:t> </a:t>
            </a:r>
            <a:r>
              <a:rPr lang="cs-CZ" sz="1500" dirty="0" err="1" smtClean="0"/>
              <a:t>Hlouchovi</a:t>
            </a:r>
            <a:r>
              <a:rPr lang="cs-CZ" sz="1500" dirty="0" smtClean="0"/>
              <a:t>, protože on by si ji určitě plně zasloužil. Dále by jistě stála za zvážení digitalizace dokumentů a deníků, které tvoří </a:t>
            </a:r>
            <a:r>
              <a:rPr lang="cs-CZ" sz="1500" dirty="0" err="1" smtClean="0"/>
              <a:t>Hlochovu</a:t>
            </a:r>
            <a:r>
              <a:rPr lang="cs-CZ" sz="1500" dirty="0" smtClean="0"/>
              <a:t> pozůstalost uloženou v Náprstkově muzeu a tímto jí zpřístupnit široké veřejnosti. Také sbírka, kterou tomuto muzeu věnoval, nebyla kvůli své rozsáhlosti dostatečně detailně prozkoumána a popsána. A možná by bylo dobré pokusit se vydat znovu alespoň jeho nejslavnější knihu Sakura ve vichřici a připomenout veřejnosti tohoto autora. </a:t>
            </a:r>
            <a:r>
              <a:rPr lang="cs-CZ" sz="1500" dirty="0" err="1" smtClean="0"/>
              <a:t>Hlouchovy</a:t>
            </a:r>
            <a:r>
              <a:rPr lang="cs-CZ" sz="1500" dirty="0" smtClean="0"/>
              <a:t> bohaté sbírky by si také zasloužily více výstav, na kterých by se s nimi mohli lidé seznámit.</a:t>
            </a:r>
          </a:p>
          <a:p>
            <a:r>
              <a:rPr lang="cs-CZ" sz="1500" dirty="0" smtClean="0"/>
              <a:t>	Myslím, že moje práce by mohla zaujmout každého, koho zajímá Japonsko, umění mimoevropských kultur nebo česká literatura první poloviny 20. století. Mohla by také posloužit jako odrazový můstek dalším zájemcům o toto téma, kteří by ho na základě mé práce mohli podrobněji rozebrat a nemuseli by začínat od základů.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Odkazový a poznámkový aparát</a:t>
            </a:r>
            <a:endParaRPr lang="cs-CZ" b="1" dirty="0"/>
          </a:p>
        </p:txBody>
      </p:sp>
      <p:sp>
        <p:nvSpPr>
          <p:cNvPr id="3" name="Zástupný symbol pro obsah 2"/>
          <p:cNvSpPr>
            <a:spLocks noGrp="1"/>
          </p:cNvSpPr>
          <p:nvPr>
            <p:ph idx="1"/>
          </p:nvPr>
        </p:nvSpPr>
        <p:spPr/>
        <p:txBody>
          <a:bodyPr>
            <a:normAutofit fontScale="85000" lnSpcReduction="10000"/>
          </a:bodyPr>
          <a:lstStyle/>
          <a:p>
            <a:r>
              <a:rPr lang="cs-CZ" b="1" dirty="0" smtClean="0"/>
              <a:t>Odkazy:</a:t>
            </a:r>
            <a:r>
              <a:rPr lang="cs-CZ" dirty="0" smtClean="0"/>
              <a:t> odvolání na určitý informační zdroj (literaturu, prameny)</a:t>
            </a:r>
          </a:p>
          <a:p>
            <a:r>
              <a:rPr lang="cs-CZ" b="1" dirty="0" smtClean="0"/>
              <a:t>Poznámky:</a:t>
            </a:r>
            <a:r>
              <a:rPr lang="cs-CZ" dirty="0" smtClean="0"/>
              <a:t> bližší objasnění, zdůraznění a vysvětlení příslušných pasáží nebo doplnění údajů (tedy to, co by zbytečně zatěžovalo text či odvádělo pozornost od vlastního tématu, ale pro některého badatele či čtenáře by mohlo mít svůj význam).</a:t>
            </a:r>
          </a:p>
          <a:p>
            <a:r>
              <a:rPr lang="cs-CZ" b="1" dirty="0" smtClean="0"/>
              <a:t>Odkazy</a:t>
            </a:r>
            <a:r>
              <a:rPr lang="cs-CZ" dirty="0" smtClean="0"/>
              <a:t> se </a:t>
            </a:r>
            <a:r>
              <a:rPr lang="cs-CZ" u="sng" dirty="0" smtClean="0"/>
              <a:t>nepíší na jasné a obecně známé věci</a:t>
            </a:r>
            <a:r>
              <a:rPr lang="cs-CZ" dirty="0" smtClean="0"/>
              <a:t>, kumulují se </a:t>
            </a:r>
            <a:r>
              <a:rPr lang="cs-CZ" u="sng" dirty="0" smtClean="0"/>
              <a:t>na konec odstavce</a:t>
            </a:r>
            <a:r>
              <a:rPr lang="cs-CZ" dirty="0" smtClean="0"/>
              <a:t>, ne za každou větou.</a:t>
            </a:r>
          </a:p>
          <a:p>
            <a:r>
              <a:rPr lang="cs-CZ" dirty="0" smtClean="0"/>
              <a:t>Každý důležitý a méně známý údaj musí mít svůj odkaz na literaturu či pramen.</a:t>
            </a:r>
            <a:endParaRPr lang="cs-CZ"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Jak psát odkazy na pramen</a:t>
            </a:r>
            <a:endParaRPr lang="cs-CZ" b="1" dirty="0"/>
          </a:p>
        </p:txBody>
      </p:sp>
      <p:sp>
        <p:nvSpPr>
          <p:cNvPr id="3" name="Zástupný symbol pro obsah 2"/>
          <p:cNvSpPr>
            <a:spLocks noGrp="1"/>
          </p:cNvSpPr>
          <p:nvPr>
            <p:ph idx="1"/>
          </p:nvPr>
        </p:nvSpPr>
        <p:spPr/>
        <p:txBody>
          <a:bodyPr>
            <a:normAutofit fontScale="62500" lnSpcReduction="20000"/>
          </a:bodyPr>
          <a:lstStyle/>
          <a:p>
            <a:r>
              <a:rPr lang="cs-CZ" dirty="0" smtClean="0"/>
              <a:t>1. Označení místa uložení (příslušný archiv, muzeum atd.).</a:t>
            </a:r>
          </a:p>
          <a:p>
            <a:r>
              <a:rPr lang="cs-CZ" dirty="0" smtClean="0"/>
              <a:t>2. Název fondu, sbírky, souboru</a:t>
            </a:r>
          </a:p>
          <a:p>
            <a:r>
              <a:rPr lang="cs-CZ" dirty="0" smtClean="0"/>
              <a:t>3. Číslo fasciklu, signatury, kartonu či krabice</a:t>
            </a:r>
          </a:p>
          <a:p>
            <a:r>
              <a:rPr lang="cs-CZ" dirty="0" smtClean="0"/>
              <a:t>4. Jednací číslo, inventární číslo</a:t>
            </a:r>
          </a:p>
          <a:p>
            <a:r>
              <a:rPr lang="cs-CZ" b="1" dirty="0" smtClean="0"/>
              <a:t>Příklady: </a:t>
            </a:r>
            <a:r>
              <a:rPr lang="cs-CZ" dirty="0" smtClean="0"/>
              <a:t>Státní ústřední archív Praha, B25, </a:t>
            </a:r>
            <a:r>
              <a:rPr lang="cs-CZ" dirty="0" err="1" smtClean="0"/>
              <a:t>fasc</a:t>
            </a:r>
            <a:r>
              <a:rPr lang="cs-CZ" dirty="0" smtClean="0"/>
              <a:t>. 22, </a:t>
            </a:r>
            <a:r>
              <a:rPr lang="cs-CZ" dirty="0" err="1" smtClean="0"/>
              <a:t>inv</a:t>
            </a:r>
            <a:r>
              <a:rPr lang="cs-CZ" dirty="0" smtClean="0"/>
              <a:t>. č. 8</a:t>
            </a:r>
          </a:p>
          <a:p>
            <a:r>
              <a:rPr lang="cs-CZ" dirty="0" smtClean="0"/>
              <a:t>Státní okresní archiv v Jičíně, Protokoly sezení městské rady v Hořicích (1921 – 1927), </a:t>
            </a:r>
            <a:r>
              <a:rPr lang="cs-CZ" dirty="0" err="1" smtClean="0"/>
              <a:t>nestr</a:t>
            </a:r>
            <a:r>
              <a:rPr lang="cs-CZ" dirty="0" smtClean="0"/>
              <a:t>. (nestránkováno).</a:t>
            </a:r>
          </a:p>
          <a:p>
            <a:r>
              <a:rPr lang="cs-CZ" b="1" dirty="0" smtClean="0"/>
              <a:t>Odkazy na běžné noviny: </a:t>
            </a:r>
            <a:r>
              <a:rPr lang="cs-CZ" dirty="0" smtClean="0"/>
              <a:t>Lidové noviny, 15. 8. 1928, s. 5</a:t>
            </a:r>
          </a:p>
          <a:p>
            <a:r>
              <a:rPr lang="cs-CZ" b="1" dirty="0" smtClean="0"/>
              <a:t>Pamětníci: </a:t>
            </a:r>
            <a:r>
              <a:rPr lang="cs-CZ" dirty="0" smtClean="0"/>
              <a:t>1. Jsou-li jejich vzpomínky sepsány a uloženy v archivu – pak píšeme jako výše uvedený pramen</a:t>
            </a:r>
          </a:p>
          <a:p>
            <a:pPr>
              <a:buNone/>
            </a:pPr>
            <a:r>
              <a:rPr lang="cs-CZ" dirty="0" smtClean="0"/>
              <a:t>	2.  Pokud jsme je získali </a:t>
            </a:r>
            <a:r>
              <a:rPr lang="cs-CZ" u="sng" dirty="0" smtClean="0"/>
              <a:t>od pamětníků ústně </a:t>
            </a:r>
            <a:r>
              <a:rPr lang="cs-CZ" dirty="0" smtClean="0"/>
              <a:t>a nahráli či zapsali jsme si je: </a:t>
            </a:r>
            <a:r>
              <a:rPr lang="cs-CZ" u="sng" dirty="0" smtClean="0"/>
              <a:t>Jméno pamětníka, bydliště v době záznamu, vztah pamětníka k danému problému, kdy záznam učiněn</a:t>
            </a:r>
            <a:r>
              <a:rPr lang="cs-CZ" dirty="0" smtClean="0"/>
              <a:t> (Josef Novák, bytem Hořice, Žižkova č. 20, člen organizace V boj (nebo syn člena organizace V boj Františka Nováka), záznam učiněn 20. 2. 2012).</a:t>
            </a:r>
            <a:endParaRPr lang="cs-CZ"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Jak psát odkazy na literaturu</a:t>
            </a:r>
            <a:br>
              <a:rPr lang="cs-CZ" b="1" dirty="0" smtClean="0"/>
            </a:br>
            <a:r>
              <a:rPr lang="cs-CZ" b="1" dirty="0" smtClean="0"/>
              <a:t>Seznam pramenů a literatury</a:t>
            </a:r>
            <a:endParaRPr lang="cs-CZ" b="1" dirty="0"/>
          </a:p>
        </p:txBody>
      </p:sp>
      <p:sp>
        <p:nvSpPr>
          <p:cNvPr id="3" name="Zástupný symbol pro obsah 2"/>
          <p:cNvSpPr>
            <a:spLocks noGrp="1"/>
          </p:cNvSpPr>
          <p:nvPr>
            <p:ph idx="1"/>
          </p:nvPr>
        </p:nvSpPr>
        <p:spPr/>
        <p:txBody>
          <a:bodyPr>
            <a:normAutofit fontScale="55000" lnSpcReduction="20000"/>
          </a:bodyPr>
          <a:lstStyle/>
          <a:p>
            <a:r>
              <a:rPr lang="cs-CZ" dirty="0" smtClean="0"/>
              <a:t>Není-li autor (je např. velký kolektiv) – Dokumenty moderní doby, Praha, 1974, s. 32</a:t>
            </a:r>
          </a:p>
          <a:p>
            <a:r>
              <a:rPr lang="cs-CZ" dirty="0" smtClean="0"/>
              <a:t>Není-li v knize rok nebo místo vydání, píšeme: „bez roku vydání“, „bez místa vydání“</a:t>
            </a:r>
          </a:p>
          <a:p>
            <a:r>
              <a:rPr lang="cs-CZ" dirty="0" smtClean="0"/>
              <a:t>Jedná-li se o monografii: Peroutka, František. Budování státu, II. Praha. 1991, s. 745 – 750</a:t>
            </a:r>
          </a:p>
          <a:p>
            <a:r>
              <a:rPr lang="cs-CZ" dirty="0" smtClean="0"/>
              <a:t>Je-li to článek z časopisu: Lorencová, Miroslava. Václav Hanka a založení </a:t>
            </a:r>
            <a:r>
              <a:rPr lang="cs-CZ" dirty="0" err="1" smtClean="0"/>
              <a:t>Serbowki</a:t>
            </a:r>
            <a:r>
              <a:rPr lang="cs-CZ" dirty="0" smtClean="0"/>
              <a:t>. In Česko – lužický věstník, </a:t>
            </a:r>
            <a:r>
              <a:rPr lang="cs-CZ" dirty="0" err="1" smtClean="0"/>
              <a:t>roč</a:t>
            </a:r>
            <a:r>
              <a:rPr lang="cs-CZ" dirty="0" smtClean="0"/>
              <a:t>. 16, č. 4, s. 44</a:t>
            </a:r>
          </a:p>
          <a:p>
            <a:r>
              <a:rPr lang="cs-CZ" dirty="0" smtClean="0"/>
              <a:t>Opakuje-li se odkaz hned na stejné dílo, píšeme: Tamtéž, s. 45</a:t>
            </a:r>
          </a:p>
          <a:p>
            <a:r>
              <a:rPr lang="cs-CZ" dirty="0" smtClean="0"/>
              <a:t>Je-li citace z díla autora, které už bylo uvedeno a je-li jen jedno a není bezprostředně za sebou, můžeme napsat: Novák, J., </a:t>
            </a:r>
            <a:r>
              <a:rPr lang="cs-CZ" dirty="0" err="1" smtClean="0"/>
              <a:t>c.d</a:t>
            </a:r>
            <a:r>
              <a:rPr lang="cs-CZ" dirty="0" smtClean="0"/>
              <a:t>., s. 20 nebo se zkrátí název: Novák, J. Dějiny, s. 20</a:t>
            </a:r>
          </a:p>
          <a:p>
            <a:r>
              <a:rPr lang="cs-CZ" sz="3600" b="1" dirty="0" smtClean="0"/>
              <a:t>Seznam pramenů a literatury </a:t>
            </a:r>
            <a:r>
              <a:rPr lang="cs-CZ" dirty="0" smtClean="0"/>
              <a:t>– píše se za rozsáhlejší a hlavně samostatně publikovanou prací včetně prací seminárních. </a:t>
            </a:r>
          </a:p>
          <a:p>
            <a:r>
              <a:rPr lang="cs-CZ" dirty="0" smtClean="0"/>
              <a:t>Díla </a:t>
            </a:r>
            <a:r>
              <a:rPr lang="cs-CZ" u="sng" dirty="0" smtClean="0"/>
              <a:t>řadíme abecedně dle příjmení autora</a:t>
            </a:r>
            <a:r>
              <a:rPr lang="cs-CZ" dirty="0" smtClean="0"/>
              <a:t>, </a:t>
            </a:r>
            <a:r>
              <a:rPr lang="cs-CZ" smtClean="0"/>
              <a:t>u anonymních </a:t>
            </a:r>
            <a:r>
              <a:rPr lang="cs-CZ" dirty="0" smtClean="0"/>
              <a:t>prací dle 1. slova. Při sestavování </a:t>
            </a:r>
            <a:r>
              <a:rPr lang="cs-CZ" u="sng" dirty="0" smtClean="0"/>
              <a:t>seznamu pramenů jen fondy</a:t>
            </a:r>
            <a:r>
              <a:rPr lang="cs-CZ" dirty="0" smtClean="0"/>
              <a:t>, u </a:t>
            </a:r>
            <a:r>
              <a:rPr lang="cs-CZ" u="sng" dirty="0" smtClean="0"/>
              <a:t>tisku jen ročníky</a:t>
            </a:r>
            <a:r>
              <a:rPr lang="cs-CZ" dirty="0" smtClean="0"/>
              <a:t>. U li</a:t>
            </a:r>
            <a:r>
              <a:rPr lang="cs-CZ" u="sng" dirty="0" smtClean="0"/>
              <a:t>teratury neuvádíme stránky</a:t>
            </a:r>
            <a:r>
              <a:rPr lang="cs-CZ" dirty="0" smtClean="0"/>
              <a:t>, u článku v časopise strany tohoto článku (od – do), ostatní je stejné jako u odkazu.</a:t>
            </a:r>
            <a:endParaRPr lang="cs-CZ"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Test k úvodu do dějepisu – </a:t>
            </a:r>
            <a:r>
              <a:rPr lang="cs-CZ" dirty="0" smtClean="0"/>
              <a:t>struktura seminární práce</a:t>
            </a:r>
            <a:endParaRPr lang="cs-CZ" dirty="0"/>
          </a:p>
        </p:txBody>
      </p:sp>
      <p:sp>
        <p:nvSpPr>
          <p:cNvPr id="3" name="Zástupný symbol pro obsah 2"/>
          <p:cNvSpPr>
            <a:spLocks noGrp="1"/>
          </p:cNvSpPr>
          <p:nvPr>
            <p:ph idx="1"/>
          </p:nvPr>
        </p:nvSpPr>
        <p:spPr/>
        <p:txBody>
          <a:bodyPr>
            <a:normAutofit fontScale="85000" lnSpcReduction="20000"/>
          </a:bodyPr>
          <a:lstStyle/>
          <a:p>
            <a:r>
              <a:rPr lang="cs-CZ" dirty="0" smtClean="0"/>
              <a:t>1. Co všechno musí být na titulní stránce?</a:t>
            </a:r>
          </a:p>
          <a:p>
            <a:r>
              <a:rPr lang="cs-CZ" dirty="0" smtClean="0"/>
              <a:t>2. Kde je v práci umístěn obsah?</a:t>
            </a:r>
          </a:p>
          <a:p>
            <a:r>
              <a:rPr lang="cs-CZ" dirty="0" smtClean="0"/>
              <a:t>3. Uveď minimálně pět údajů, které by měly být v úvodu</a:t>
            </a:r>
          </a:p>
          <a:p>
            <a:r>
              <a:rPr lang="cs-CZ" dirty="0" smtClean="0"/>
              <a:t>4. Jak nejlépe členit vlastní text?</a:t>
            </a:r>
          </a:p>
          <a:p>
            <a:r>
              <a:rPr lang="cs-CZ" dirty="0" smtClean="0"/>
              <a:t>5. Uveď tři podstatné momenty, které musí být v závěru práce</a:t>
            </a:r>
          </a:p>
          <a:p>
            <a:r>
              <a:rPr lang="cs-CZ" dirty="0" smtClean="0"/>
              <a:t>6. Vysvětli pojmy „odkazy“ a „poznámky“</a:t>
            </a:r>
          </a:p>
          <a:p>
            <a:r>
              <a:rPr lang="cs-CZ" dirty="0" smtClean="0"/>
              <a:t>7. Uveď příklad odkazu na </a:t>
            </a:r>
            <a:r>
              <a:rPr lang="cs-CZ" b="1" dirty="0" smtClean="0"/>
              <a:t>a)</a:t>
            </a:r>
            <a:r>
              <a:rPr lang="cs-CZ" dirty="0" smtClean="0"/>
              <a:t> archivní pramen a na </a:t>
            </a:r>
            <a:r>
              <a:rPr lang="cs-CZ" b="1" dirty="0" smtClean="0"/>
              <a:t>b) </a:t>
            </a:r>
            <a:r>
              <a:rPr lang="cs-CZ" dirty="0" smtClean="0"/>
              <a:t>ústní pramen (pamětníka).</a:t>
            </a:r>
          </a:p>
          <a:p>
            <a:r>
              <a:rPr lang="cs-CZ" dirty="0" smtClean="0"/>
              <a:t>8. Uveď příklad odkazu na studii v odborném časopise.</a:t>
            </a:r>
            <a:endParaRPr lang="cs-CZ"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Test k úvodu do dějepisu – </a:t>
            </a:r>
            <a:r>
              <a:rPr lang="cs-CZ" dirty="0" smtClean="0"/>
              <a:t>struktura seminární práce - řešení</a:t>
            </a:r>
            <a:endParaRPr lang="cs-CZ" dirty="0"/>
          </a:p>
        </p:txBody>
      </p:sp>
      <p:sp>
        <p:nvSpPr>
          <p:cNvPr id="3" name="Zástupný symbol pro obsah 2"/>
          <p:cNvSpPr>
            <a:spLocks noGrp="1"/>
          </p:cNvSpPr>
          <p:nvPr>
            <p:ph idx="1"/>
          </p:nvPr>
        </p:nvSpPr>
        <p:spPr>
          <a:xfrm>
            <a:off x="467544" y="1556792"/>
            <a:ext cx="8229600" cy="5141168"/>
          </a:xfrm>
        </p:spPr>
        <p:txBody>
          <a:bodyPr>
            <a:normAutofit fontScale="25000" lnSpcReduction="20000"/>
          </a:bodyPr>
          <a:lstStyle/>
          <a:p>
            <a:r>
              <a:rPr lang="cs-CZ" sz="8000" dirty="0" smtClean="0"/>
              <a:t>1</a:t>
            </a:r>
            <a:r>
              <a:rPr lang="cs-CZ" sz="11200" dirty="0" smtClean="0"/>
              <a:t>. </a:t>
            </a:r>
            <a:r>
              <a:rPr lang="cs-CZ" sz="8000" dirty="0" smtClean="0"/>
              <a:t>Co všechno musí být na titulní stránce? - </a:t>
            </a:r>
            <a:r>
              <a:rPr lang="cs-CZ" sz="8000" u="sng" dirty="0" smtClean="0"/>
              <a:t>Název práce, typ práce, </a:t>
            </a:r>
            <a:r>
              <a:rPr lang="cs-CZ" sz="8000" u="sng" smtClean="0"/>
              <a:t>jméno autora rok </a:t>
            </a:r>
            <a:r>
              <a:rPr lang="cs-CZ" sz="8000" u="sng" dirty="0" smtClean="0"/>
              <a:t>a místo zpracování  - </a:t>
            </a:r>
            <a:r>
              <a:rPr lang="cs-CZ" sz="8000" b="1" u="sng" dirty="0" smtClean="0"/>
              <a:t>4 body</a:t>
            </a:r>
          </a:p>
          <a:p>
            <a:pPr>
              <a:buNone/>
            </a:pPr>
            <a:r>
              <a:rPr lang="cs-CZ" sz="8000" dirty="0" smtClean="0"/>
              <a:t> 2. Kde je v práci umístěn obsah? – </a:t>
            </a:r>
            <a:r>
              <a:rPr lang="cs-CZ" sz="8000" u="sng" dirty="0" smtClean="0"/>
              <a:t>Buď za titulní stranou nebo na konci práce – </a:t>
            </a:r>
            <a:r>
              <a:rPr lang="cs-CZ" sz="8000" b="1" u="sng" dirty="0" smtClean="0"/>
              <a:t>2 body</a:t>
            </a:r>
          </a:p>
          <a:p>
            <a:pPr>
              <a:buNone/>
            </a:pPr>
            <a:r>
              <a:rPr lang="cs-CZ" sz="8000" dirty="0" smtClean="0"/>
              <a:t>3. Uveď minimálně pět údajů, které by měly být v úvodu – </a:t>
            </a:r>
            <a:r>
              <a:rPr lang="cs-CZ" sz="8000" u="sng" dirty="0" smtClean="0"/>
              <a:t>Vymezení tématu, zdůvodnění výběru tématu, časové, obsahové a územní vymezení práce, zhodnocení dosavadního stavu zpracování v literatuře, charakteristika pramenné základny, členění práce, poděkování </a:t>
            </a:r>
            <a:r>
              <a:rPr lang="cs-CZ" sz="8000" dirty="0" smtClean="0"/>
              <a:t>– </a:t>
            </a:r>
            <a:r>
              <a:rPr lang="cs-CZ" sz="8000" b="1" dirty="0" smtClean="0"/>
              <a:t>5 bodů</a:t>
            </a:r>
          </a:p>
          <a:p>
            <a:pPr>
              <a:buNone/>
            </a:pPr>
            <a:r>
              <a:rPr lang="cs-CZ" sz="8000" dirty="0" smtClean="0"/>
              <a:t>4. Jak nejlépe členit vlastní text? – </a:t>
            </a:r>
            <a:r>
              <a:rPr lang="cs-CZ" sz="8000" u="sng" dirty="0" smtClean="0"/>
              <a:t>Chronologicky i tematicky </a:t>
            </a:r>
            <a:r>
              <a:rPr lang="cs-CZ" sz="8000" dirty="0" smtClean="0"/>
              <a:t>– </a:t>
            </a:r>
            <a:r>
              <a:rPr lang="cs-CZ" sz="8000" b="1" dirty="0" smtClean="0"/>
              <a:t>2 body</a:t>
            </a:r>
          </a:p>
          <a:p>
            <a:pPr>
              <a:buNone/>
            </a:pPr>
            <a:r>
              <a:rPr lang="cs-CZ" sz="8000" dirty="0" smtClean="0"/>
              <a:t>5. Uveď tři podstatné momenty, které musí být v závěru práce – </a:t>
            </a:r>
            <a:r>
              <a:rPr lang="cs-CZ" sz="8000" u="sng" dirty="0" smtClean="0"/>
              <a:t>Jasné zformulování vlastních závěrů, nastínit nové, dosud neobjasněné problémy, poukázat na aplikaci výsledků v praxi </a:t>
            </a:r>
            <a:r>
              <a:rPr lang="cs-CZ" sz="8000" dirty="0" smtClean="0"/>
              <a:t>– </a:t>
            </a:r>
            <a:r>
              <a:rPr lang="cs-CZ" sz="8000" b="1" dirty="0" smtClean="0"/>
              <a:t>3 body</a:t>
            </a:r>
          </a:p>
          <a:p>
            <a:pPr>
              <a:buNone/>
            </a:pPr>
            <a:r>
              <a:rPr lang="cs-CZ" sz="8000" dirty="0" smtClean="0"/>
              <a:t>6. Vysvětli pojmy „odkazy“ a „poznámky“ – </a:t>
            </a:r>
            <a:r>
              <a:rPr lang="cs-CZ" sz="8000" u="sng" dirty="0" smtClean="0"/>
              <a:t>O = odvolání na určitý informační zdroj, P = bližší objasnění a vysvětlení určitých pasáží</a:t>
            </a:r>
            <a:r>
              <a:rPr lang="cs-CZ" sz="8000" dirty="0" smtClean="0"/>
              <a:t> – </a:t>
            </a:r>
            <a:r>
              <a:rPr lang="cs-CZ" sz="8000" b="1" dirty="0" smtClean="0"/>
              <a:t>2 body</a:t>
            </a:r>
          </a:p>
          <a:p>
            <a:pPr>
              <a:buNone/>
            </a:pPr>
            <a:r>
              <a:rPr lang="cs-CZ" sz="8000" dirty="0" smtClean="0"/>
              <a:t>7. Uveď příklad odkazu na archivní pramen a na ústní pramen (pamětníka).</a:t>
            </a:r>
          </a:p>
          <a:p>
            <a:pPr>
              <a:buNone/>
            </a:pPr>
            <a:r>
              <a:rPr lang="cs-CZ" sz="8000" dirty="0" smtClean="0"/>
              <a:t> </a:t>
            </a:r>
            <a:r>
              <a:rPr lang="cs-CZ" sz="8000" b="1" dirty="0" smtClean="0"/>
              <a:t>7 bodů</a:t>
            </a:r>
          </a:p>
          <a:p>
            <a:pPr>
              <a:buNone/>
            </a:pPr>
            <a:r>
              <a:rPr lang="cs-CZ" sz="8000" dirty="0" smtClean="0"/>
              <a:t>8. Uveď příklad odkazu na studii v odborném časopise</a:t>
            </a:r>
            <a:r>
              <a:rPr lang="cs-CZ" sz="8000" b="1" dirty="0" smtClean="0"/>
              <a:t>. 6 bodů</a:t>
            </a:r>
          </a:p>
          <a:p>
            <a:pPr>
              <a:buNone/>
            </a:pPr>
            <a:endParaRPr lang="cs-CZ" sz="6200" dirty="0" smtClean="0"/>
          </a:p>
          <a:p>
            <a:pPr>
              <a:buNone/>
            </a:pPr>
            <a:endParaRPr lang="cs-CZ" sz="2900" b="1" dirty="0" smtClean="0"/>
          </a:p>
          <a:p>
            <a:pPr>
              <a:buNone/>
            </a:pPr>
            <a:endParaRPr lang="cs-CZ" sz="2800" b="1" dirty="0" smtClean="0"/>
          </a:p>
          <a:p>
            <a:pPr>
              <a:buNone/>
            </a:pPr>
            <a:endParaRPr lang="cs-CZ" sz="2800" b="1" dirty="0" smtClean="0"/>
          </a:p>
          <a:p>
            <a:pPr>
              <a:buNone/>
            </a:pPr>
            <a:endParaRPr lang="cs-CZ" sz="2800" b="1" u="sng" dirty="0" smtClean="0"/>
          </a:p>
          <a:p>
            <a:endParaRPr lang="cs-CZ"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Použitá literatura</a:t>
            </a:r>
            <a:endParaRPr lang="cs-CZ" dirty="0"/>
          </a:p>
        </p:txBody>
      </p:sp>
      <p:sp>
        <p:nvSpPr>
          <p:cNvPr id="3" name="Zástupný symbol pro obsah 2"/>
          <p:cNvSpPr>
            <a:spLocks noGrp="1"/>
          </p:cNvSpPr>
          <p:nvPr>
            <p:ph idx="1"/>
          </p:nvPr>
        </p:nvSpPr>
        <p:spPr/>
        <p:txBody>
          <a:bodyPr/>
          <a:lstStyle/>
          <a:p>
            <a:r>
              <a:rPr lang="cs-CZ" dirty="0" err="1" smtClean="0"/>
              <a:t>Zwettler</a:t>
            </a:r>
            <a:r>
              <a:rPr lang="cs-CZ" dirty="0" smtClean="0"/>
              <a:t>, Otto; Vaculík, Jaroslav; Čapka, František. Úvod do studia dějepisu pro posluchače </a:t>
            </a:r>
            <a:r>
              <a:rPr lang="cs-CZ" dirty="0" err="1" smtClean="0"/>
              <a:t>PdF</a:t>
            </a:r>
            <a:r>
              <a:rPr lang="cs-CZ" dirty="0" smtClean="0"/>
              <a:t> MU. Praha, 1994.</a:t>
            </a:r>
          </a:p>
          <a:p>
            <a:r>
              <a:rPr lang="cs-CZ" dirty="0" smtClean="0">
                <a:hlinkClick r:id="rId2"/>
              </a:rPr>
              <a:t>http://cs.wikipedia.org</a:t>
            </a:r>
            <a:endParaRPr lang="cs-CZ" dirty="0" smtClean="0"/>
          </a:p>
          <a:p>
            <a:r>
              <a:rPr lang="cs-CZ" b="1" u="sng" dirty="0" smtClean="0"/>
              <a:t>Použité obrázky:</a:t>
            </a:r>
            <a:endParaRPr lang="cs-CZ" dirty="0" smtClean="0"/>
          </a:p>
          <a:p>
            <a:r>
              <a:rPr lang="cs-CZ" b="1" dirty="0" smtClean="0"/>
              <a:t>Fota autora</a:t>
            </a:r>
          </a:p>
          <a:p>
            <a:endParaRPr lang="cs-CZ"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246</TotalTime>
  <Words>1476</Words>
  <Application>Microsoft Office PowerPoint</Application>
  <PresentationFormat>Předvádění na obrazovce (4:3)</PresentationFormat>
  <Paragraphs>143</Paragraphs>
  <Slides>16</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16</vt:i4>
      </vt:variant>
    </vt:vector>
  </HeadingPairs>
  <TitlesOfParts>
    <vt:vector size="18" baseType="lpstr">
      <vt:lpstr>Motiv sady Office</vt:lpstr>
      <vt:lpstr>Dokument</vt:lpstr>
      <vt:lpstr>Snímek 1</vt:lpstr>
      <vt:lpstr>Struktura seminární práce </vt:lpstr>
      <vt:lpstr>Titulní strana a obsah</vt:lpstr>
      <vt:lpstr>Příklad textu na titulní straně práce</vt:lpstr>
      <vt:lpstr>Úvod</vt:lpstr>
      <vt:lpstr>Příklad úvodu u seminární práce</vt:lpstr>
      <vt:lpstr>Vlastní text</vt:lpstr>
      <vt:lpstr>Ukázka jedné strany seminární práce i s poznámkami pod čarou</vt:lpstr>
      <vt:lpstr>Závěr</vt:lpstr>
      <vt:lpstr>Ukázka závěru seminární práce</vt:lpstr>
      <vt:lpstr>Odkazový a poznámkový aparát</vt:lpstr>
      <vt:lpstr>Jak psát odkazy na pramen</vt:lpstr>
      <vt:lpstr>Jak psát odkazy na literaturu Seznam pramenů a literatury</vt:lpstr>
      <vt:lpstr>Test k úvodu do dějepisu – struktura seminární práce</vt:lpstr>
      <vt:lpstr>Test k úvodu do dějepisu – struktura seminární práce - řešení</vt:lpstr>
      <vt:lpstr>Použitá literatura</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Struktura seminární práce </dc:title>
  <cp:lastModifiedBy>Gymnázium, SOŠ, SOU, VOŠ</cp:lastModifiedBy>
  <cp:revision>39</cp:revision>
  <dcterms:modified xsi:type="dcterms:W3CDTF">2013-10-17T10:26:48Z</dcterms:modified>
</cp:coreProperties>
</file>