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56" r:id="rId3"/>
    <p:sldId id="257" r:id="rId4"/>
    <p:sldId id="264" r:id="rId5"/>
    <p:sldId id="258" r:id="rId6"/>
    <p:sldId id="282" r:id="rId7"/>
    <p:sldId id="259" r:id="rId8"/>
    <p:sldId id="265" r:id="rId9"/>
    <p:sldId id="260" r:id="rId10"/>
    <p:sldId id="281" r:id="rId11"/>
    <p:sldId id="261" r:id="rId12"/>
    <p:sldId id="266" r:id="rId13"/>
    <p:sldId id="262" r:id="rId14"/>
    <p:sldId id="288" r:id="rId15"/>
    <p:sldId id="263" r:id="rId16"/>
    <p:sldId id="267" r:id="rId17"/>
    <p:sldId id="287" r:id="rId18"/>
    <p:sldId id="268" r:id="rId19"/>
    <p:sldId id="289" r:id="rId20"/>
    <p:sldId id="290" r:id="rId21"/>
    <p:sldId id="269" r:id="rId22"/>
    <p:sldId id="270" r:id="rId23"/>
    <p:sldId id="271" r:id="rId24"/>
    <p:sldId id="272" r:id="rId25"/>
    <p:sldId id="283" r:id="rId26"/>
    <p:sldId id="273" r:id="rId27"/>
    <p:sldId id="274" r:id="rId28"/>
    <p:sldId id="284" r:id="rId29"/>
    <p:sldId id="276" r:id="rId30"/>
    <p:sldId id="277" r:id="rId31"/>
    <p:sldId id="278" r:id="rId32"/>
    <p:sldId id="279" r:id="rId33"/>
    <p:sldId id="293" r:id="rId34"/>
    <p:sldId id="280" r:id="rId35"/>
    <p:sldId id="285" r:id="rId36"/>
    <p:sldId id="291" r:id="rId37"/>
    <p:sldId id="286" r:id="rId38"/>
    <p:sldId id="292" r:id="rId39"/>
    <p:sldId id="294" r:id="rId4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9632" y="1988840"/>
          <a:ext cx="6697662" cy="4706036"/>
        </p:xfrm>
        <a:graphic>
          <a:graphicData uri="http://schemas.openxmlformats.org/drawingml/2006/table">
            <a:tbl>
              <a:tblPr/>
              <a:tblGrid>
                <a:gridCol w="1944216"/>
                <a:gridCol w="4753446"/>
              </a:tblGrid>
              <a:tr h="607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Odborné historické časopisy a sborníky 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VY_32_INOVACE_06.01.05)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1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PhDr. Jan Tomíček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Dějepis pro 5. – 7. ročník VG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 Ročník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Září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67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k výuce úvodu do  historiografie v dějepisném semináři v sedmém (předmaturitním) ročníku vyššího gymnázia. Studenty seznámí s odbornými historickými časopisy a sborníky s důrazem na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regionální produkci.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Šablona slouží jako digitalizovaná učebnice k výuce úvodu do dějepisu. Časová dotace je 40 minut.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304255"/>
          </a:xfrm>
        </p:spPr>
        <p:txBody>
          <a:bodyPr/>
          <a:lstStyle/>
          <a:p>
            <a:r>
              <a:rPr lang="cs-CZ" b="1" dirty="0" smtClean="0"/>
              <a:t>Odborné historické časopisy a sborníky, regionální literatura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3024336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Odborné  historické časopisy celostátního rozsahu</a:t>
            </a:r>
          </a:p>
          <a:p>
            <a:r>
              <a:rPr lang="cs-CZ" dirty="0" smtClean="0"/>
              <a:t>Historické časopisy vědecko-populárního charakteru</a:t>
            </a:r>
          </a:p>
          <a:p>
            <a:r>
              <a:rPr lang="cs-CZ" dirty="0" smtClean="0"/>
              <a:t>Regionální časopisy historické a vlastivědné</a:t>
            </a:r>
          </a:p>
          <a:p>
            <a:r>
              <a:rPr lang="cs-CZ" dirty="0" smtClean="0"/>
              <a:t>Sborníky pro širší region východních Čech</a:t>
            </a:r>
          </a:p>
          <a:p>
            <a:r>
              <a:rPr lang="cs-CZ" dirty="0" smtClean="0"/>
              <a:t>Hořické vlastivědné sborníky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Odborné  historické časopisy celostátního rozsahu – 1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24535"/>
          </a:xfrm>
        </p:spPr>
        <p:txBody>
          <a:bodyPr>
            <a:normAutofit fontScale="70000" lnSpcReduction="20000"/>
          </a:bodyPr>
          <a:lstStyle/>
          <a:p>
            <a:r>
              <a:rPr lang="cs-CZ" sz="4600" b="1" dirty="0" smtClean="0"/>
              <a:t>Český časopis historický </a:t>
            </a:r>
            <a:r>
              <a:rPr lang="cs-CZ" dirty="0" smtClean="0"/>
              <a:t>(</a:t>
            </a:r>
            <a:r>
              <a:rPr lang="cs-CZ" b="1" dirty="0" smtClean="0"/>
              <a:t>ČČH – založen roku 1895 </a:t>
            </a:r>
            <a:r>
              <a:rPr lang="cs-CZ" dirty="0" smtClean="0"/>
              <a:t>Jaroslavem </a:t>
            </a:r>
            <a:r>
              <a:rPr lang="cs-CZ" dirty="0" err="1" smtClean="0"/>
              <a:t>Gollem</a:t>
            </a:r>
            <a:r>
              <a:rPr lang="cs-CZ" dirty="0" smtClean="0"/>
              <a:t> a Antonínem Rezkem. Časopis vychází čtyřikrát ročně a přispívají do něj přední odborníci nejen z Česka, ale i </a:t>
            </a:r>
          </a:p>
          <a:p>
            <a:pPr>
              <a:buNone/>
            </a:pPr>
            <a:r>
              <a:rPr lang="cs-CZ" dirty="0" smtClean="0"/>
              <a:t>      z Evropy. Už od doby svého vzniku je recenzovaným časopisem. Vedoucími redaktory jsou Jaroslav Pánek a Jiří Pešek.  Mezi jeho redaktory patří významní historici  jako Zdeněk Beneš,  Václav Bůžek, Milan Hlavačka a další.  </a:t>
            </a:r>
          </a:p>
          <a:p>
            <a:r>
              <a:rPr lang="cs-CZ" b="1" dirty="0" smtClean="0"/>
              <a:t>Později  název ČSČH – Československý časopis historický</a:t>
            </a:r>
            <a:r>
              <a:rPr lang="cs-CZ" dirty="0" smtClean="0"/>
              <a:t> a  dnes zase ČCH)</a:t>
            </a:r>
          </a:p>
          <a:p>
            <a:r>
              <a:rPr lang="cs-CZ" sz="4600" b="1" dirty="0" smtClean="0"/>
              <a:t>Časopis národního muzea</a:t>
            </a:r>
            <a:r>
              <a:rPr lang="cs-CZ" sz="4000" b="1" dirty="0" smtClean="0"/>
              <a:t> v Praze </a:t>
            </a:r>
            <a:r>
              <a:rPr lang="cs-CZ" dirty="0" smtClean="0"/>
              <a:t>(krátce znám jako </a:t>
            </a:r>
            <a:r>
              <a:rPr lang="cs-CZ" b="1" i="1" dirty="0" smtClean="0"/>
              <a:t>Muzejník</a:t>
            </a:r>
            <a:r>
              <a:rPr lang="cs-CZ" dirty="0" smtClean="0"/>
              <a:t> – založen roku 1827) je nejstarší český stále vycházející vědecký časopis. Vychází jako čtvrtletník (dvakrát do roka jako dvojčíslo). V současnosti se dělí na dvě řady, historickou zaměřenou na českou historii a přírodovědnou zaměřenou na přírodní vědy.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200" b="1" dirty="0" smtClean="0"/>
              <a:t>Český časopis historický a Český lid</a:t>
            </a:r>
            <a:endParaRPr lang="cs-CZ" sz="4200" b="1" dirty="0"/>
          </a:p>
        </p:txBody>
      </p:sp>
      <p:pic>
        <p:nvPicPr>
          <p:cNvPr id="4" name="Zástupný symbol pro obsah 3" descr="Image0018CC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467544" y="1600197"/>
            <a:ext cx="4248472" cy="5104432"/>
          </a:xfrm>
        </p:spPr>
      </p:pic>
      <p:pic>
        <p:nvPicPr>
          <p:cNvPr id="5" name="Obrázek 4" descr="Image0019ceskyli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628799"/>
            <a:ext cx="3888433" cy="5062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Odborné  historické časopisy celostátního rozsahu - 2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4100" b="1" dirty="0" smtClean="0"/>
              <a:t>Český lid </a:t>
            </a:r>
            <a:r>
              <a:rPr lang="cs-CZ" b="1" dirty="0" smtClean="0"/>
              <a:t>– etnologický časopis</a:t>
            </a:r>
            <a:r>
              <a:rPr lang="cs-CZ" dirty="0" smtClean="0"/>
              <a:t>. Vychází od roku </a:t>
            </a:r>
            <a:r>
              <a:rPr lang="cs-CZ" u="sng" dirty="0" smtClean="0"/>
              <a:t>1891 </a:t>
            </a:r>
            <a:r>
              <a:rPr lang="cs-CZ" dirty="0" smtClean="0"/>
              <a:t>v souvislosti s Zemskou jubilejní výstavou v roce 1891. S malými přestávkami vychází dodnes. U založení časopisu stáli etnograf a historik </a:t>
            </a:r>
            <a:r>
              <a:rPr lang="cs-CZ" u="sng" dirty="0" smtClean="0"/>
              <a:t>Čeněk </a:t>
            </a:r>
            <a:r>
              <a:rPr lang="cs-CZ" u="sng" dirty="0" err="1" smtClean="0"/>
              <a:t>Zíbrt</a:t>
            </a:r>
            <a:r>
              <a:rPr lang="cs-CZ" u="sng" dirty="0" smtClean="0"/>
              <a:t> </a:t>
            </a:r>
            <a:r>
              <a:rPr lang="cs-CZ" dirty="0" smtClean="0"/>
              <a:t>a archeolog </a:t>
            </a:r>
            <a:r>
              <a:rPr lang="cs-CZ" u="sng" dirty="0" smtClean="0"/>
              <a:t>Lubor </a:t>
            </a:r>
            <a:r>
              <a:rPr lang="cs-CZ" u="sng" dirty="0" err="1" smtClean="0"/>
              <a:t>Niederle</a:t>
            </a:r>
            <a:r>
              <a:rPr lang="cs-CZ" u="sng" dirty="0" smtClean="0"/>
              <a:t> </a:t>
            </a:r>
            <a:r>
              <a:rPr lang="cs-CZ" dirty="0" smtClean="0"/>
              <a:t>a další. Vznik časopisu je logickým vyústěním velkého zájmu  o lidovou kulturu na konci 80. let 19. století. Dnes časopis vydává </a:t>
            </a:r>
            <a:r>
              <a:rPr lang="cs-CZ" u="sng" dirty="0" smtClean="0"/>
              <a:t>Etnologický ústav Akademie věd České republiky.</a:t>
            </a:r>
          </a:p>
          <a:p>
            <a:r>
              <a:rPr lang="cs-CZ" sz="4100" b="1" dirty="0" smtClean="0"/>
              <a:t>Památky archeol</a:t>
            </a:r>
            <a:r>
              <a:rPr lang="cs-CZ" sz="3600" b="1" dirty="0" smtClean="0"/>
              <a:t>ogické </a:t>
            </a:r>
            <a:r>
              <a:rPr lang="cs-CZ" b="1" dirty="0" smtClean="0"/>
              <a:t>– odborný časopis zaměřený na archeologii</a:t>
            </a:r>
            <a:r>
              <a:rPr lang="cs-CZ" dirty="0" smtClean="0"/>
              <a:t>, vychází od roku </a:t>
            </a:r>
            <a:r>
              <a:rPr lang="cs-CZ" u="sng" dirty="0" smtClean="0"/>
              <a:t>1854</a:t>
            </a:r>
            <a:r>
              <a:rPr lang="cs-CZ" dirty="0" smtClean="0"/>
              <a:t> jako Památky archeologické a místopisné. Název se v průběhu dějin několikrát měnil. Od roku 1992 vydává </a:t>
            </a:r>
            <a:r>
              <a:rPr lang="cs-CZ" u="sng" dirty="0" smtClean="0"/>
              <a:t>Archeologický ústav Akademie věd České republiky.</a:t>
            </a:r>
            <a:endParaRPr lang="cs-CZ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Památky archeologické, Časopis českého (dnes národního) muzea</a:t>
            </a:r>
            <a:endParaRPr lang="cs-CZ" b="1" dirty="0"/>
          </a:p>
        </p:txBody>
      </p:sp>
      <p:pic>
        <p:nvPicPr>
          <p:cNvPr id="4" name="Zástupný symbol pro obsah 3" descr="Image0006CasNarMuze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41272" y="1484784"/>
            <a:ext cx="3463176" cy="5072423"/>
          </a:xfrm>
        </p:spPr>
      </p:pic>
      <p:pic>
        <p:nvPicPr>
          <p:cNvPr id="5" name="Obrázek 4" descr="Image0007PamArcheolo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3" y="1484784"/>
            <a:ext cx="3939191" cy="51125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Populárně historické časopisy celostátního rozsahu - 1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3800" b="1" dirty="0" smtClean="0"/>
              <a:t>Historický obzor </a:t>
            </a:r>
            <a:r>
              <a:rPr lang="cs-CZ" dirty="0" smtClean="0"/>
              <a:t>– dříve pod názvem </a:t>
            </a:r>
            <a:r>
              <a:rPr lang="cs-CZ" u="sng" dirty="0" smtClean="0"/>
              <a:t>Dějepis a zeměpis ve škole</a:t>
            </a:r>
            <a:r>
              <a:rPr lang="cs-CZ" dirty="0" smtClean="0"/>
              <a:t>, později </a:t>
            </a:r>
            <a:r>
              <a:rPr lang="cs-CZ" u="sng" dirty="0" smtClean="0"/>
              <a:t>Společenské vědy ve škole</a:t>
            </a:r>
            <a:r>
              <a:rPr lang="cs-CZ" dirty="0" smtClean="0"/>
              <a:t>. Tento název je od roku 1991, jeho vydavatelem a </a:t>
            </a:r>
            <a:r>
              <a:rPr lang="cs-CZ" u="sng" dirty="0" smtClean="0"/>
              <a:t>šéfredaktorem je prof. PhDr. Aleš Skřivan, CSc. </a:t>
            </a:r>
            <a:r>
              <a:rPr lang="cs-CZ" dirty="0" smtClean="0"/>
              <a:t>Časopis vychází šestkrát ročně formou dvojčísel. V redakční radě působí přední čeští historikové. Časopis může pomoci </a:t>
            </a:r>
            <a:r>
              <a:rPr lang="cs-CZ" u="sng" dirty="0" smtClean="0"/>
              <a:t>při přípravě k maturitě, na přijímací zkoušky na vysokou školu</a:t>
            </a:r>
            <a:r>
              <a:rPr lang="cs-CZ" dirty="0" smtClean="0"/>
              <a:t> i při středoškolském a vysokoškolském studiu. Najdete zde odborné studie, populární články, drobné </a:t>
            </a:r>
            <a:r>
              <a:rPr lang="cs-CZ" dirty="0" err="1" smtClean="0"/>
              <a:t>skicy</a:t>
            </a:r>
            <a:r>
              <a:rPr lang="cs-CZ" dirty="0" smtClean="0"/>
              <a:t> a různé rubriky (např. Maturita s Historickým obzorem či Historie v heslech atd.).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Historický obzor</a:t>
            </a:r>
            <a:endParaRPr lang="cs-CZ" b="1" dirty="0"/>
          </a:p>
        </p:txBody>
      </p:sp>
      <p:pic>
        <p:nvPicPr>
          <p:cNvPr id="4" name="Zástupný symbol pro obsah 3" descr="ImageHistObz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169153"/>
            <a:ext cx="3528393" cy="5280293"/>
          </a:xfrm>
        </p:spPr>
      </p:pic>
      <p:pic>
        <p:nvPicPr>
          <p:cNvPr id="5" name="Obrázek 4" descr="Image0001Histobz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3" y="1196751"/>
            <a:ext cx="3533113" cy="525658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Populárně historické časopisy celostátního rozsahu - 2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3800" b="1" dirty="0" smtClean="0"/>
              <a:t>Dějiny a současnost </a:t>
            </a:r>
            <a:r>
              <a:rPr lang="cs-CZ" b="1" dirty="0" smtClean="0"/>
              <a:t>– kulturně historická revue. </a:t>
            </a:r>
            <a:r>
              <a:rPr lang="cs-CZ" dirty="0" smtClean="0"/>
              <a:t>Časopis založen v roce </a:t>
            </a:r>
            <a:r>
              <a:rPr lang="cs-CZ" u="sng" dirty="0" smtClean="0"/>
              <a:t>1959</a:t>
            </a:r>
            <a:r>
              <a:rPr lang="cs-CZ" dirty="0" smtClean="0"/>
              <a:t> nakladatelstvím Orbis. V roce 1969 bylo vydávání časopisu jako jedné z tribun Pražského jara zastaveno. Časopis pak </a:t>
            </a:r>
            <a:r>
              <a:rPr lang="cs-CZ" u="sng" dirty="0" smtClean="0"/>
              <a:t>obnoven až v roce 1990</a:t>
            </a:r>
            <a:r>
              <a:rPr lang="cs-CZ" dirty="0" smtClean="0"/>
              <a:t>. Nyní vychází 10 čísel ročně.</a:t>
            </a:r>
          </a:p>
          <a:p>
            <a:r>
              <a:rPr lang="cs-CZ" sz="3800" b="1" dirty="0" smtClean="0"/>
              <a:t>Živá historie </a:t>
            </a:r>
            <a:r>
              <a:rPr lang="cs-CZ" b="1" dirty="0" smtClean="0"/>
              <a:t>– populárně–naučný časopis</a:t>
            </a:r>
            <a:r>
              <a:rPr lang="cs-CZ" dirty="0" smtClean="0"/>
              <a:t>, který se orientuje na články s historickou tematikou od pravěku až po současnost. Vychází 10 čísel ročně a součástí každého čísla je bonus pro čtenáře v podobě historické mapy, listiny nebo bankovek. </a:t>
            </a:r>
            <a:r>
              <a:rPr lang="cs-CZ" u="sng" dirty="0" smtClean="0"/>
              <a:t>Šéfredaktorkou je Andrea Poláčková.</a:t>
            </a:r>
            <a:endParaRPr lang="cs-CZ" u="sng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Dějiny a současnost, Živá historie</a:t>
            </a:r>
            <a:endParaRPr lang="cs-CZ" dirty="0"/>
          </a:p>
        </p:txBody>
      </p:sp>
      <p:pic>
        <p:nvPicPr>
          <p:cNvPr id="4" name="Zástupný symbol pro obsah 3" descr="Image0002ZivaHis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60032" y="1097316"/>
            <a:ext cx="3744416" cy="5230002"/>
          </a:xfrm>
        </p:spPr>
      </p:pic>
      <p:pic>
        <p:nvPicPr>
          <p:cNvPr id="5" name="Obrázek 4" descr="Image0001Deja Sou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171469"/>
            <a:ext cx="3816424" cy="515641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/>
              <a:t>Regionální časopisy historické a vlastivědné - 1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600" b="1" dirty="0" smtClean="0"/>
              <a:t>Od </a:t>
            </a:r>
            <a:r>
              <a:rPr lang="cs-CZ" sz="4600" b="1" dirty="0" err="1" smtClean="0"/>
              <a:t>Ještěda</a:t>
            </a:r>
            <a:r>
              <a:rPr lang="cs-CZ" sz="4600" b="1" dirty="0" smtClean="0"/>
              <a:t> k Troskám </a:t>
            </a:r>
            <a:r>
              <a:rPr lang="cs-CZ" dirty="0" smtClean="0"/>
              <a:t>– je časopis, který se prezentuje jako </a:t>
            </a:r>
            <a:r>
              <a:rPr lang="cs-CZ" b="1" dirty="0" smtClean="0"/>
              <a:t>vlastivědný sborník Českého ráje a Podještědí</a:t>
            </a:r>
            <a:r>
              <a:rPr lang="cs-CZ" dirty="0" smtClean="0"/>
              <a:t>. Vycházel nejprve v roce 1932 – 1938. Iniciátorem a přispěvatelem byl historik Josef Vítězslav Šimák. Po válce se ho nepodařilo obnovit, nově začal vycházet až od roku 1994 zprvu jako občasník a pak jako čtvrtletník.  Dnes se o vydávání stará občanské sdružení Paměť Českého ráje, jejímž předsedou je </a:t>
            </a:r>
            <a:r>
              <a:rPr lang="cs-CZ" dirty="0" err="1" smtClean="0"/>
              <a:t>prom</a:t>
            </a:r>
            <a:r>
              <a:rPr lang="cs-CZ" dirty="0" smtClean="0"/>
              <a:t>. filosof Václav </a:t>
            </a:r>
            <a:r>
              <a:rPr lang="cs-CZ" dirty="0" err="1" smtClean="0"/>
              <a:t>Jenšovský</a:t>
            </a:r>
            <a:r>
              <a:rPr lang="cs-CZ" dirty="0" smtClean="0"/>
              <a:t>.</a:t>
            </a:r>
          </a:p>
          <a:p>
            <a:r>
              <a:rPr lang="cs-CZ" sz="4600" b="1" dirty="0" smtClean="0"/>
              <a:t>Muzejní noviny </a:t>
            </a:r>
            <a:r>
              <a:rPr lang="cs-CZ" dirty="0" smtClean="0"/>
              <a:t>– regionální historický časopis vydávaný od roku </a:t>
            </a:r>
            <a:r>
              <a:rPr lang="cs-CZ" u="sng" dirty="0" smtClean="0"/>
              <a:t>1992 úsilím paní Hany Trojanové při </a:t>
            </a:r>
            <a:r>
              <a:rPr lang="cs-CZ" b="1" u="sng" dirty="0" smtClean="0"/>
              <a:t>Okresním muzeu v Jičíně</a:t>
            </a:r>
            <a:r>
              <a:rPr lang="cs-CZ" b="1" dirty="0" smtClean="0"/>
              <a:t>. </a:t>
            </a:r>
            <a:r>
              <a:rPr lang="cs-CZ" dirty="0" smtClean="0"/>
              <a:t>Vycházely třikrát za rok a byly vždy zaměřeny místně na historii a kulturu </a:t>
            </a:r>
            <a:r>
              <a:rPr lang="cs-CZ" u="sng" dirty="0" smtClean="0"/>
              <a:t>jedné obce jičínského okresu </a:t>
            </a:r>
            <a:r>
              <a:rPr lang="cs-CZ" dirty="0" smtClean="0"/>
              <a:t>(např. </a:t>
            </a:r>
            <a:r>
              <a:rPr lang="cs-CZ" dirty="0" err="1" smtClean="0"/>
              <a:t>Libuň</a:t>
            </a:r>
            <a:r>
              <a:rPr lang="cs-CZ" dirty="0" smtClean="0"/>
              <a:t>, </a:t>
            </a:r>
            <a:r>
              <a:rPr lang="cs-CZ" dirty="0" err="1" smtClean="0"/>
              <a:t>Cerekvice</a:t>
            </a:r>
            <a:r>
              <a:rPr lang="cs-CZ" dirty="0" smtClean="0"/>
              <a:t> n. Bystřicí, </a:t>
            </a:r>
            <a:r>
              <a:rPr lang="cs-CZ" dirty="0" err="1" smtClean="0"/>
              <a:t>Podůlší</a:t>
            </a:r>
            <a:r>
              <a:rPr lang="cs-CZ" dirty="0" smtClean="0"/>
              <a:t>, </a:t>
            </a:r>
            <a:r>
              <a:rPr lang="cs-CZ" dirty="0" err="1" smtClean="0"/>
              <a:t>Markvartice</a:t>
            </a:r>
            <a:r>
              <a:rPr lang="cs-CZ" dirty="0" smtClean="0"/>
              <a:t>, </a:t>
            </a:r>
            <a:r>
              <a:rPr lang="cs-CZ" dirty="0" err="1" smtClean="0"/>
              <a:t>Sobčice</a:t>
            </a:r>
            <a:r>
              <a:rPr lang="cs-CZ" dirty="0" smtClean="0"/>
              <a:t>, </a:t>
            </a:r>
            <a:r>
              <a:rPr lang="cs-CZ" dirty="0" err="1" smtClean="0"/>
              <a:t>Úlibice</a:t>
            </a:r>
            <a:r>
              <a:rPr lang="cs-CZ" dirty="0" smtClean="0"/>
              <a:t>, Dobrá Voda u Hořic, Radim, Kal atd.). Prohlédnout si je můžete v digitální podobě na: </a:t>
            </a:r>
            <a:r>
              <a:rPr lang="cs-CZ" i="1" dirty="0" smtClean="0"/>
              <a:t>http://www.</a:t>
            </a:r>
            <a:r>
              <a:rPr lang="cs-CZ" i="1" dirty="0" err="1" smtClean="0"/>
              <a:t>muzeumhry.cz</a:t>
            </a:r>
            <a:r>
              <a:rPr lang="cs-CZ" i="1" dirty="0" smtClean="0"/>
              <a:t>/</a:t>
            </a:r>
            <a:r>
              <a:rPr lang="cs-CZ" i="1" dirty="0" err="1" smtClean="0"/>
              <a:t>cs</a:t>
            </a:r>
            <a:r>
              <a:rPr lang="cs-CZ" i="1" dirty="0" smtClean="0"/>
              <a:t>/publikace/</a:t>
            </a:r>
            <a:r>
              <a:rPr lang="cs-CZ" i="1" dirty="0" err="1" smtClean="0"/>
              <a:t>muzejni</a:t>
            </a:r>
            <a:r>
              <a:rPr lang="cs-CZ" i="1" dirty="0" smtClean="0"/>
              <a:t>-noviny</a:t>
            </a:r>
            <a:endParaRPr lang="cs-CZ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Od </a:t>
            </a:r>
            <a:r>
              <a:rPr lang="cs-CZ" b="1" dirty="0" err="1" smtClean="0"/>
              <a:t>Ještěda</a:t>
            </a:r>
            <a:r>
              <a:rPr lang="cs-CZ" b="1" dirty="0" smtClean="0"/>
              <a:t> k Troskám </a:t>
            </a:r>
            <a:r>
              <a:rPr lang="cs-CZ" dirty="0" smtClean="0"/>
              <a:t>– regionální časopis Českého ráje a Pojizeří</a:t>
            </a:r>
            <a:endParaRPr lang="cs-CZ" dirty="0"/>
          </a:p>
        </p:txBody>
      </p:sp>
      <p:pic>
        <p:nvPicPr>
          <p:cNvPr id="4" name="Zástupný symbol pro obsah 3" descr="Image0017OdJeste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2771800" y="1600198"/>
            <a:ext cx="3683304" cy="506916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Ukázka Muzejních novin </a:t>
            </a:r>
            <a:r>
              <a:rPr lang="cs-CZ" sz="4000" dirty="0" smtClean="0"/>
              <a:t>číslo 8 z roku 1995 a číslo 12 z roku 1997</a:t>
            </a:r>
            <a:endParaRPr lang="cs-CZ" dirty="0"/>
          </a:p>
        </p:txBody>
      </p:sp>
      <p:pic>
        <p:nvPicPr>
          <p:cNvPr id="4" name="Zástupný symbol pro obsah 3" descr="muz_noviny8Milet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7" y="1600200"/>
            <a:ext cx="3168351" cy="4525963"/>
          </a:xfrm>
        </p:spPr>
      </p:pic>
      <p:pic>
        <p:nvPicPr>
          <p:cNvPr id="8" name="Obrázek 7" descr="muz_noviny1Nadslav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655637"/>
            <a:ext cx="3456383" cy="449274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8998"/>
          </a:xfrm>
        </p:spPr>
        <p:txBody>
          <a:bodyPr>
            <a:noAutofit/>
          </a:bodyPr>
          <a:lstStyle/>
          <a:p>
            <a:r>
              <a:rPr lang="cs-CZ" sz="4000" b="1" dirty="0" smtClean="0"/>
              <a:t>Zpravodaj muzea v Hradci Králové a časopis </a:t>
            </a:r>
            <a:r>
              <a:rPr lang="cs-CZ" sz="4000" b="1" dirty="0" err="1" smtClean="0"/>
              <a:t>Bellum</a:t>
            </a:r>
            <a:r>
              <a:rPr lang="cs-CZ" sz="4000" b="1" dirty="0" smtClean="0"/>
              <a:t> 1866</a:t>
            </a:r>
            <a:endParaRPr lang="cs-CZ" sz="4000" b="1" dirty="0"/>
          </a:p>
        </p:txBody>
      </p:sp>
      <p:pic>
        <p:nvPicPr>
          <p:cNvPr id="4" name="Zástupný symbol pro obsah 3" descr="Image0020zpravodajHK_bellu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159733" y="440669"/>
            <a:ext cx="4968550" cy="7344816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Regionální časopisy historické a vlastivědné - 2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900" b="1" dirty="0" smtClean="0"/>
              <a:t>Dvůr Králové nad Labem </a:t>
            </a:r>
            <a:r>
              <a:rPr lang="cs-CZ" dirty="0" smtClean="0"/>
              <a:t>(s podtitulem Vlastivědné čtení o našem městě a jeho okolí)</a:t>
            </a:r>
          </a:p>
          <a:p>
            <a:r>
              <a:rPr lang="cs-CZ" sz="3900" b="1" dirty="0" smtClean="0"/>
              <a:t>Pod </a:t>
            </a:r>
            <a:r>
              <a:rPr lang="cs-CZ" sz="3900" b="1" dirty="0" err="1" smtClean="0"/>
              <a:t>Zvičinou</a:t>
            </a:r>
            <a:r>
              <a:rPr lang="cs-CZ" sz="3900" b="1" dirty="0" smtClean="0"/>
              <a:t> </a:t>
            </a:r>
            <a:r>
              <a:rPr lang="cs-CZ" sz="3500" dirty="0" smtClean="0"/>
              <a:t>(s podtitulem Vlastivědná čítanka). </a:t>
            </a:r>
          </a:p>
          <a:p>
            <a:pPr>
              <a:buNone/>
            </a:pPr>
            <a:r>
              <a:rPr lang="cs-CZ" sz="3500" dirty="0" smtClean="0"/>
              <a:t>    </a:t>
            </a:r>
            <a:r>
              <a:rPr lang="cs-CZ" dirty="0" smtClean="0"/>
              <a:t>Založen byl v roce </a:t>
            </a:r>
            <a:r>
              <a:rPr lang="cs-CZ" u="sng" dirty="0" smtClean="0"/>
              <a:t>1920</a:t>
            </a:r>
            <a:r>
              <a:rPr lang="cs-CZ" dirty="0" smtClean="0"/>
              <a:t> učiteli z </a:t>
            </a:r>
            <a:r>
              <a:rPr lang="cs-CZ" dirty="0" err="1" smtClean="0"/>
              <a:t>Hořicka</a:t>
            </a:r>
            <a:r>
              <a:rPr lang="cs-CZ" dirty="0" smtClean="0"/>
              <a:t> pod vedením </a:t>
            </a:r>
            <a:r>
              <a:rPr lang="cs-CZ" u="sng" dirty="0" smtClean="0"/>
              <a:t>Františka Skalického a Jana Kysela</a:t>
            </a:r>
            <a:r>
              <a:rPr lang="cs-CZ" dirty="0" smtClean="0"/>
              <a:t>. V roce 1925 se redakce rozšiřuje i na oblast Dvora Králové a schůze redakční rady se konají na </a:t>
            </a:r>
            <a:r>
              <a:rPr lang="cs-CZ" dirty="0" err="1" smtClean="0"/>
              <a:t>Zvičině</a:t>
            </a:r>
            <a:r>
              <a:rPr lang="cs-CZ" dirty="0" smtClean="0"/>
              <a:t>. V roce 1923 umírá redaktor Kyselo a členy redakční rady se stávají učitelé </a:t>
            </a:r>
            <a:r>
              <a:rPr lang="cs-CZ" dirty="0" err="1" smtClean="0"/>
              <a:t>Brykner</a:t>
            </a:r>
            <a:r>
              <a:rPr lang="cs-CZ" dirty="0" smtClean="0"/>
              <a:t> z </a:t>
            </a:r>
            <a:r>
              <a:rPr lang="cs-CZ" dirty="0" err="1" smtClean="0"/>
              <a:t>Miletína</a:t>
            </a:r>
            <a:r>
              <a:rPr lang="cs-CZ" dirty="0" smtClean="0"/>
              <a:t> a Havelka z Dobré Vody. V roce </a:t>
            </a:r>
            <a:r>
              <a:rPr lang="cs-CZ" u="sng" dirty="0" smtClean="0"/>
              <a:t>1927 časopis dočasně zaniká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 V roce </a:t>
            </a:r>
            <a:r>
              <a:rPr lang="cs-CZ" u="sng" dirty="0" smtClean="0"/>
              <a:t>1932 je obnoveno vydávání ve Dvoře Králové nad Labem, </a:t>
            </a:r>
            <a:r>
              <a:rPr lang="cs-CZ" dirty="0" smtClean="0"/>
              <a:t>články se ale týkají jen této oblasti. V období kolem Mnichova opět na dobu války zaniká.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Regionální časopisy historické a vlastivědné - 3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600" b="1" dirty="0" smtClean="0"/>
              <a:t>Pod </a:t>
            </a:r>
            <a:r>
              <a:rPr lang="cs-CZ" sz="3600" b="1" dirty="0" err="1" smtClean="0"/>
              <a:t>Zvičinou</a:t>
            </a:r>
            <a:r>
              <a:rPr lang="cs-CZ" sz="3600" b="1" dirty="0" smtClean="0"/>
              <a:t> </a:t>
            </a:r>
            <a:r>
              <a:rPr lang="cs-CZ" dirty="0" smtClean="0"/>
              <a:t>– časopis je potřetí obnoven v roce </a:t>
            </a:r>
            <a:r>
              <a:rPr lang="cs-CZ" u="sng" dirty="0" smtClean="0"/>
              <a:t>1946 </a:t>
            </a:r>
            <a:r>
              <a:rPr lang="cs-CZ" dirty="0" smtClean="0"/>
              <a:t>profesorem Obchodní akademie v Hořicích </a:t>
            </a:r>
            <a:r>
              <a:rPr lang="cs-CZ" u="sng" dirty="0" smtClean="0"/>
              <a:t>Aloisem Jilemnickým, profesorem </a:t>
            </a:r>
            <a:r>
              <a:rPr lang="cs-CZ" u="sng" dirty="0" err="1" smtClean="0"/>
              <a:t>Brejníkem</a:t>
            </a:r>
            <a:r>
              <a:rPr lang="cs-CZ" u="sng" dirty="0" smtClean="0"/>
              <a:t> a učitelem Malinou</a:t>
            </a:r>
            <a:r>
              <a:rPr lang="cs-CZ" dirty="0" smtClean="0"/>
              <a:t>. V tomto období vyjdou bohužel jen tři ročníky a v únoru </a:t>
            </a:r>
            <a:r>
              <a:rPr lang="cs-CZ" u="sng" dirty="0" smtClean="0"/>
              <a:t>1949</a:t>
            </a:r>
            <a:r>
              <a:rPr lang="cs-CZ" dirty="0" smtClean="0"/>
              <a:t> je časopis </a:t>
            </a:r>
            <a:r>
              <a:rPr lang="cs-CZ" u="sng" dirty="0" smtClean="0"/>
              <a:t>z nařízení KSČ zakázán</a:t>
            </a:r>
            <a:r>
              <a:rPr lang="cs-CZ" dirty="0" smtClean="0"/>
              <a:t>. </a:t>
            </a:r>
          </a:p>
          <a:p>
            <a:r>
              <a:rPr lang="cs-CZ" dirty="0" smtClean="0"/>
              <a:t>Obnovit jej v roce 1968 se bohužel nepodařilo a tak byl počtvrté </a:t>
            </a:r>
            <a:r>
              <a:rPr lang="cs-CZ" u="sng" dirty="0" smtClean="0"/>
              <a:t>obnoven Ottou Hamplem v roce 1993</a:t>
            </a:r>
            <a:r>
              <a:rPr lang="cs-CZ" dirty="0" smtClean="0"/>
              <a:t>. Otto Hampl vedl vydávání necelé dva roky a pak v době jeho nemoci a pak i smrti se vydávání na krátko (vyšlo v té době asi jen jedno či dvě čísla) ujal </a:t>
            </a:r>
            <a:r>
              <a:rPr lang="cs-CZ" u="sng" dirty="0" smtClean="0"/>
              <a:t>Ladislav Svoboda</a:t>
            </a:r>
            <a:r>
              <a:rPr lang="cs-CZ" dirty="0" smtClean="0"/>
              <a:t>. Pak se zdálo, že pro nedostatek financí i kvalitních článků časopis opět zanikne. Od jara 1995 do prosince téhož roku vyšlo pouze jedno číslo. Nakonec vydávání časopisu zaštítilo hořické gymnázium pod vedením ředitele </a:t>
            </a:r>
            <a:r>
              <a:rPr lang="cs-CZ" u="sng" dirty="0" smtClean="0"/>
              <a:t>PaedDr. Josefa </a:t>
            </a:r>
            <a:r>
              <a:rPr lang="cs-CZ" u="sng" dirty="0" err="1" smtClean="0"/>
              <a:t>Lindauera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Regionální časopis ze Dvora Králové a nejstarší ročník časopisu Pod </a:t>
            </a:r>
            <a:r>
              <a:rPr lang="cs-CZ" b="1" dirty="0" err="1" smtClean="0"/>
              <a:t>Zvičinou</a:t>
            </a:r>
            <a:endParaRPr lang="cs-CZ" b="1" dirty="0"/>
          </a:p>
        </p:txBody>
      </p:sp>
      <p:pic>
        <p:nvPicPr>
          <p:cNvPr id="4" name="Zástupný symbol pro obsah 3" descr="Image0022DvurKralov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505909"/>
            <a:ext cx="3960440" cy="5185999"/>
          </a:xfrm>
        </p:spPr>
      </p:pic>
      <p:pic>
        <p:nvPicPr>
          <p:cNvPr id="5" name="Obrázek 4" descr="Image0003PZVob_19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556792"/>
            <a:ext cx="3799965" cy="511533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900" b="1" dirty="0" smtClean="0"/>
              <a:t>Časopis Pod </a:t>
            </a:r>
            <a:r>
              <a:rPr lang="cs-CZ" sz="4900" b="1" dirty="0" err="1" smtClean="0"/>
              <a:t>Zvičinou</a:t>
            </a:r>
            <a:r>
              <a:rPr lang="cs-CZ" sz="4900" b="1" dirty="0" smtClean="0"/>
              <a:t> </a:t>
            </a:r>
            <a:r>
              <a:rPr lang="cs-CZ" dirty="0" smtClean="0"/>
              <a:t>– </a:t>
            </a:r>
            <a:r>
              <a:rPr lang="cs-CZ" sz="4000" dirty="0" smtClean="0"/>
              <a:t>1. ročník z roku 1920 a obnovené vydání v roce 1946</a:t>
            </a:r>
            <a:endParaRPr lang="cs-CZ" dirty="0"/>
          </a:p>
        </p:txBody>
      </p:sp>
      <p:pic>
        <p:nvPicPr>
          <p:cNvPr id="4" name="Zástupný symbol pro obsah 3" descr="Image0021PodZvicino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467544" y="1484783"/>
            <a:ext cx="3456384" cy="5184576"/>
          </a:xfrm>
        </p:spPr>
      </p:pic>
      <p:pic>
        <p:nvPicPr>
          <p:cNvPr id="5" name="Obrázek 4" descr="Image0023PodZvicino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581881" y="1834944"/>
            <a:ext cx="3724652" cy="489654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Časopis Pod </a:t>
            </a:r>
            <a:r>
              <a:rPr lang="cs-CZ" b="1" dirty="0" err="1" smtClean="0"/>
              <a:t>Zvičinou</a:t>
            </a:r>
            <a:r>
              <a:rPr lang="cs-CZ" b="1" dirty="0" smtClean="0"/>
              <a:t> – obnovený po druhé světové válce</a:t>
            </a:r>
            <a:endParaRPr lang="cs-CZ" b="1" dirty="0"/>
          </a:p>
        </p:txBody>
      </p:sp>
      <p:pic>
        <p:nvPicPr>
          <p:cNvPr id="4" name="Zástupný symbol pro obsah 3" descr="Image0004PZVob1_19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417924" y="607744"/>
            <a:ext cx="4903326" cy="6931878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Časopis Pod </a:t>
            </a:r>
            <a:r>
              <a:rPr lang="cs-CZ" b="1" dirty="0" err="1" smtClean="0"/>
              <a:t>Zvičinou</a:t>
            </a:r>
            <a:r>
              <a:rPr lang="cs-CZ" b="1" dirty="0" smtClean="0"/>
              <a:t> – třetí ročník po druhé světové válce</a:t>
            </a:r>
            <a:endParaRPr lang="cs-CZ" b="1" dirty="0"/>
          </a:p>
        </p:txBody>
      </p:sp>
      <p:pic>
        <p:nvPicPr>
          <p:cNvPr id="4" name="Zástupný symbol pro obsah 3" descr="Image0005PZVob_19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354099" y="514127"/>
            <a:ext cx="5040562" cy="7125891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Pod </a:t>
            </a:r>
            <a:r>
              <a:rPr lang="cs-CZ" sz="4900" b="1" dirty="0" err="1" smtClean="0"/>
              <a:t>Zvičinou</a:t>
            </a:r>
            <a:r>
              <a:rPr lang="cs-CZ" sz="4900" b="1" dirty="0" smtClean="0"/>
              <a:t> </a:t>
            </a:r>
            <a:r>
              <a:rPr lang="cs-CZ" b="1" dirty="0" smtClean="0"/>
              <a:t>při hořickém gymnáziu</a:t>
            </a:r>
            <a:br>
              <a:rPr lang="cs-CZ" b="1" dirty="0" smtClean="0"/>
            </a:br>
            <a:r>
              <a:rPr lang="cs-CZ" sz="4000" b="1" dirty="0" smtClean="0"/>
              <a:t>(od roku 1996)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Na </a:t>
            </a:r>
            <a:r>
              <a:rPr lang="cs-CZ" u="sng" dirty="0" smtClean="0"/>
              <a:t>Vánoce 1995 </a:t>
            </a:r>
            <a:r>
              <a:rPr lang="cs-CZ" dirty="0" smtClean="0"/>
              <a:t>vyšlo nové číslo časopisu </a:t>
            </a:r>
            <a:r>
              <a:rPr lang="cs-CZ" u="sng" dirty="0" smtClean="0"/>
              <a:t>Pod </a:t>
            </a:r>
            <a:r>
              <a:rPr lang="cs-CZ" u="sng" dirty="0" err="1" smtClean="0"/>
              <a:t>Zvičinou</a:t>
            </a:r>
            <a:r>
              <a:rPr lang="cs-CZ" u="sng" dirty="0" smtClean="0"/>
              <a:t> (s novou grafickou obálkou od malíře </a:t>
            </a:r>
            <a:r>
              <a:rPr lang="cs-CZ" b="1" u="sng" dirty="0" smtClean="0"/>
              <a:t>Oskara </a:t>
            </a:r>
            <a:r>
              <a:rPr lang="cs-CZ" b="1" u="sng" dirty="0" err="1" smtClean="0"/>
              <a:t>Teimera</a:t>
            </a:r>
            <a:r>
              <a:rPr lang="cs-CZ" u="sng" dirty="0" smtClean="0"/>
              <a:t>) vydávané od té doby při gymnáziu</a:t>
            </a:r>
            <a:r>
              <a:rPr lang="cs-CZ" dirty="0" smtClean="0"/>
              <a:t>. Šéfredaktorem se stal </a:t>
            </a:r>
            <a:r>
              <a:rPr lang="cs-CZ" b="1" u="sng" dirty="0" smtClean="0"/>
              <a:t>PhDr. Jan Tomíček </a:t>
            </a:r>
            <a:r>
              <a:rPr lang="cs-CZ" dirty="0" smtClean="0"/>
              <a:t>(učitel dějepisu a ruštiny na této škole, který dříve byl členem redakční rady O. Hampla) a jeho zástupcem </a:t>
            </a:r>
            <a:r>
              <a:rPr lang="cs-CZ" b="1" u="sng" dirty="0" smtClean="0"/>
              <a:t>PaedDr. Josef </a:t>
            </a:r>
            <a:r>
              <a:rPr lang="cs-CZ" b="1" u="sng" dirty="0" err="1" smtClean="0"/>
              <a:t>Lindauer</a:t>
            </a:r>
            <a:r>
              <a:rPr lang="cs-CZ" b="1" u="sng" dirty="0" smtClean="0"/>
              <a:t> </a:t>
            </a:r>
            <a:r>
              <a:rPr lang="cs-CZ" dirty="0" smtClean="0"/>
              <a:t>(ředitel školy). Redakce začala spolupracovat s Městským muzeem v Hořicích (hlavně s </a:t>
            </a:r>
            <a:r>
              <a:rPr lang="cs-CZ" b="1" u="sng" dirty="0" smtClean="0"/>
              <a:t>PhDr. Oldřiškou Tomíčkovou</a:t>
            </a:r>
            <a:r>
              <a:rPr lang="cs-CZ" dirty="0" smtClean="0"/>
              <a:t>), čímž časopis získal na kvalitě po odborné stránce. Postupně se zlepšoval i graficky, hlavně po příchodu </a:t>
            </a:r>
            <a:r>
              <a:rPr lang="cs-CZ" b="1" u="sng" dirty="0" smtClean="0"/>
              <a:t>ing. Tomáše Horáka </a:t>
            </a:r>
            <a:r>
              <a:rPr lang="cs-CZ" dirty="0" smtClean="0"/>
              <a:t>do redakční rady. První gymnaziální číslo vyšlo sice na konci roku 1995, mělo ale označení 1/1996. Od té doby vychází pravidelně </a:t>
            </a:r>
            <a:r>
              <a:rPr lang="cs-CZ" u="sng" dirty="0" smtClean="0"/>
              <a:t>5 čísel ročně </a:t>
            </a:r>
            <a:r>
              <a:rPr lang="cs-CZ" dirty="0" smtClean="0"/>
              <a:t>(pouze v jednom roce vyšla jen 4 čísla), časopis získal stálé rubriky i přispěvatele, později dostal i barevnou obálku a zvětšil se jeho rozsah. Jeho cena je díky nadšení členů redakční rady, kteří svoji práci vykonávají zdarma, a také díky sponzorům na velmi přijatelné úrovni (v roce 1013 stále pouze 15,- Kč). Na přípravě čísel se </a:t>
            </a:r>
            <a:r>
              <a:rPr lang="cs-CZ" u="sng" dirty="0" smtClean="0"/>
              <a:t>podíleli a podílejí i studenti</a:t>
            </a:r>
            <a:r>
              <a:rPr lang="cs-CZ" dirty="0" smtClean="0"/>
              <a:t>, hlavně přepisováním textů, grafickým ztvárněním, distribucí a prezentací vlastních prací. Časopis je oblíben mezi hořickými občany i mezi rodáky, kteří dnes žijí daleko od svého rodného města.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Pod </a:t>
            </a:r>
            <a:r>
              <a:rPr lang="cs-CZ" sz="4900" b="1" dirty="0" err="1" smtClean="0"/>
              <a:t>Zvičinou</a:t>
            </a:r>
            <a:r>
              <a:rPr lang="cs-CZ" sz="4900" b="1" dirty="0" smtClean="0"/>
              <a:t> </a:t>
            </a:r>
            <a:r>
              <a:rPr lang="cs-CZ" dirty="0" smtClean="0"/>
              <a:t>– ukázka obálek jednotlivých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b="1" u="sng" cap="all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Image0003PZ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556792"/>
            <a:ext cx="2880319" cy="4392488"/>
          </a:xfrm>
          <a:prstGeom prst="rect">
            <a:avLst/>
          </a:prstGeom>
        </p:spPr>
      </p:pic>
      <p:pic>
        <p:nvPicPr>
          <p:cNvPr id="5" name="Obrázek 4" descr="Image0004PZ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587149"/>
            <a:ext cx="2880320" cy="4362131"/>
          </a:xfrm>
          <a:prstGeom prst="rect">
            <a:avLst/>
          </a:prstGeom>
        </p:spPr>
      </p:pic>
      <p:pic>
        <p:nvPicPr>
          <p:cNvPr id="6" name="Obrázek 5" descr="Image0006PZV_Gy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634971"/>
            <a:ext cx="2736304" cy="430196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Pod </a:t>
            </a:r>
            <a:r>
              <a:rPr lang="cs-CZ" b="1" dirty="0" err="1" smtClean="0"/>
              <a:t>Zvičinou</a:t>
            </a:r>
            <a:r>
              <a:rPr lang="cs-CZ" b="1" dirty="0" smtClean="0"/>
              <a:t> </a:t>
            </a:r>
            <a:r>
              <a:rPr lang="cs-CZ" dirty="0" smtClean="0"/>
              <a:t>– původní černobílá obálka a </a:t>
            </a:r>
            <a:r>
              <a:rPr lang="cs-CZ" sz="4000" dirty="0" smtClean="0"/>
              <a:t>ukázka článků</a:t>
            </a:r>
            <a:endParaRPr lang="cs-CZ" sz="4000" dirty="0"/>
          </a:p>
        </p:txBody>
      </p:sp>
      <p:pic>
        <p:nvPicPr>
          <p:cNvPr id="4" name="Zástupný symbol pro obsah 3" descr="Image0005PZVPohled_uvo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91880" y="1600200"/>
            <a:ext cx="2664296" cy="4525963"/>
          </a:xfrm>
        </p:spPr>
      </p:pic>
      <p:pic>
        <p:nvPicPr>
          <p:cNvPr id="5" name="Obrázek 4" descr="Image0007PZVPazoure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1604145"/>
            <a:ext cx="2592288" cy="4434508"/>
          </a:xfrm>
          <a:prstGeom prst="rect">
            <a:avLst/>
          </a:prstGeom>
        </p:spPr>
      </p:pic>
      <p:pic>
        <p:nvPicPr>
          <p:cNvPr id="6" name="Obrázek 5" descr="Image0008PZVcernobil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628800"/>
            <a:ext cx="3096343" cy="446449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Regionální sborníky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100" b="1" dirty="0" smtClean="0"/>
              <a:t>Sborníky</a:t>
            </a:r>
            <a:r>
              <a:rPr lang="cs-CZ" sz="3600" dirty="0" smtClean="0"/>
              <a:t> </a:t>
            </a:r>
            <a:r>
              <a:rPr lang="cs-CZ" dirty="0" smtClean="0"/>
              <a:t>– na rozdíl od časopisů vycházejí nepravidelně nebo jednou za rok nebo u příležitosti nějakého výročí. Obvykle jsou obsáhlejší než jednotlivá čísla časopisů.</a:t>
            </a:r>
          </a:p>
          <a:p>
            <a:r>
              <a:rPr lang="cs-CZ" dirty="0" smtClean="0"/>
              <a:t>Z </a:t>
            </a:r>
            <a:r>
              <a:rPr lang="cs-CZ" u="sng" dirty="0" smtClean="0"/>
              <a:t>širšího regionu východních Čech </a:t>
            </a:r>
            <a:r>
              <a:rPr lang="cs-CZ" dirty="0" smtClean="0"/>
              <a:t>to jsou: </a:t>
            </a:r>
            <a:r>
              <a:rPr lang="cs-CZ" sz="3600" dirty="0" smtClean="0"/>
              <a:t>„</a:t>
            </a:r>
            <a:r>
              <a:rPr lang="cs-CZ" sz="3600" b="1" dirty="0" smtClean="0"/>
              <a:t>Krkonoše a Podkrkonoší“</a:t>
            </a:r>
            <a:r>
              <a:rPr lang="cs-CZ" dirty="0" smtClean="0"/>
              <a:t>, z novějších </a:t>
            </a:r>
            <a:r>
              <a:rPr lang="cs-CZ" sz="3600" dirty="0" smtClean="0"/>
              <a:t>„</a:t>
            </a:r>
            <a:r>
              <a:rPr lang="cs-CZ" sz="3600" b="1" dirty="0" err="1" smtClean="0"/>
              <a:t>Disssertationes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historicae</a:t>
            </a:r>
            <a:r>
              <a:rPr lang="cs-CZ" sz="3600" b="1" dirty="0" smtClean="0"/>
              <a:t>“ </a:t>
            </a:r>
            <a:r>
              <a:rPr lang="cs-CZ" dirty="0" smtClean="0"/>
              <a:t>(vydává Universita v Hradci Králové), </a:t>
            </a:r>
            <a:r>
              <a:rPr lang="cs-CZ" sz="3600" dirty="0" smtClean="0"/>
              <a:t>„</a:t>
            </a:r>
            <a:r>
              <a:rPr lang="cs-CZ" sz="3600" b="1" dirty="0" smtClean="0"/>
              <a:t>Kladský sborník“ </a:t>
            </a:r>
            <a:r>
              <a:rPr lang="cs-CZ" dirty="0" smtClean="0"/>
              <a:t>(ve spolupráci s polskou stranou),  sborník </a:t>
            </a:r>
            <a:r>
              <a:rPr lang="cs-CZ" sz="3600" dirty="0" smtClean="0"/>
              <a:t>„</a:t>
            </a:r>
            <a:r>
              <a:rPr lang="cs-CZ" sz="3600" b="1" dirty="0" smtClean="0"/>
              <a:t>Královéhradecko</a:t>
            </a:r>
            <a:r>
              <a:rPr lang="cs-CZ" b="1" dirty="0" smtClean="0"/>
              <a:t>“ </a:t>
            </a:r>
            <a:r>
              <a:rPr lang="cs-CZ" dirty="0" smtClean="0"/>
              <a:t>s podtitulem „Historický sborník pro poučenou veřejnost“ a </a:t>
            </a:r>
            <a:r>
              <a:rPr lang="cs-CZ" sz="3400" b="1" dirty="0" smtClean="0"/>
              <a:t>Sborník prací východočeských archivů </a:t>
            </a:r>
            <a:r>
              <a:rPr lang="cs-CZ" dirty="0" smtClean="0"/>
              <a:t>atd.</a:t>
            </a:r>
          </a:p>
          <a:p>
            <a:r>
              <a:rPr lang="cs-CZ" dirty="0" smtClean="0"/>
              <a:t>Z </a:t>
            </a:r>
            <a:r>
              <a:rPr lang="cs-CZ" u="sng" dirty="0" smtClean="0"/>
              <a:t>užšího regionu bývalých okresů Jičín a Semily </a:t>
            </a:r>
            <a:r>
              <a:rPr lang="cs-CZ" dirty="0" smtClean="0"/>
              <a:t>je to sborník </a:t>
            </a:r>
            <a:r>
              <a:rPr lang="cs-CZ" sz="3600" b="1" dirty="0" smtClean="0"/>
              <a:t>„Z Českého ráje a Podkrkonoší“</a:t>
            </a:r>
            <a:r>
              <a:rPr lang="cs-CZ" sz="3600" dirty="0" smtClean="0"/>
              <a:t> </a:t>
            </a:r>
            <a:r>
              <a:rPr lang="cs-CZ" dirty="0" smtClean="0"/>
              <a:t>(od druhé poloviny 80. let 20. století dosud vydávají Státní okresní archivy v </a:t>
            </a:r>
            <a:r>
              <a:rPr lang="cs-CZ" dirty="0" err="1" smtClean="0"/>
              <a:t>Semilech</a:t>
            </a:r>
            <a:r>
              <a:rPr lang="cs-CZ" dirty="0" smtClean="0"/>
              <a:t> a v Jičíně).</a:t>
            </a:r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Krkonoše a Podkrkonoší </a:t>
            </a:r>
            <a:r>
              <a:rPr lang="cs-CZ" dirty="0" smtClean="0"/>
              <a:t>– sborník trutnovského muzea</a:t>
            </a:r>
            <a:endParaRPr lang="cs-CZ" dirty="0"/>
          </a:p>
        </p:txBody>
      </p:sp>
      <p:pic>
        <p:nvPicPr>
          <p:cNvPr id="4" name="Zástupný symbol pro obsah 3" descr="Image0001Krkonoše a Podk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324308" y="543918"/>
            <a:ext cx="4896546" cy="6922294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Královéhradecko, </a:t>
            </a:r>
            <a:r>
              <a:rPr lang="cs-CZ" b="1" dirty="0" err="1" smtClean="0"/>
              <a:t>Dissertationes</a:t>
            </a:r>
            <a:r>
              <a:rPr lang="cs-CZ" b="1" dirty="0" smtClean="0"/>
              <a:t> </a:t>
            </a:r>
            <a:r>
              <a:rPr lang="cs-CZ" b="1" dirty="0" err="1" smtClean="0"/>
              <a:t>historicae</a:t>
            </a:r>
            <a:r>
              <a:rPr lang="cs-CZ" b="1" dirty="0" smtClean="0"/>
              <a:t> </a:t>
            </a:r>
            <a:r>
              <a:rPr lang="cs-CZ" dirty="0" smtClean="0"/>
              <a:t>– východočeské sborníky</a:t>
            </a:r>
            <a:endParaRPr lang="cs-CZ" dirty="0"/>
          </a:p>
        </p:txBody>
      </p:sp>
      <p:pic>
        <p:nvPicPr>
          <p:cNvPr id="4" name="Zástupný symbol pro obsah 3" descr="ImageKralovehrDiss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237405" y="457014"/>
            <a:ext cx="4968554" cy="7024093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Z Českého ráje a Podkrkonoší </a:t>
            </a:r>
            <a:r>
              <a:rPr lang="cs-CZ" dirty="0" smtClean="0"/>
              <a:t>– </a:t>
            </a:r>
            <a:r>
              <a:rPr lang="cs-CZ" sz="4000" dirty="0" smtClean="0"/>
              <a:t>sborníky jičínského a semilského okresu </a:t>
            </a:r>
            <a:endParaRPr lang="cs-CZ" dirty="0"/>
          </a:p>
        </p:txBody>
      </p:sp>
      <p:pic>
        <p:nvPicPr>
          <p:cNvPr id="6" name="Zástupný symbol pro obsah 5" descr="Image0008ZCesRajeaPodk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204746" y="315868"/>
            <a:ext cx="5302793" cy="7496609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/>
              <a:t>Zpravodaj Historického klubu, Sborník prací východočeských archivů</a:t>
            </a:r>
            <a:endParaRPr lang="cs-CZ" sz="4000" b="1" dirty="0"/>
          </a:p>
        </p:txBody>
      </p:sp>
      <p:pic>
        <p:nvPicPr>
          <p:cNvPr id="4" name="Zástupný symbol pro obsah 3" descr="Image0002Sbornik vychodarc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298407" y="518017"/>
            <a:ext cx="4824538" cy="7046104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Hořické sborníky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800" b="1" dirty="0" smtClean="0"/>
              <a:t>Národopisný sborník okresu hořického </a:t>
            </a:r>
            <a:r>
              <a:rPr lang="cs-CZ" b="1" dirty="0" smtClean="0"/>
              <a:t>(1895</a:t>
            </a:r>
            <a:r>
              <a:rPr lang="cs-CZ" dirty="0" smtClean="0"/>
              <a:t>). Jedná se o řadu studií shromážděných k národopisné výstavě v roce 1895 v Praze. Najdeme zde studie k zeměpisu </a:t>
            </a:r>
            <a:r>
              <a:rPr lang="cs-CZ" dirty="0" err="1" smtClean="0"/>
              <a:t>Hořicka</a:t>
            </a:r>
            <a:r>
              <a:rPr lang="cs-CZ" dirty="0" smtClean="0"/>
              <a:t>, pověry a zvyky, stavby, kroje, lidové tance, dějiny farností na </a:t>
            </a:r>
            <a:r>
              <a:rPr lang="cs-CZ" dirty="0" err="1" smtClean="0"/>
              <a:t>Hořicku</a:t>
            </a:r>
            <a:r>
              <a:rPr lang="cs-CZ" dirty="0" smtClean="0"/>
              <a:t>, významné osobnosti, spolky v Hořicích a okolí  atd.</a:t>
            </a:r>
          </a:p>
          <a:p>
            <a:r>
              <a:rPr lang="cs-CZ" b="1" dirty="0" smtClean="0"/>
              <a:t>Katalog k výstavě českého severovýchodu v roce 1903</a:t>
            </a:r>
          </a:p>
          <a:p>
            <a:r>
              <a:rPr lang="cs-CZ" sz="3800" b="1" dirty="0" smtClean="0"/>
              <a:t>XL let archeologického a muzejního spolku v Hořicích </a:t>
            </a:r>
            <a:r>
              <a:rPr lang="cs-CZ" dirty="0" smtClean="0"/>
              <a:t>(1927). Muzejní sborník v výročí založení muzejního spolku v roce 1887. Jsou zde články o zakladatelích muzea, o fondech a výzkumech, o Janderovi, o hořickém náměstí atd. </a:t>
            </a:r>
            <a:endParaRPr lang="cs-CZ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Národopisný sborník okresu hořického </a:t>
            </a:r>
            <a:r>
              <a:rPr lang="cs-CZ" dirty="0" smtClean="0"/>
              <a:t>z roku 1895</a:t>
            </a:r>
            <a:endParaRPr lang="cs-CZ" dirty="0"/>
          </a:p>
        </p:txBody>
      </p:sp>
      <p:pic>
        <p:nvPicPr>
          <p:cNvPr id="4" name="Zástupný symbol pro obsah 3" descr="Image0011sbornik16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395536" y="1628794"/>
            <a:ext cx="3960440" cy="4946132"/>
          </a:xfrm>
        </p:spPr>
      </p:pic>
      <p:pic>
        <p:nvPicPr>
          <p:cNvPr id="5" name="Obrázek 4" descr="Image0012sbornik18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5076056" y="1628801"/>
            <a:ext cx="3672408" cy="496855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Sborník k výročí založení hořického muzea z roku 1927</a:t>
            </a:r>
            <a:endParaRPr lang="cs-CZ" b="1" dirty="0"/>
          </a:p>
        </p:txBody>
      </p:sp>
      <p:pic>
        <p:nvPicPr>
          <p:cNvPr id="4" name="Zástupný symbol pro obsah 3" descr="Image0014.sbornik1927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600200"/>
            <a:ext cx="3744416" cy="5028848"/>
          </a:xfrm>
        </p:spPr>
      </p:pic>
      <p:pic>
        <p:nvPicPr>
          <p:cNvPr id="5" name="Obrázek 4" descr="Image0013sbornik19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788024" y="1579290"/>
            <a:ext cx="3960440" cy="508258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Hořické sborníky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500" b="1" dirty="0" smtClean="0"/>
              <a:t>Hořice, město a okres </a:t>
            </a:r>
            <a:r>
              <a:rPr lang="cs-CZ" dirty="0" smtClean="0"/>
              <a:t>– sborník z roku 1934, vydaný u příležitosti výstavy Odboje a svérázu kraje v roce 1934 (konala se v právě dokončené budově hořické invalidovny).</a:t>
            </a:r>
          </a:p>
          <a:p>
            <a:r>
              <a:rPr lang="cs-CZ" dirty="0" smtClean="0"/>
              <a:t>Po válce vyšly ještě dva malé sborníky k výročí založení Městského muzea v Hořicích:</a:t>
            </a:r>
          </a:p>
          <a:p>
            <a:r>
              <a:rPr lang="cs-CZ" sz="3500" b="1" dirty="0" smtClean="0"/>
              <a:t>60 let Vlastivědného musea okresu hořického v Hořicích </a:t>
            </a:r>
            <a:r>
              <a:rPr lang="cs-CZ" dirty="0" smtClean="0"/>
              <a:t>(z roku 1947)</a:t>
            </a:r>
          </a:p>
          <a:p>
            <a:r>
              <a:rPr lang="cs-CZ" sz="3500" b="1" dirty="0" smtClean="0"/>
              <a:t>Okresní vlastivědné museum v Hořicích         </a:t>
            </a:r>
            <a:r>
              <a:rPr lang="cs-CZ" dirty="0" smtClean="0"/>
              <a:t>(z roku 1957)</a:t>
            </a:r>
            <a:endParaRPr lang="cs-CZ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Hořice, město a okres </a:t>
            </a:r>
            <a:r>
              <a:rPr lang="cs-CZ" dirty="0" smtClean="0"/>
              <a:t>– </a:t>
            </a:r>
            <a:r>
              <a:rPr lang="cs-CZ" sz="3100" dirty="0" smtClean="0"/>
              <a:t>sborník z roku 1934, vydaný u příležitosti výstavy Odboje a svérázu kraje v roce 1934</a:t>
            </a:r>
            <a:endParaRPr lang="cs-CZ" dirty="0"/>
          </a:p>
        </p:txBody>
      </p:sp>
      <p:pic>
        <p:nvPicPr>
          <p:cNvPr id="4" name="Zástupný symbol pro obsah 3" descr="Image0009Horice19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4788024" y="1844824"/>
            <a:ext cx="3687737" cy="4752527"/>
          </a:xfrm>
        </p:spPr>
      </p:pic>
      <p:pic>
        <p:nvPicPr>
          <p:cNvPr id="5" name="Obrázek 4" descr="Image0010HoriceII19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844824"/>
            <a:ext cx="3565485" cy="473516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Dva hořické sborníky                                     k  60. a 70. výročí od založení muzea</a:t>
            </a:r>
            <a:endParaRPr lang="cs-CZ" b="1" dirty="0"/>
          </a:p>
        </p:txBody>
      </p:sp>
      <p:pic>
        <p:nvPicPr>
          <p:cNvPr id="4" name="Zástupný symbol pro obsah 3" descr="Image0015.sbornik60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5" y="1600200"/>
            <a:ext cx="3888433" cy="5007450"/>
          </a:xfrm>
        </p:spPr>
      </p:pic>
      <p:pic>
        <p:nvPicPr>
          <p:cNvPr id="6" name="Obrázek 5" descr="Obrá1_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628801"/>
            <a:ext cx="3811504" cy="499283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Odborné historické časopisy a sborníky, regionální literatura - 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1. Který historický časopis patří dnes mezi nejprestižnější (založili ho kdysi historici Jaroslav </a:t>
            </a:r>
            <a:r>
              <a:rPr lang="cs-CZ" dirty="0" err="1" smtClean="0"/>
              <a:t>Goll</a:t>
            </a:r>
            <a:r>
              <a:rPr lang="cs-CZ" dirty="0" smtClean="0"/>
              <a:t> a Antonín Rezek) a ve kterém roce byl založen?</a:t>
            </a:r>
          </a:p>
          <a:p>
            <a:r>
              <a:rPr lang="cs-CZ" dirty="0" smtClean="0"/>
              <a:t>2. Který je nejstarší dodnes vycházející český odborný časopis, kdy byl založen a jak se mu hovorově říká?</a:t>
            </a:r>
          </a:p>
          <a:p>
            <a:r>
              <a:rPr lang="cs-CZ" dirty="0" smtClean="0"/>
              <a:t>3. Uveď názvy tří populárně-historických časopisů.</a:t>
            </a:r>
          </a:p>
          <a:p>
            <a:r>
              <a:rPr lang="cs-CZ" dirty="0" smtClean="0"/>
              <a:t>4. Ve 30. letech 20. stol. a pak od r. 1994 vychází časopis pro oblast Českého ráje i pro oblast Podještědí. Jak se nazývá?</a:t>
            </a:r>
          </a:p>
          <a:p>
            <a:r>
              <a:rPr lang="cs-CZ" dirty="0" smtClean="0"/>
              <a:t>5. Který časopis se v naší oblasti zaměřoval vždy na dějiny jedné obce, např. </a:t>
            </a:r>
            <a:r>
              <a:rPr lang="cs-CZ" dirty="0" err="1" smtClean="0"/>
              <a:t>Libuň</a:t>
            </a:r>
            <a:r>
              <a:rPr lang="cs-CZ" dirty="0" smtClean="0"/>
              <a:t>, </a:t>
            </a:r>
            <a:r>
              <a:rPr lang="cs-CZ" dirty="0" err="1" smtClean="0"/>
              <a:t>Cerekvice</a:t>
            </a:r>
            <a:r>
              <a:rPr lang="cs-CZ" dirty="0" smtClean="0"/>
              <a:t> nad Bystřicí, </a:t>
            </a:r>
            <a:r>
              <a:rPr lang="cs-CZ" dirty="0" err="1" smtClean="0"/>
              <a:t>Sobčice</a:t>
            </a:r>
            <a:r>
              <a:rPr lang="cs-CZ" dirty="0" smtClean="0"/>
              <a:t>, Dobrá Voda atd.? Která instituce ho vydávala?</a:t>
            </a:r>
          </a:p>
          <a:p>
            <a:r>
              <a:rPr lang="cs-CZ" dirty="0" smtClean="0"/>
              <a:t>6. Kdy byl založen časopis Pod </a:t>
            </a:r>
            <a:r>
              <a:rPr lang="cs-CZ" dirty="0" err="1" smtClean="0"/>
              <a:t>Zvičinou</a:t>
            </a:r>
            <a:r>
              <a:rPr lang="cs-CZ" dirty="0" smtClean="0"/>
              <a:t> a kteří dva učitelé stáli u jeho zrodu?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Autofit/>
          </a:bodyPr>
          <a:lstStyle/>
          <a:p>
            <a:r>
              <a:rPr lang="cs-CZ" sz="3800" b="1" dirty="0" smtClean="0"/>
              <a:t>Odborné historické časopisy a sborníky, regionální literatura – test</a:t>
            </a:r>
            <a:r>
              <a:rPr lang="cs-CZ" sz="3600" b="1" dirty="0" smtClean="0"/>
              <a:t> – </a:t>
            </a:r>
            <a:r>
              <a:rPr lang="cs-CZ" sz="3200" b="1" dirty="0" smtClean="0"/>
              <a:t>2. část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7. Kde vycházel časopis Pod </a:t>
            </a:r>
            <a:r>
              <a:rPr lang="cs-CZ" dirty="0" err="1" smtClean="0"/>
              <a:t>Zvičinou</a:t>
            </a:r>
            <a:r>
              <a:rPr lang="cs-CZ" dirty="0" smtClean="0"/>
              <a:t> ve 30. letech 20. století?</a:t>
            </a:r>
          </a:p>
          <a:p>
            <a:r>
              <a:rPr lang="cs-CZ" dirty="0" smtClean="0"/>
              <a:t>8. Po skončení druhé světové války byl časopis Pod </a:t>
            </a:r>
            <a:r>
              <a:rPr lang="cs-CZ" dirty="0" err="1" smtClean="0"/>
              <a:t>Zvičinou</a:t>
            </a:r>
            <a:r>
              <a:rPr lang="cs-CZ" dirty="0" smtClean="0"/>
              <a:t> obnoven opět v Hořicích. Uveď alespoň dva jeho obnovitele a do které doby (jak dlouho) tehdy časopis vycházel a proč?</a:t>
            </a:r>
          </a:p>
          <a:p>
            <a:r>
              <a:rPr lang="cs-CZ" dirty="0" smtClean="0"/>
              <a:t>9. Kdo obnovil vydávání časopisu po pádu komunismu v roce 1989 a kdy?</a:t>
            </a:r>
          </a:p>
          <a:p>
            <a:r>
              <a:rPr lang="cs-CZ" dirty="0" smtClean="0"/>
              <a:t>10. Která instituce vydává časopis Pod </a:t>
            </a:r>
            <a:r>
              <a:rPr lang="cs-CZ" dirty="0" err="1" smtClean="0"/>
              <a:t>Zvičinou</a:t>
            </a:r>
            <a:r>
              <a:rPr lang="cs-CZ" dirty="0" smtClean="0"/>
              <a:t> zatím nejdéle, od kdy a kdo byl v té době ilustrátorem časopisu?</a:t>
            </a:r>
          </a:p>
          <a:p>
            <a:r>
              <a:rPr lang="cs-CZ" dirty="0" smtClean="0"/>
              <a:t>11. Čím se liší historický časopis a historický sborník a uveď alespoň jeden sborník s působností pro celou oblast Hradecka.</a:t>
            </a:r>
          </a:p>
          <a:p>
            <a:r>
              <a:rPr lang="cs-CZ" dirty="0" smtClean="0"/>
              <a:t>12. Archívy v Jičíně a v </a:t>
            </a:r>
            <a:r>
              <a:rPr lang="cs-CZ" dirty="0" err="1" smtClean="0"/>
              <a:t>Semilech</a:t>
            </a:r>
            <a:r>
              <a:rPr lang="cs-CZ" dirty="0" smtClean="0"/>
              <a:t> vydávají od konce 80. let 20 století až dosud sborník pro tyto okresy. Jak se jmenuje? </a:t>
            </a:r>
          </a:p>
          <a:p>
            <a:r>
              <a:rPr lang="cs-CZ" dirty="0" smtClean="0"/>
              <a:t>13. Kdy a proč byl vydán Národopisný sborník okresu hořického a o čem v něm jsou např. studie?</a:t>
            </a:r>
          </a:p>
          <a:p>
            <a:r>
              <a:rPr lang="cs-CZ" dirty="0" smtClean="0"/>
              <a:t>14. Kolik vyšlo sborníků přímo k výročí založení muzea a ve kterém roce vyšel první?</a:t>
            </a:r>
            <a:endParaRPr lang="cs-CZ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Odborné historické časopisy a sborníky, regionální literatura – test - řešení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62500" lnSpcReduction="20000"/>
          </a:bodyPr>
          <a:lstStyle/>
          <a:p>
            <a:r>
              <a:rPr lang="cs-CZ" sz="3400" dirty="0" smtClean="0"/>
              <a:t>1. Který historický časopis patří dnes mezi nejprestižnější (založili ho kdysi Jaroslav </a:t>
            </a:r>
            <a:r>
              <a:rPr lang="cs-CZ" sz="3400" dirty="0" err="1" smtClean="0"/>
              <a:t>Goll</a:t>
            </a:r>
            <a:r>
              <a:rPr lang="cs-CZ" sz="3400" dirty="0" smtClean="0"/>
              <a:t> a Antonín Rezek) a ve kterém roce byl založen? – </a:t>
            </a:r>
            <a:r>
              <a:rPr lang="cs-CZ" sz="3400" u="sng" dirty="0" smtClean="0"/>
              <a:t>Český časopis historický, 1895 </a:t>
            </a:r>
            <a:r>
              <a:rPr lang="cs-CZ" sz="3400" dirty="0" smtClean="0"/>
              <a:t>– </a:t>
            </a:r>
            <a:r>
              <a:rPr lang="cs-CZ" sz="3400" b="1" dirty="0" smtClean="0"/>
              <a:t>2 body</a:t>
            </a:r>
          </a:p>
          <a:p>
            <a:r>
              <a:rPr lang="cs-CZ" sz="3400" dirty="0" smtClean="0"/>
              <a:t>2. Který je nejstarší dodnes vycházející český odborný časopis, kdy byl založen a jak se mu hovorově říká? – </a:t>
            </a:r>
            <a:r>
              <a:rPr lang="cs-CZ" sz="3400" u="sng" dirty="0" smtClean="0"/>
              <a:t>Časopis národního (dříve českého) muzea, 1827, Muzejník </a:t>
            </a:r>
            <a:r>
              <a:rPr lang="cs-CZ" sz="3400" dirty="0" smtClean="0"/>
              <a:t>– </a:t>
            </a:r>
            <a:r>
              <a:rPr lang="cs-CZ" sz="3400" b="1" dirty="0" smtClean="0"/>
              <a:t>3 body</a:t>
            </a:r>
          </a:p>
          <a:p>
            <a:r>
              <a:rPr lang="cs-CZ" sz="3400" dirty="0" smtClean="0"/>
              <a:t>3. Uveď názvy tří populárně-historických časopisů. – </a:t>
            </a:r>
            <a:r>
              <a:rPr lang="cs-CZ" sz="3400" u="sng" dirty="0" smtClean="0"/>
              <a:t>Historický obzor, Dějiny a současnost, Živá historie </a:t>
            </a:r>
            <a:r>
              <a:rPr lang="cs-CZ" sz="3400" dirty="0" smtClean="0"/>
              <a:t>– </a:t>
            </a:r>
            <a:r>
              <a:rPr lang="cs-CZ" sz="3400" b="1" dirty="0" smtClean="0"/>
              <a:t>3 body</a:t>
            </a:r>
          </a:p>
          <a:p>
            <a:r>
              <a:rPr lang="cs-CZ" sz="3400" dirty="0" smtClean="0"/>
              <a:t>4. Ve 30. letech 20. stol. a pak od r. 1994 vychází časopis pro oblast Českého ráje i pro oblast Podještědí. Jak se nazývá? – </a:t>
            </a:r>
            <a:r>
              <a:rPr lang="cs-CZ" sz="3400" u="sng" dirty="0" smtClean="0"/>
              <a:t>Od </a:t>
            </a:r>
            <a:r>
              <a:rPr lang="cs-CZ" sz="3400" u="sng" dirty="0" err="1" smtClean="0"/>
              <a:t>Ještěda</a:t>
            </a:r>
            <a:r>
              <a:rPr lang="cs-CZ" sz="3400" u="sng" dirty="0" smtClean="0"/>
              <a:t> k Troskám </a:t>
            </a:r>
            <a:r>
              <a:rPr lang="cs-CZ" sz="3400" dirty="0" smtClean="0"/>
              <a:t>– </a:t>
            </a:r>
            <a:r>
              <a:rPr lang="cs-CZ" sz="3400" b="1" dirty="0" smtClean="0"/>
              <a:t>1 bod</a:t>
            </a:r>
          </a:p>
          <a:p>
            <a:r>
              <a:rPr lang="cs-CZ" sz="3400" dirty="0" smtClean="0"/>
              <a:t>5. Který časopis se v naší oblasti zaměřoval vždy na dějiny jedné obce, např. </a:t>
            </a:r>
            <a:r>
              <a:rPr lang="cs-CZ" sz="3400" dirty="0" err="1" smtClean="0"/>
              <a:t>Libuň</a:t>
            </a:r>
            <a:r>
              <a:rPr lang="cs-CZ" sz="3400" dirty="0" smtClean="0"/>
              <a:t>, </a:t>
            </a:r>
            <a:r>
              <a:rPr lang="cs-CZ" sz="3400" dirty="0" err="1" smtClean="0"/>
              <a:t>Cerekvice</a:t>
            </a:r>
            <a:r>
              <a:rPr lang="cs-CZ" sz="3400" dirty="0" smtClean="0"/>
              <a:t> nad Bystřicí, </a:t>
            </a:r>
            <a:r>
              <a:rPr lang="cs-CZ" sz="3400" dirty="0" err="1" smtClean="0"/>
              <a:t>Sobčice</a:t>
            </a:r>
            <a:r>
              <a:rPr lang="cs-CZ" sz="3400" dirty="0" smtClean="0"/>
              <a:t>, Dobrá Voda atd.? Která instituce ho vydávala? – </a:t>
            </a:r>
            <a:r>
              <a:rPr lang="cs-CZ" sz="3400" u="sng" dirty="0" smtClean="0"/>
              <a:t>Muzejní noviny, Okresní muzeum v Jičíně.</a:t>
            </a:r>
            <a:r>
              <a:rPr lang="cs-CZ" sz="3400" dirty="0" smtClean="0"/>
              <a:t> – </a:t>
            </a:r>
            <a:r>
              <a:rPr lang="cs-CZ" sz="3400" b="1" dirty="0" smtClean="0"/>
              <a:t>2 body</a:t>
            </a:r>
          </a:p>
          <a:p>
            <a:r>
              <a:rPr lang="cs-CZ" sz="3400" dirty="0" smtClean="0"/>
              <a:t>6. Kdy byl založen časopis Pod </a:t>
            </a:r>
            <a:r>
              <a:rPr lang="cs-CZ" sz="3400" dirty="0" err="1" smtClean="0"/>
              <a:t>Zvičinou</a:t>
            </a:r>
            <a:r>
              <a:rPr lang="cs-CZ" sz="3400" dirty="0" smtClean="0"/>
              <a:t> a kteří dva učitelé stáli u jeho zrodu? – </a:t>
            </a:r>
            <a:r>
              <a:rPr lang="cs-CZ" sz="3400" u="sng" dirty="0" smtClean="0"/>
              <a:t>V roce 1920. František Skalický a Jan Kyselo </a:t>
            </a:r>
            <a:r>
              <a:rPr lang="cs-CZ" sz="3400" dirty="0" smtClean="0"/>
              <a:t>– </a:t>
            </a:r>
            <a:r>
              <a:rPr lang="cs-CZ" sz="3400" b="1" dirty="0" smtClean="0"/>
              <a:t>3 body</a:t>
            </a:r>
          </a:p>
          <a:p>
            <a:endParaRPr lang="cs-CZ" b="1" u="sng" dirty="0" smtClean="0"/>
          </a:p>
          <a:p>
            <a:endParaRPr lang="cs-CZ" b="1" u="sng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cs-CZ" sz="4200" b="1" dirty="0" smtClean="0"/>
              <a:t>Odborné historické časopisy a sborníky, regionální literatura – test – </a:t>
            </a:r>
            <a:r>
              <a:rPr lang="cs-CZ" sz="3600" b="1" dirty="0" smtClean="0"/>
              <a:t>2. část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08512"/>
          </a:xfrm>
        </p:spPr>
        <p:txBody>
          <a:bodyPr>
            <a:normAutofit fontScale="32500" lnSpcReduction="20000"/>
          </a:bodyPr>
          <a:lstStyle/>
          <a:p>
            <a:r>
              <a:rPr lang="cs-CZ" sz="4900" dirty="0" smtClean="0"/>
              <a:t>7. Kde vycházel časopis Pod </a:t>
            </a:r>
            <a:r>
              <a:rPr lang="cs-CZ" sz="4900" dirty="0" err="1" smtClean="0"/>
              <a:t>Zvičinou</a:t>
            </a:r>
            <a:r>
              <a:rPr lang="cs-CZ" sz="4900" dirty="0" smtClean="0"/>
              <a:t> ve 30. letech 20. století? – </a:t>
            </a:r>
            <a:r>
              <a:rPr lang="cs-CZ" sz="4900" u="sng" dirty="0" smtClean="0"/>
              <a:t>Ve Dvoře Králové nad Labem</a:t>
            </a:r>
            <a:r>
              <a:rPr lang="cs-CZ" sz="4900" dirty="0" smtClean="0"/>
              <a:t> – </a:t>
            </a:r>
            <a:r>
              <a:rPr lang="cs-CZ" sz="4900" b="1" dirty="0" smtClean="0"/>
              <a:t>1 bod</a:t>
            </a:r>
          </a:p>
          <a:p>
            <a:r>
              <a:rPr lang="cs-CZ" sz="4900" dirty="0" smtClean="0"/>
              <a:t>8. Po skončení druhé světové války byl časopis Pod </a:t>
            </a:r>
            <a:r>
              <a:rPr lang="cs-CZ" sz="4900" dirty="0" err="1" smtClean="0"/>
              <a:t>Zvičinou</a:t>
            </a:r>
            <a:r>
              <a:rPr lang="cs-CZ" sz="4900" dirty="0" smtClean="0"/>
              <a:t> obnoven opět v Hořicích. Uveď alespoň dva jeho obnovitele a do které doby (jak dlouho) tehdy časopis vycházel a proč? – </a:t>
            </a:r>
            <a:r>
              <a:rPr lang="cs-CZ" sz="4900" u="sng" dirty="0" smtClean="0"/>
              <a:t>Alois Jilemnický, Bohuslav </a:t>
            </a:r>
            <a:r>
              <a:rPr lang="cs-CZ" sz="4900" u="sng" dirty="0" err="1" smtClean="0"/>
              <a:t>Brejník</a:t>
            </a:r>
            <a:r>
              <a:rPr lang="cs-CZ" sz="4900" u="sng" dirty="0" smtClean="0"/>
              <a:t>, Malina, do </a:t>
            </a:r>
            <a:r>
              <a:rPr lang="cs-CZ" sz="4900" u="sng" dirty="0" err="1" smtClean="0"/>
              <a:t>poč</a:t>
            </a:r>
            <a:r>
              <a:rPr lang="cs-CZ" sz="4900" u="sng" dirty="0" smtClean="0"/>
              <a:t> roku 1949 (tři roky), zakázán z rozhodnutí KSČ</a:t>
            </a:r>
            <a:r>
              <a:rPr lang="cs-CZ" sz="4900" dirty="0" smtClean="0"/>
              <a:t> – </a:t>
            </a:r>
            <a:r>
              <a:rPr lang="cs-CZ" sz="4900" b="1" dirty="0" smtClean="0"/>
              <a:t>4 body</a:t>
            </a:r>
          </a:p>
          <a:p>
            <a:r>
              <a:rPr lang="cs-CZ" sz="4900" dirty="0" smtClean="0"/>
              <a:t>9. Kdo obnovil vydávání časopisu po pádu komunismu v roce 1989 a kdy? – </a:t>
            </a:r>
            <a:r>
              <a:rPr lang="cs-CZ" sz="4900" u="sng" dirty="0" smtClean="0"/>
              <a:t>Otta Hampl, v roce 1993</a:t>
            </a:r>
            <a:r>
              <a:rPr lang="cs-CZ" sz="4900" dirty="0" smtClean="0"/>
              <a:t> – </a:t>
            </a:r>
            <a:r>
              <a:rPr lang="cs-CZ" sz="4900" b="1" dirty="0" smtClean="0"/>
              <a:t>2 body</a:t>
            </a:r>
          </a:p>
          <a:p>
            <a:r>
              <a:rPr lang="cs-CZ" sz="4900" dirty="0" smtClean="0"/>
              <a:t>10. Která instituce vydává časopis Pod </a:t>
            </a:r>
            <a:r>
              <a:rPr lang="cs-CZ" sz="4900" dirty="0" err="1" smtClean="0"/>
              <a:t>Zvičinou</a:t>
            </a:r>
            <a:r>
              <a:rPr lang="cs-CZ" sz="4900" dirty="0" smtClean="0"/>
              <a:t> zatím nejdéle, od kdy a kdo byl v té době ilustrátorem časopisu? – </a:t>
            </a:r>
            <a:r>
              <a:rPr lang="cs-CZ" sz="4900" u="sng" dirty="0" smtClean="0"/>
              <a:t>Gymnázium Hořice, od r. 1996, Oskar </a:t>
            </a:r>
            <a:r>
              <a:rPr lang="cs-CZ" sz="4900" u="sng" dirty="0" err="1" smtClean="0"/>
              <a:t>Teimer</a:t>
            </a:r>
            <a:r>
              <a:rPr lang="cs-CZ" sz="4900" dirty="0" smtClean="0"/>
              <a:t> – </a:t>
            </a:r>
            <a:r>
              <a:rPr lang="cs-CZ" sz="4900" b="1" dirty="0" smtClean="0"/>
              <a:t>3 body</a:t>
            </a:r>
          </a:p>
          <a:p>
            <a:r>
              <a:rPr lang="cs-CZ" sz="4900" dirty="0" smtClean="0"/>
              <a:t>11. Čím se liší historický časopis a historický sborník a uveď alespoň jeden sborník s působností pro celou oblast Hradecka. – </a:t>
            </a:r>
            <a:r>
              <a:rPr lang="cs-CZ" sz="4900" u="sng" dirty="0" smtClean="0"/>
              <a:t>Časopis vychází pravidelně, sborník nepravidelně (např. k výročí) či jednou ročně, </a:t>
            </a:r>
            <a:r>
              <a:rPr lang="cs-CZ" sz="4900" u="sng" dirty="0" err="1" smtClean="0"/>
              <a:t>Dissertationes</a:t>
            </a:r>
            <a:r>
              <a:rPr lang="cs-CZ" sz="4900" u="sng" dirty="0" smtClean="0"/>
              <a:t> </a:t>
            </a:r>
            <a:r>
              <a:rPr lang="cs-CZ" sz="4900" u="sng" dirty="0" err="1" smtClean="0"/>
              <a:t>Historicae</a:t>
            </a:r>
            <a:r>
              <a:rPr lang="cs-CZ" sz="4900" u="sng" dirty="0" smtClean="0"/>
              <a:t>, Královéhradecko</a:t>
            </a:r>
            <a:r>
              <a:rPr lang="cs-CZ" sz="4900" dirty="0" smtClean="0"/>
              <a:t> – </a:t>
            </a:r>
            <a:r>
              <a:rPr lang="cs-CZ" sz="4900" b="1" dirty="0" smtClean="0"/>
              <a:t>3 body</a:t>
            </a:r>
          </a:p>
          <a:p>
            <a:r>
              <a:rPr lang="cs-CZ" sz="4900" dirty="0" smtClean="0"/>
              <a:t>12. Archívy v Jičíně a v </a:t>
            </a:r>
            <a:r>
              <a:rPr lang="cs-CZ" sz="4900" dirty="0" err="1" smtClean="0"/>
              <a:t>Semilech</a:t>
            </a:r>
            <a:r>
              <a:rPr lang="cs-CZ" sz="4900" dirty="0" smtClean="0"/>
              <a:t> vydávají od konce 80. let 20 století až dosud sborník pro tyto okresy. Jak se jmenuje? – </a:t>
            </a:r>
            <a:r>
              <a:rPr lang="cs-CZ" sz="4900" u="sng" dirty="0" smtClean="0"/>
              <a:t>Z Českého ráje a Podkrkonoší</a:t>
            </a:r>
            <a:r>
              <a:rPr lang="cs-CZ" sz="4900" dirty="0" smtClean="0"/>
              <a:t> – </a:t>
            </a:r>
            <a:r>
              <a:rPr lang="cs-CZ" sz="4900" b="1" dirty="0" smtClean="0"/>
              <a:t>1 bod</a:t>
            </a:r>
          </a:p>
          <a:p>
            <a:r>
              <a:rPr lang="cs-CZ" sz="4900" dirty="0" smtClean="0"/>
              <a:t>13. Kdy a proč byl vydán Národopisný sborník okresu hořického a o čem v něm jsou např. studie? – </a:t>
            </a:r>
            <a:r>
              <a:rPr lang="cs-CZ" sz="4900" u="sng" dirty="0" smtClean="0"/>
              <a:t>V roce 1895, při Národopisné výstavě v Praze, studie o lidové architektuře, lidové tance, pověry a </a:t>
            </a:r>
            <a:r>
              <a:rPr lang="cs-CZ" sz="4900" u="sng" dirty="0" err="1" smtClean="0"/>
              <a:t>oabyčeje</a:t>
            </a:r>
            <a:r>
              <a:rPr lang="cs-CZ" sz="4900" u="sng" dirty="0" smtClean="0"/>
              <a:t>, zeměpis </a:t>
            </a:r>
            <a:r>
              <a:rPr lang="cs-CZ" sz="4900" u="sng" dirty="0" err="1" smtClean="0"/>
              <a:t>Hořicka</a:t>
            </a:r>
            <a:r>
              <a:rPr lang="cs-CZ" sz="4900" u="sng" dirty="0" smtClean="0"/>
              <a:t>, dějiny farností na </a:t>
            </a:r>
            <a:r>
              <a:rPr lang="cs-CZ" sz="4900" u="sng" dirty="0" err="1" smtClean="0"/>
              <a:t>Hořicku</a:t>
            </a:r>
            <a:r>
              <a:rPr lang="cs-CZ" sz="4900" u="sng" dirty="0" smtClean="0"/>
              <a:t> atd. </a:t>
            </a:r>
            <a:r>
              <a:rPr lang="cs-CZ" sz="4900" dirty="0" smtClean="0"/>
              <a:t>– </a:t>
            </a:r>
            <a:r>
              <a:rPr lang="cs-CZ" sz="4900" b="1" dirty="0" smtClean="0"/>
              <a:t>4 body</a:t>
            </a:r>
          </a:p>
          <a:p>
            <a:r>
              <a:rPr lang="cs-CZ" sz="4900" dirty="0" smtClean="0"/>
              <a:t>14. Kolik vyšlo sborníků přímo k výročí založení muzea a ve kterém roce vyšel první? – </a:t>
            </a:r>
            <a:r>
              <a:rPr lang="cs-CZ" sz="4900" u="sng" dirty="0" smtClean="0"/>
              <a:t>Celkem 3, první v roce 1927 (další 1947 a 1957)</a:t>
            </a:r>
            <a:r>
              <a:rPr lang="cs-CZ" sz="4900" dirty="0" smtClean="0"/>
              <a:t> – </a:t>
            </a:r>
            <a:r>
              <a:rPr lang="cs-CZ" sz="4900" b="1" dirty="0" smtClean="0"/>
              <a:t>2 body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Zwettler</a:t>
            </a:r>
            <a:r>
              <a:rPr lang="cs-CZ" dirty="0" smtClean="0"/>
              <a:t>, Otto; Vaculík, Jaroslav; Čapka, František. Úvod do studia dějepisu pro posluchače </a:t>
            </a:r>
            <a:r>
              <a:rPr lang="cs-CZ" dirty="0" err="1" smtClean="0"/>
              <a:t>PdF</a:t>
            </a:r>
            <a:r>
              <a:rPr lang="cs-CZ" dirty="0" smtClean="0"/>
              <a:t> MU. Praha, 1994.</a:t>
            </a:r>
          </a:p>
          <a:p>
            <a:r>
              <a:rPr lang="cs-CZ" dirty="0" smtClean="0">
                <a:hlinkClick r:id="rId2"/>
              </a:rPr>
              <a:t>http://cs.wikipedia.org</a:t>
            </a:r>
            <a:endParaRPr lang="cs-CZ" dirty="0" smtClean="0"/>
          </a:p>
          <a:p>
            <a:r>
              <a:rPr lang="cs-CZ" b="1" u="sng" dirty="0" smtClean="0"/>
              <a:t>Použité obrázky:</a:t>
            </a:r>
            <a:endParaRPr lang="cs-CZ" dirty="0" smtClean="0"/>
          </a:p>
          <a:p>
            <a:r>
              <a:rPr lang="cs-CZ" b="1" dirty="0" smtClean="0"/>
              <a:t>Fota autora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2691</Words>
  <Application>Microsoft Office PowerPoint</Application>
  <PresentationFormat>Předvádění na obrazovce (4:3)</PresentationFormat>
  <Paragraphs>128</Paragraphs>
  <Slides>39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0" baseType="lpstr">
      <vt:lpstr>Motiv sady Office</vt:lpstr>
      <vt:lpstr>Snímek 1</vt:lpstr>
      <vt:lpstr>Odborné historické časopisy a sborníky, regionální literatura</vt:lpstr>
      <vt:lpstr> Odborné  historické časopisy celostátního rozsahu – 1  </vt:lpstr>
      <vt:lpstr>Český časopis historický a Český lid</vt:lpstr>
      <vt:lpstr>Odborné  historické časopisy celostátního rozsahu - 2</vt:lpstr>
      <vt:lpstr>Památky archeologické, Časopis českého (dnes národního) muzea</vt:lpstr>
      <vt:lpstr>Populárně historické časopisy celostátního rozsahu - 1</vt:lpstr>
      <vt:lpstr>Historický obzor</vt:lpstr>
      <vt:lpstr>Populárně historické časopisy celostátního rozsahu - 2</vt:lpstr>
      <vt:lpstr>Dějiny a současnost, Živá historie</vt:lpstr>
      <vt:lpstr> Regionální časopisy historické a vlastivědné - 1 </vt:lpstr>
      <vt:lpstr>Od Ještěda k Troskám – regionální časopis Českého ráje a Pojizeří</vt:lpstr>
      <vt:lpstr>Ukázka Muzejních novin číslo 8 z roku 1995 a číslo 12 z roku 1997</vt:lpstr>
      <vt:lpstr>Zpravodaj muzea v Hradci Králové a časopis Bellum 1866</vt:lpstr>
      <vt:lpstr>Regionální časopisy historické a vlastivědné - 2</vt:lpstr>
      <vt:lpstr>Regionální časopisy historické a vlastivědné - 3 </vt:lpstr>
      <vt:lpstr>Regionální časopis ze Dvora Králové a nejstarší ročník časopisu Pod Zvičinou</vt:lpstr>
      <vt:lpstr>Časopis Pod Zvičinou – 1. ročník z roku 1920 a obnovené vydání v roce 1946</vt:lpstr>
      <vt:lpstr>Časopis Pod Zvičinou – obnovený po druhé světové válce</vt:lpstr>
      <vt:lpstr>Časopis Pod Zvičinou – třetí ročník po druhé světové válce</vt:lpstr>
      <vt:lpstr>Pod Zvičinou při hořickém gymnáziu (od roku 1996)</vt:lpstr>
      <vt:lpstr>Pod Zvičinou – ukázka obálek jednotlivých čísel</vt:lpstr>
      <vt:lpstr>Pod Zvičinou – původní černobílá obálka a ukázka článků</vt:lpstr>
      <vt:lpstr>Regionální sborníky</vt:lpstr>
      <vt:lpstr>Krkonoše a Podkrkonoší – sborník trutnovského muzea</vt:lpstr>
      <vt:lpstr>Královéhradecko, Dissertationes historicae – východočeské sborníky</vt:lpstr>
      <vt:lpstr>Z Českého ráje a Podkrkonoší – sborníky jičínského a semilského okresu </vt:lpstr>
      <vt:lpstr>Zpravodaj Historického klubu, Sborník prací východočeských archivů</vt:lpstr>
      <vt:lpstr>Hořické sborníky</vt:lpstr>
      <vt:lpstr>Národopisný sborník okresu hořického z roku 1895</vt:lpstr>
      <vt:lpstr>Sborník k výročí založení hořického muzea z roku 1927</vt:lpstr>
      <vt:lpstr>Hořické sborníky</vt:lpstr>
      <vt:lpstr>Hořice, město a okres – sborník z roku 1934, vydaný u příležitosti výstavy Odboje a svérázu kraje v roce 1934</vt:lpstr>
      <vt:lpstr>Dva hořické sborníky                                     k  60. a 70. výročí od založení muzea</vt:lpstr>
      <vt:lpstr>Odborné historické časopisy a sborníky, regionální literatura - test</vt:lpstr>
      <vt:lpstr>Odborné historické časopisy a sborníky, regionální literatura – test – 2. část</vt:lpstr>
      <vt:lpstr>Odborné historické časopisy a sborníky, regionální literatura – test - řešení</vt:lpstr>
      <vt:lpstr>Odborné historické časopisy a sborníky, regionální literatura – test – 2. část - řešení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Odborné historické časopisy a sborníky, regionální literatura</dc:title>
  <cp:lastModifiedBy>Gymnázium, SOŠ, SOU, VOŠ</cp:lastModifiedBy>
  <cp:revision>101</cp:revision>
  <dcterms:modified xsi:type="dcterms:W3CDTF">2013-10-17T10:27:44Z</dcterms:modified>
</cp:coreProperties>
</file>