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9" r:id="rId2"/>
    <p:sldId id="256" r:id="rId3"/>
    <p:sldId id="257" r:id="rId4"/>
    <p:sldId id="266" r:id="rId5"/>
    <p:sldId id="258" r:id="rId6"/>
    <p:sldId id="267" r:id="rId7"/>
    <p:sldId id="259" r:id="rId8"/>
    <p:sldId id="260" r:id="rId9"/>
    <p:sldId id="261" r:id="rId10"/>
    <p:sldId id="262" r:id="rId11"/>
    <p:sldId id="264" r:id="rId12"/>
    <p:sldId id="263" r:id="rId13"/>
    <p:sldId id="265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7E20CA-7725-43C7-B8F6-C7EECAF062A8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BCE4A5-46E8-4E47-B96F-5BCC6650286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BCE4A5-46E8-4E47-B96F-5BCC66502860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259632" y="1844824"/>
          <a:ext cx="6697662" cy="4582864"/>
        </p:xfrm>
        <a:graphic>
          <a:graphicData uri="http://schemas.openxmlformats.org/drawingml/2006/table">
            <a:tbl>
              <a:tblPr/>
              <a:tblGrid>
                <a:gridCol w="1944216"/>
                <a:gridCol w="4753446"/>
              </a:tblGrid>
              <a:tr h="6079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0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0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Paleografie I 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VY_32_INOVACE_06.01.06)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1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PhDr. Jan Tomíček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16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Dějepis pro 5. – 7. ročník VG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21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7. ročník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01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Září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8679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 je určena k výuce pomocných věd historických v dějepisném semináři v sedmém (předmaturitním) ročníku vyššího gymnázia. Studenty seznámí s teoretickými poznatky z paleografie.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11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Šablona slouží jako digitalizovaná učebnice k výuce úvodu do dějepisu a pomocných věd historických. Časová dotace je 40 minut.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/>
              <a:t>Paleografie 1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Paleografie jako pomocná věda historická – teoretická část</a:t>
            </a:r>
            <a:endParaRPr lang="cs-CZ" sz="3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Paleografie – teoretická část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smtClean="0"/>
              <a:t>Paleografie</a:t>
            </a:r>
            <a:r>
              <a:rPr lang="cs-CZ" dirty="0" smtClean="0"/>
              <a:t> – název odvoze z řeckého slova </a:t>
            </a:r>
            <a:r>
              <a:rPr lang="cs-CZ" b="1" dirty="0" err="1" smtClean="0"/>
              <a:t>palaios</a:t>
            </a:r>
            <a:r>
              <a:rPr lang="cs-CZ" dirty="0" smtClean="0"/>
              <a:t> = starý a </a:t>
            </a:r>
            <a:r>
              <a:rPr lang="cs-CZ" b="1" dirty="0" err="1" smtClean="0"/>
              <a:t>grafein</a:t>
            </a:r>
            <a:r>
              <a:rPr lang="cs-CZ" dirty="0" smtClean="0"/>
              <a:t> = psát</a:t>
            </a:r>
          </a:p>
          <a:p>
            <a:r>
              <a:rPr lang="cs-CZ" dirty="0" smtClean="0"/>
              <a:t>Je to tedy </a:t>
            </a:r>
            <a:r>
              <a:rPr lang="cs-CZ" b="1" u="sng" dirty="0" smtClean="0"/>
              <a:t>pomocná věda historická o starých písmech, jejich vývoji atd.</a:t>
            </a:r>
          </a:p>
          <a:p>
            <a:r>
              <a:rPr lang="cs-CZ" dirty="0" smtClean="0"/>
              <a:t>Písem může být velké množství, my ovšem máme na mysli </a:t>
            </a:r>
            <a:r>
              <a:rPr lang="cs-CZ" u="sng" dirty="0" smtClean="0"/>
              <a:t>paleografii latinskou (založenou na latince)</a:t>
            </a:r>
            <a:r>
              <a:rPr lang="cs-CZ" dirty="0" smtClean="0"/>
              <a:t>. Našich dějin se ovšem může týkat i paleografie </a:t>
            </a:r>
            <a:r>
              <a:rPr lang="cs-CZ" u="sng" dirty="0" smtClean="0"/>
              <a:t>řecká (byzantská), slovanská (hlaholice a cyrilice), osmanská a hebrejská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se budeme věnovat </a:t>
            </a:r>
            <a:r>
              <a:rPr lang="cs-CZ" u="sng" dirty="0" smtClean="0"/>
              <a:t>latinské paleografii </a:t>
            </a:r>
            <a:r>
              <a:rPr lang="cs-CZ" dirty="0" smtClean="0"/>
              <a:t>– od počátku středověku se psalo </a:t>
            </a:r>
            <a:r>
              <a:rPr lang="cs-CZ" u="sng" dirty="0" smtClean="0"/>
              <a:t>latino</a:t>
            </a:r>
            <a:r>
              <a:rPr lang="cs-CZ" dirty="0" smtClean="0"/>
              <a:t>u, od pozdního středověku </a:t>
            </a:r>
            <a:r>
              <a:rPr lang="cs-CZ" u="sng" dirty="0" smtClean="0"/>
              <a:t>národními jazyky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Listina krále Vladislava pro město Poličku</a:t>
            </a:r>
            <a:endParaRPr lang="cs-CZ" b="1" dirty="0"/>
          </a:p>
        </p:txBody>
      </p:sp>
      <p:pic>
        <p:nvPicPr>
          <p:cNvPr id="4" name="Zástupný symbol pro obsah 3" descr="Policka_listinaWladislav00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846923" y="1412776"/>
            <a:ext cx="5685648" cy="5112568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Funkce paleografie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 smtClean="0"/>
              <a:t>1. Jako pomocná věda historická usiluje o správné čtení a o místní a časové zařazení textu.</a:t>
            </a:r>
          </a:p>
          <a:p>
            <a:r>
              <a:rPr lang="cs-CZ" b="1" dirty="0" smtClean="0"/>
              <a:t>2. Jako samostatná disciplína popisuje, hodnotí a třídí písmo a stanoví jeho funkci v historickém vývoji.</a:t>
            </a:r>
          </a:p>
          <a:p>
            <a:r>
              <a:rPr lang="cs-CZ" b="1" dirty="0" smtClean="0"/>
              <a:t>Ad 1) Nás však bude paleografie zajímat jako pomocná věda historická.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Nedatované texty dokáže zařadit s přesností na 30 let. Jako věda vzniká v 18. století ve Francii a Itálii. Rozvoj zaznamenala v 1. polovině 19. století a pak hlavně se vznikem fotografie (možnost srovnat fotokopie listin z různých archivů Evropy). </a:t>
            </a:r>
          </a:p>
          <a:p>
            <a:r>
              <a:rPr lang="cs-CZ" dirty="0" smtClean="0"/>
              <a:t>U nás je spojena se jménem </a:t>
            </a:r>
            <a:r>
              <a:rPr lang="cs-CZ" b="1" dirty="0" smtClean="0"/>
              <a:t>Gustav Fridrich</a:t>
            </a:r>
            <a:r>
              <a:rPr lang="cs-CZ" dirty="0" smtClean="0"/>
              <a:t>, který v Praze vydal roku </a:t>
            </a:r>
            <a:r>
              <a:rPr lang="cs-CZ" b="1" dirty="0" smtClean="0"/>
              <a:t>1898 „Učebnou knihu paleografie latinské“.</a:t>
            </a:r>
            <a:endParaRPr lang="cs-CZ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200" b="1" dirty="0" smtClean="0"/>
              <a:t>Školní abeceda z počátku 19. století</a:t>
            </a:r>
            <a:endParaRPr lang="cs-CZ" sz="4200" b="1" dirty="0"/>
          </a:p>
        </p:txBody>
      </p:sp>
      <p:pic>
        <p:nvPicPr>
          <p:cNvPr id="4" name="Zástupný symbol pro obsah 3" descr="Skolni abeceda 12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6200000">
            <a:off x="2295172" y="1331267"/>
            <a:ext cx="4806609" cy="5293512"/>
          </a:xfr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Jak a na co se psalo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i="1" dirty="0" smtClean="0"/>
              <a:t>Látky na něž se psalo dělíme:</a:t>
            </a:r>
          </a:p>
          <a:p>
            <a:r>
              <a:rPr lang="cs-CZ" b="1" dirty="0" smtClean="0"/>
              <a:t>A) Přírodní </a:t>
            </a:r>
            <a:r>
              <a:rPr lang="cs-CZ" dirty="0" smtClean="0"/>
              <a:t>– dřevo, kámen, hlína kůra břízy atd. (těmito nápisy se ale zabývá epigrafika)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i="1" dirty="0" smtClean="0"/>
              <a:t>Psalo se na ně: </a:t>
            </a:r>
            <a:r>
              <a:rPr lang="cs-CZ" dirty="0" smtClean="0"/>
              <a:t>rytím, tesáním, malováním štětcem atd.</a:t>
            </a:r>
          </a:p>
          <a:p>
            <a:r>
              <a:rPr lang="cs-CZ" b="1" dirty="0" smtClean="0"/>
              <a:t>B) Umělé </a:t>
            </a:r>
            <a:r>
              <a:rPr lang="cs-CZ" dirty="0" smtClean="0"/>
              <a:t>– papyrus, pergamen, papír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i="1" dirty="0" smtClean="0"/>
              <a:t>Psalo se na ně: </a:t>
            </a:r>
            <a:r>
              <a:rPr lang="cs-CZ" b="1" dirty="0" smtClean="0"/>
              <a:t>pery </a:t>
            </a:r>
            <a:r>
              <a:rPr lang="cs-CZ" u="sng" dirty="0" smtClean="0"/>
              <a:t>brkovými, třtinovými, od 19. stol. ocelovými, od 20. stol. plnicími či propisovačkami</a:t>
            </a:r>
            <a:r>
              <a:rPr lang="cs-CZ" dirty="0" smtClean="0"/>
              <a:t>. Psalo se </a:t>
            </a:r>
            <a:r>
              <a:rPr lang="cs-CZ" b="1" dirty="0" smtClean="0"/>
              <a:t>inkoustem</a:t>
            </a:r>
            <a:r>
              <a:rPr lang="cs-CZ" dirty="0" smtClean="0"/>
              <a:t> (dělal se z klovatiny a sazí). Od 17. stol. se používají </a:t>
            </a:r>
            <a:r>
              <a:rPr lang="cs-CZ" b="1" dirty="0" smtClean="0"/>
              <a:t>obyčejné tužky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Na co se psalo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rmAutofit fontScale="40000" lnSpcReduction="20000"/>
          </a:bodyPr>
          <a:lstStyle/>
          <a:p>
            <a:r>
              <a:rPr lang="cs-CZ" sz="8000" b="1" dirty="0" smtClean="0"/>
              <a:t>Papyrus </a:t>
            </a:r>
            <a:r>
              <a:rPr lang="cs-CZ" sz="5000" dirty="0" smtClean="0"/>
              <a:t>– z lodyhy papyrové třtiny (lisováno).</a:t>
            </a:r>
          </a:p>
          <a:p>
            <a:pPr>
              <a:buNone/>
            </a:pPr>
            <a:r>
              <a:rPr lang="cs-CZ" sz="5000" dirty="0" smtClean="0"/>
              <a:t>    Psalo se na něj ve </a:t>
            </a:r>
            <a:r>
              <a:rPr lang="cs-CZ" sz="5000" u="sng" dirty="0" smtClean="0"/>
              <a:t>starověku,</a:t>
            </a:r>
            <a:r>
              <a:rPr lang="cs-CZ" sz="5000" dirty="0" smtClean="0"/>
              <a:t> ale i v </a:t>
            </a:r>
            <a:r>
              <a:rPr lang="cs-CZ" sz="5000" u="sng" dirty="0" smtClean="0"/>
              <a:t>Evropě</a:t>
            </a:r>
            <a:r>
              <a:rPr lang="cs-CZ" sz="5000" dirty="0" smtClean="0"/>
              <a:t> až do </a:t>
            </a:r>
            <a:r>
              <a:rPr lang="cs-CZ" sz="5000" u="sng" dirty="0" smtClean="0"/>
              <a:t>11. století (hlavně v papežské kanceláři</a:t>
            </a:r>
            <a:r>
              <a:rPr lang="cs-CZ" sz="5000" dirty="0" smtClean="0"/>
              <a:t>). Vyráběl se v </a:t>
            </a:r>
            <a:r>
              <a:rPr lang="cs-CZ" sz="5000" u="sng" dirty="0" smtClean="0"/>
              <a:t>Egyptě</a:t>
            </a:r>
            <a:r>
              <a:rPr lang="cs-CZ" sz="5000" dirty="0" smtClean="0"/>
              <a:t>, později na </a:t>
            </a:r>
            <a:r>
              <a:rPr lang="cs-CZ" sz="5000" u="sng" dirty="0" smtClean="0"/>
              <a:t>Sicílii. </a:t>
            </a:r>
            <a:endParaRPr lang="cs-CZ" sz="5000" dirty="0" smtClean="0"/>
          </a:p>
          <a:p>
            <a:pPr>
              <a:buNone/>
            </a:pPr>
            <a:r>
              <a:rPr lang="cs-CZ" sz="5000" dirty="0" smtClean="0"/>
              <a:t>	</a:t>
            </a:r>
            <a:r>
              <a:rPr lang="cs-CZ" sz="8000" b="1" dirty="0" smtClean="0"/>
              <a:t>Pergamen</a:t>
            </a:r>
            <a:r>
              <a:rPr lang="cs-CZ" sz="8000" dirty="0" smtClean="0"/>
              <a:t> –</a:t>
            </a:r>
            <a:r>
              <a:rPr lang="cs-CZ" sz="5000" dirty="0" smtClean="0"/>
              <a:t> </a:t>
            </a:r>
            <a:r>
              <a:rPr lang="cs-CZ" sz="5000" b="1" dirty="0" smtClean="0"/>
              <a:t>z kůže </a:t>
            </a:r>
            <a:r>
              <a:rPr lang="cs-CZ" sz="5000" u="sng" dirty="0" smtClean="0"/>
              <a:t>ovcí, koz a telat </a:t>
            </a:r>
            <a:r>
              <a:rPr lang="cs-CZ" sz="5000" dirty="0" smtClean="0"/>
              <a:t>(někdy nejjemnější z kůže nenarozených jehňat). Znám už </a:t>
            </a:r>
            <a:r>
              <a:rPr lang="cs-CZ" sz="5000" u="sng" dirty="0" smtClean="0"/>
              <a:t>ve 2. tisíciletí př. n. l. </a:t>
            </a:r>
            <a:r>
              <a:rPr lang="cs-CZ" sz="5000" dirty="0" smtClean="0"/>
              <a:t>Byl vždy velmi drahý, proto často vyškrabáván starý text.</a:t>
            </a:r>
          </a:p>
          <a:p>
            <a:pPr>
              <a:buNone/>
            </a:pPr>
            <a:r>
              <a:rPr lang="cs-CZ" sz="5000" dirty="0" smtClean="0"/>
              <a:t>     Dva druhy pergamenu: </a:t>
            </a:r>
            <a:r>
              <a:rPr lang="cs-CZ" sz="7000" b="1" dirty="0" smtClean="0"/>
              <a:t>1. Jihoevropský </a:t>
            </a:r>
            <a:r>
              <a:rPr lang="cs-CZ" sz="5000" dirty="0" smtClean="0"/>
              <a:t>(italský) – opracovaný po jedné straně</a:t>
            </a:r>
          </a:p>
          <a:p>
            <a:pPr>
              <a:buNone/>
            </a:pPr>
            <a:r>
              <a:rPr lang="cs-CZ" sz="5000" dirty="0" smtClean="0"/>
              <a:t>			</a:t>
            </a:r>
            <a:r>
              <a:rPr lang="cs-CZ" sz="4500" dirty="0" smtClean="0"/>
              <a:t> </a:t>
            </a:r>
            <a:r>
              <a:rPr lang="cs-CZ" sz="7000" dirty="0" smtClean="0"/>
              <a:t>         </a:t>
            </a:r>
            <a:r>
              <a:rPr lang="cs-CZ" sz="7000" b="1" dirty="0" smtClean="0"/>
              <a:t>2. Středoevropský </a:t>
            </a:r>
            <a:r>
              <a:rPr lang="cs-CZ" sz="5000" dirty="0" smtClean="0"/>
              <a:t>– opracovaný po obou stranách</a:t>
            </a:r>
          </a:p>
          <a:p>
            <a:pPr>
              <a:buNone/>
            </a:pPr>
            <a:r>
              <a:rPr lang="cs-CZ" sz="8000" dirty="0" smtClean="0"/>
              <a:t>     </a:t>
            </a:r>
            <a:r>
              <a:rPr lang="cs-CZ" sz="8000" b="1" dirty="0" smtClean="0"/>
              <a:t>Papír</a:t>
            </a:r>
            <a:r>
              <a:rPr lang="cs-CZ" sz="8000" dirty="0" smtClean="0"/>
              <a:t> </a:t>
            </a:r>
            <a:r>
              <a:rPr lang="cs-CZ" sz="5000" dirty="0" smtClean="0"/>
              <a:t>– vynalezen </a:t>
            </a:r>
            <a:r>
              <a:rPr lang="cs-CZ" sz="5000" b="1" dirty="0" smtClean="0"/>
              <a:t>v Číně </a:t>
            </a:r>
            <a:r>
              <a:rPr lang="cs-CZ" sz="5000" dirty="0" smtClean="0"/>
              <a:t>př. n. l. (dělal se z odpadků </a:t>
            </a:r>
            <a:r>
              <a:rPr lang="cs-CZ" sz="5000" u="sng" dirty="0" smtClean="0"/>
              <a:t>hedvábí, pak hadrů a celulózy). </a:t>
            </a:r>
            <a:r>
              <a:rPr lang="cs-CZ" sz="5000" dirty="0" smtClean="0"/>
              <a:t>V 7. století n. l. už v Arábii, ve </a:t>
            </a:r>
            <a:r>
              <a:rPr lang="cs-CZ" sz="5000" u="sng" dirty="0" smtClean="0"/>
              <a:t>12. století na Sicílii a ve Španělsku</a:t>
            </a:r>
            <a:r>
              <a:rPr lang="cs-CZ" sz="5000" dirty="0" smtClean="0"/>
              <a:t>.</a:t>
            </a:r>
          </a:p>
          <a:p>
            <a:pPr>
              <a:buNone/>
            </a:pPr>
            <a:r>
              <a:rPr lang="cs-CZ" sz="5000" dirty="0" smtClean="0"/>
              <a:t>      U nás nejstarší papírová památka je </a:t>
            </a:r>
            <a:r>
              <a:rPr lang="cs-CZ" sz="5000" u="sng" dirty="0" smtClean="0"/>
              <a:t>pražská staroměstská městská kniha </a:t>
            </a:r>
            <a:r>
              <a:rPr lang="cs-CZ" sz="5000" dirty="0" smtClean="0"/>
              <a:t>(od roku </a:t>
            </a:r>
            <a:r>
              <a:rPr lang="cs-CZ" sz="5000" u="sng" dirty="0" smtClean="0"/>
              <a:t>1310).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864096"/>
          </a:xfrm>
        </p:spPr>
        <p:txBody>
          <a:bodyPr>
            <a:normAutofit/>
          </a:bodyPr>
          <a:lstStyle/>
          <a:p>
            <a:r>
              <a:rPr lang="cs-CZ" sz="4800" b="1" dirty="0" smtClean="0"/>
              <a:t>Jak se psalo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55000" lnSpcReduction="20000"/>
          </a:bodyPr>
          <a:lstStyle/>
          <a:p>
            <a:r>
              <a:rPr lang="cs-CZ" b="1" dirty="0" smtClean="0"/>
              <a:t>Ligatury </a:t>
            </a:r>
            <a:r>
              <a:rPr lang="cs-CZ" dirty="0" smtClean="0"/>
              <a:t>– spojování a prostupování písmen (konec jednoho písmene je začátkem druhého (tím se ušetřilo místo).</a:t>
            </a:r>
          </a:p>
          <a:p>
            <a:r>
              <a:rPr lang="cs-CZ" b="1" dirty="0" smtClean="0"/>
              <a:t>Zkratky:</a:t>
            </a:r>
            <a:r>
              <a:rPr lang="cs-CZ" dirty="0" smtClean="0"/>
              <a:t> </a:t>
            </a:r>
            <a:r>
              <a:rPr lang="cs-CZ" b="1" i="1" dirty="0" err="1" smtClean="0"/>
              <a:t>ppp</a:t>
            </a:r>
            <a:r>
              <a:rPr lang="cs-CZ" dirty="0" smtClean="0"/>
              <a:t> = Pan purkmistr a páni – (tedy městská rada) 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P.</a:t>
            </a:r>
            <a:r>
              <a:rPr lang="cs-CZ" dirty="0" smtClean="0"/>
              <a:t> = páter (kněz)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J.M.C.</a:t>
            </a:r>
            <a:r>
              <a:rPr lang="cs-CZ" dirty="0" smtClean="0"/>
              <a:t> = Jeho Milost císařská, </a:t>
            </a:r>
            <a:r>
              <a:rPr lang="cs-CZ" b="1" dirty="0" smtClean="0"/>
              <a:t>J.M.K.</a:t>
            </a:r>
            <a:r>
              <a:rPr lang="cs-CZ" dirty="0" smtClean="0"/>
              <a:t> = Jeho Milost královská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err="1" smtClean="0"/>
              <a:t>dns</a:t>
            </a:r>
            <a:r>
              <a:rPr lang="cs-CZ" b="1" dirty="0" smtClean="0"/>
              <a:t> </a:t>
            </a:r>
            <a:r>
              <a:rPr lang="cs-CZ" dirty="0" smtClean="0"/>
              <a:t>= </a:t>
            </a:r>
            <a:r>
              <a:rPr lang="cs-CZ" dirty="0" err="1" smtClean="0"/>
              <a:t>dominus</a:t>
            </a:r>
            <a:r>
              <a:rPr lang="cs-CZ" dirty="0" smtClean="0"/>
              <a:t> (lat. pán)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IHS</a:t>
            </a:r>
            <a:r>
              <a:rPr lang="cs-CZ" dirty="0" smtClean="0"/>
              <a:t> = </a:t>
            </a:r>
            <a:r>
              <a:rPr lang="cs-CZ" dirty="0" err="1" smtClean="0"/>
              <a:t>Jesus</a:t>
            </a:r>
            <a:r>
              <a:rPr lang="cs-CZ" dirty="0" smtClean="0"/>
              <a:t> (lat. Ježíš)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DS</a:t>
            </a:r>
            <a:r>
              <a:rPr lang="cs-CZ" dirty="0" smtClean="0"/>
              <a:t> = Deus (lat. Bůh)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SCS</a:t>
            </a:r>
            <a:r>
              <a:rPr lang="cs-CZ" dirty="0" smtClean="0"/>
              <a:t> = </a:t>
            </a:r>
            <a:r>
              <a:rPr lang="cs-CZ" dirty="0" err="1" smtClean="0"/>
              <a:t>Sanctus</a:t>
            </a:r>
            <a:r>
              <a:rPr lang="cs-CZ" dirty="0" smtClean="0"/>
              <a:t> (lat. Svatý)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dr. </a:t>
            </a:r>
            <a:r>
              <a:rPr lang="cs-CZ" dirty="0" smtClean="0"/>
              <a:t>= doktor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sz="4400" b="1" dirty="0" smtClean="0"/>
              <a:t>Číslice:</a:t>
            </a:r>
            <a:r>
              <a:rPr lang="cs-CZ" dirty="0" smtClean="0"/>
              <a:t> </a:t>
            </a:r>
            <a:r>
              <a:rPr lang="cs-CZ" b="1" dirty="0" smtClean="0"/>
              <a:t>Arabské</a:t>
            </a:r>
            <a:r>
              <a:rPr lang="cs-CZ" dirty="0" smtClean="0"/>
              <a:t> – vznik v Indii před n. l., v Evropě od 10. století n. l., </a:t>
            </a:r>
            <a:r>
              <a:rPr lang="cs-CZ" u="sng" dirty="0" smtClean="0"/>
              <a:t>více až od 13. stol.</a:t>
            </a:r>
          </a:p>
          <a:p>
            <a:pPr>
              <a:buNone/>
            </a:pPr>
            <a:r>
              <a:rPr lang="cs-CZ" dirty="0" smtClean="0"/>
              <a:t>		      </a:t>
            </a:r>
            <a:r>
              <a:rPr lang="cs-CZ" b="1" dirty="0" smtClean="0"/>
              <a:t>Římské</a:t>
            </a:r>
            <a:r>
              <a:rPr lang="cs-CZ" dirty="0" smtClean="0"/>
              <a:t> – starší, v Evropě používány nejdříve a pak souběžně s arabskými až do 20. století (většinou u nápisů na stavbách, sochách a náhrobcích. 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b="1" dirty="0" smtClean="0"/>
              <a:t>Číslice římské: I</a:t>
            </a:r>
            <a:r>
              <a:rPr lang="cs-CZ" dirty="0" smtClean="0"/>
              <a:t> = 1, </a:t>
            </a:r>
            <a:r>
              <a:rPr lang="cs-CZ" b="1" dirty="0" smtClean="0"/>
              <a:t>V</a:t>
            </a:r>
            <a:r>
              <a:rPr lang="cs-CZ" dirty="0" smtClean="0"/>
              <a:t> = 5, </a:t>
            </a:r>
            <a:r>
              <a:rPr lang="cs-CZ" b="1" dirty="0" smtClean="0"/>
              <a:t>X </a:t>
            </a:r>
            <a:r>
              <a:rPr lang="cs-CZ" dirty="0" smtClean="0"/>
              <a:t>= 10, </a:t>
            </a:r>
            <a:r>
              <a:rPr lang="cs-CZ" b="1" dirty="0" smtClean="0"/>
              <a:t>L</a:t>
            </a:r>
            <a:r>
              <a:rPr lang="cs-CZ" dirty="0" smtClean="0"/>
              <a:t> = 50, </a:t>
            </a:r>
            <a:r>
              <a:rPr lang="cs-CZ" b="1" dirty="0" smtClean="0"/>
              <a:t>C</a:t>
            </a:r>
            <a:r>
              <a:rPr lang="cs-CZ" dirty="0" smtClean="0"/>
              <a:t> = 100, </a:t>
            </a:r>
            <a:r>
              <a:rPr lang="cs-CZ" b="1" dirty="0" smtClean="0"/>
              <a:t>D </a:t>
            </a:r>
            <a:r>
              <a:rPr lang="cs-CZ" dirty="0" smtClean="0"/>
              <a:t>= 500, </a:t>
            </a:r>
            <a:r>
              <a:rPr lang="cs-CZ" b="1" dirty="0" smtClean="0"/>
              <a:t>M</a:t>
            </a:r>
            <a:r>
              <a:rPr lang="cs-CZ" dirty="0" smtClean="0"/>
              <a:t> = 1000</a:t>
            </a:r>
          </a:p>
          <a:p>
            <a:pPr>
              <a:buNone/>
            </a:pPr>
            <a:r>
              <a:rPr lang="cs-CZ" dirty="0" smtClean="0"/>
              <a:t>	Původně řazeny </a:t>
            </a:r>
            <a:r>
              <a:rPr lang="cs-CZ" u="sng" dirty="0" smtClean="0"/>
              <a:t>jen za sebou </a:t>
            </a:r>
            <a:r>
              <a:rPr lang="cs-CZ" dirty="0" smtClean="0"/>
              <a:t>(číslo pak velmi dlouhé – např. 49 = CCCCVIIII), později </a:t>
            </a:r>
            <a:r>
              <a:rPr lang="cs-CZ" u="sng" dirty="0" smtClean="0"/>
              <a:t>se odečítalo (XL = 40 tedy 50 minus 10 rovná se 40, IX = 9 atd.).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Paleografie – teoretická část – test (první část)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1. Co je to paleografie a od čeho je tento pojem odvozen? </a:t>
            </a:r>
          </a:p>
          <a:p>
            <a:r>
              <a:rPr lang="cs-CZ" dirty="0" smtClean="0"/>
              <a:t>2. Jaké paleografie se mohou týkat českých dějin? Jaké paleografii my se nejvíce věnujeme?</a:t>
            </a:r>
          </a:p>
          <a:p>
            <a:r>
              <a:rPr lang="cs-CZ" dirty="0" smtClean="0"/>
              <a:t>3. Znalec paleografie nám dle písma může určit stáří nedatovaného textu. S jakou přesností?</a:t>
            </a:r>
          </a:p>
          <a:p>
            <a:r>
              <a:rPr lang="cs-CZ" dirty="0" smtClean="0"/>
              <a:t>4. Který vynález v 2. </a:t>
            </a:r>
            <a:r>
              <a:rPr lang="cs-CZ" dirty="0" err="1" smtClean="0"/>
              <a:t>pol</a:t>
            </a:r>
            <a:r>
              <a:rPr lang="cs-CZ" dirty="0" smtClean="0"/>
              <a:t>. 19. stol. umožnil velký rozvoj paleografie jako vědy?</a:t>
            </a:r>
          </a:p>
          <a:p>
            <a:r>
              <a:rPr lang="cs-CZ" dirty="0" smtClean="0"/>
              <a:t>5. Na jaké umělé látky se psalo?</a:t>
            </a:r>
          </a:p>
          <a:p>
            <a:r>
              <a:rPr lang="cs-CZ" dirty="0" smtClean="0"/>
              <a:t>6. Uveď alespoň tři typy per, na které se v minulosti psalo.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Paleografie – teoretická část – test (pokračování)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7. Který psací materiál se vyráběl z kůže zvířat a který z odpadků hedvábí, hadrů a celulózy?</a:t>
            </a:r>
          </a:p>
          <a:p>
            <a:r>
              <a:rPr lang="cs-CZ" dirty="0" smtClean="0"/>
              <a:t>8.  Jaké dva typy pergamenů znáš a čím se lišili?</a:t>
            </a:r>
          </a:p>
          <a:p>
            <a:r>
              <a:rPr lang="cs-CZ" dirty="0" smtClean="0"/>
              <a:t>9. Kde se v Evropě používal papyrus a do kterého století?</a:t>
            </a:r>
          </a:p>
          <a:p>
            <a:r>
              <a:rPr lang="cs-CZ" dirty="0" smtClean="0"/>
              <a:t>10. Která je u nás nejstarší památka z papíru a z kterého je roku?</a:t>
            </a:r>
          </a:p>
          <a:p>
            <a:r>
              <a:rPr lang="cs-CZ" dirty="0" smtClean="0"/>
              <a:t>11. Vysvětli zkratky: P. , J.M.K., IHS, </a:t>
            </a:r>
            <a:r>
              <a:rPr lang="cs-CZ" dirty="0" err="1" smtClean="0"/>
              <a:t>dns</a:t>
            </a:r>
            <a:r>
              <a:rPr lang="cs-CZ" dirty="0" smtClean="0"/>
              <a:t>, SCS.</a:t>
            </a:r>
          </a:p>
          <a:p>
            <a:r>
              <a:rPr lang="cs-CZ" dirty="0" smtClean="0"/>
              <a:t>12. Napiš římskými číslicemi číslo 449 – nejprve starým dlouhým způsobem a potom kratším pomocí odečítání.</a:t>
            </a: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/>
              <a:t>Paleografie – teoretická část – test - řešení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1. Co je to paleografie a od čeho je tento pojem odvozen? – </a:t>
            </a:r>
            <a:r>
              <a:rPr lang="cs-CZ" u="sng" dirty="0" smtClean="0"/>
              <a:t>Věda o starých písmech, od řeckého slova </a:t>
            </a:r>
            <a:r>
              <a:rPr lang="cs-CZ" u="sng" dirty="0" err="1" smtClean="0"/>
              <a:t>palaios</a:t>
            </a:r>
            <a:r>
              <a:rPr lang="cs-CZ" u="sng" dirty="0" smtClean="0"/>
              <a:t> = starý a </a:t>
            </a:r>
            <a:r>
              <a:rPr lang="cs-CZ" u="sng" dirty="0" err="1" smtClean="0"/>
              <a:t>grafein</a:t>
            </a:r>
            <a:r>
              <a:rPr lang="cs-CZ" u="sng" dirty="0" smtClean="0"/>
              <a:t> = psát</a:t>
            </a:r>
            <a:r>
              <a:rPr lang="cs-CZ" dirty="0" smtClean="0"/>
              <a:t> – </a:t>
            </a:r>
            <a:r>
              <a:rPr lang="cs-CZ" b="1" dirty="0" smtClean="0"/>
              <a:t>3 body</a:t>
            </a:r>
          </a:p>
          <a:p>
            <a:r>
              <a:rPr lang="cs-CZ" dirty="0" smtClean="0"/>
              <a:t>2. Jaké paleografie se mohou týkat českých dějin? Jaké paleografii my se nejvíce věnujeme? – </a:t>
            </a:r>
            <a:r>
              <a:rPr lang="cs-CZ" u="sng" dirty="0" smtClean="0"/>
              <a:t>Řecká (byzantská), slovanská (hlaholice a cyrilice), osmanská (turecká), hebrejská a nás se nejvíce týká latinská (psaná latinkou)</a:t>
            </a:r>
            <a:r>
              <a:rPr lang="cs-CZ" dirty="0" smtClean="0"/>
              <a:t>. – </a:t>
            </a:r>
            <a:r>
              <a:rPr lang="cs-CZ" b="1" dirty="0" smtClean="0"/>
              <a:t>4 body</a:t>
            </a:r>
          </a:p>
          <a:p>
            <a:r>
              <a:rPr lang="cs-CZ" dirty="0" smtClean="0"/>
              <a:t>3. Znalec paleografie nám dle písma může určit stáří nedatovaného textu. S jakou přesností ? – </a:t>
            </a:r>
            <a:r>
              <a:rPr lang="cs-CZ" u="sng" dirty="0" smtClean="0"/>
              <a:t>Na 30 let </a:t>
            </a:r>
            <a:r>
              <a:rPr lang="cs-CZ" dirty="0" smtClean="0"/>
              <a:t>– </a:t>
            </a:r>
            <a:r>
              <a:rPr lang="cs-CZ" b="1" dirty="0" smtClean="0"/>
              <a:t>1 bod</a:t>
            </a:r>
          </a:p>
          <a:p>
            <a:r>
              <a:rPr lang="cs-CZ" dirty="0" smtClean="0"/>
              <a:t>4. Který vynález v 2. </a:t>
            </a:r>
            <a:r>
              <a:rPr lang="cs-CZ" dirty="0" err="1" smtClean="0"/>
              <a:t>pol</a:t>
            </a:r>
            <a:r>
              <a:rPr lang="cs-CZ" dirty="0" smtClean="0"/>
              <a:t>. 19. stol. umožnil velký rozvoj paleografie jako vědy? – </a:t>
            </a:r>
            <a:r>
              <a:rPr lang="cs-CZ" u="sng" dirty="0" smtClean="0"/>
              <a:t>Fotografie</a:t>
            </a:r>
            <a:r>
              <a:rPr lang="cs-CZ" dirty="0" smtClean="0"/>
              <a:t> – </a:t>
            </a:r>
            <a:r>
              <a:rPr lang="cs-CZ" b="1" dirty="0" smtClean="0"/>
              <a:t>1 bod</a:t>
            </a:r>
          </a:p>
          <a:p>
            <a:r>
              <a:rPr lang="cs-CZ" dirty="0" smtClean="0"/>
              <a:t>5. Na jaké umělé látky se psalo? – </a:t>
            </a:r>
            <a:r>
              <a:rPr lang="cs-CZ" u="sng" dirty="0" smtClean="0"/>
              <a:t>Papyrus, pergamen a papír</a:t>
            </a:r>
            <a:r>
              <a:rPr lang="cs-CZ" dirty="0" smtClean="0"/>
              <a:t> – </a:t>
            </a:r>
            <a:r>
              <a:rPr lang="cs-CZ" b="1" dirty="0" smtClean="0"/>
              <a:t>3 body</a:t>
            </a:r>
          </a:p>
          <a:p>
            <a:r>
              <a:rPr lang="cs-CZ" dirty="0" smtClean="0"/>
              <a:t>6. Uveď alespoň tři typy per, na které se v minulosti psalo. – </a:t>
            </a:r>
            <a:r>
              <a:rPr lang="cs-CZ" u="sng" dirty="0" smtClean="0"/>
              <a:t>Pera třtinová, brková, ocelová , plnicí</a:t>
            </a:r>
            <a:r>
              <a:rPr lang="cs-CZ" dirty="0" smtClean="0"/>
              <a:t> – </a:t>
            </a:r>
            <a:r>
              <a:rPr lang="cs-CZ" b="1" dirty="0" smtClean="0"/>
              <a:t>3 body</a:t>
            </a:r>
          </a:p>
          <a:p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b="1" dirty="0" smtClean="0"/>
              <a:t>Paleografie – teoretická část – test (pokračování) – řešení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7. Který psací materiál se vyráběl z kůže zvířat a který z odpadků hedvábí, hadrů a celulózy? – </a:t>
            </a:r>
            <a:r>
              <a:rPr lang="cs-CZ" u="sng" dirty="0" smtClean="0"/>
              <a:t>Pergamen, papír</a:t>
            </a:r>
            <a:r>
              <a:rPr lang="cs-CZ" dirty="0" smtClean="0"/>
              <a:t> – </a:t>
            </a:r>
            <a:r>
              <a:rPr lang="cs-CZ" b="1" dirty="0" smtClean="0"/>
              <a:t>2 body </a:t>
            </a:r>
          </a:p>
          <a:p>
            <a:r>
              <a:rPr lang="cs-CZ" dirty="0" smtClean="0"/>
              <a:t>8.  Jaké dva typy pergamenů znáš a čím se lišili? </a:t>
            </a:r>
            <a:r>
              <a:rPr lang="cs-CZ" u="sng" dirty="0" smtClean="0"/>
              <a:t>– Jihoevropský (opracovaný po jedné straně) a středoevropský (opracovaný po obou stranách)</a:t>
            </a:r>
            <a:r>
              <a:rPr lang="cs-CZ" dirty="0" smtClean="0"/>
              <a:t> – </a:t>
            </a:r>
            <a:r>
              <a:rPr lang="cs-CZ" b="1" dirty="0" smtClean="0"/>
              <a:t>4 body</a:t>
            </a:r>
          </a:p>
          <a:p>
            <a:r>
              <a:rPr lang="cs-CZ" dirty="0" smtClean="0"/>
              <a:t>9. Kde se v Evropě používal papyrus a do kterého století? – </a:t>
            </a:r>
            <a:r>
              <a:rPr lang="cs-CZ" u="sng" dirty="0" smtClean="0"/>
              <a:t>V papežské kanceláři, do 11. stol. n. l. </a:t>
            </a:r>
            <a:r>
              <a:rPr lang="cs-CZ" dirty="0" smtClean="0"/>
              <a:t>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10. Která je u nás nejstarší památka z papíru a z kterého je roku? – </a:t>
            </a:r>
            <a:r>
              <a:rPr lang="cs-CZ" u="sng" dirty="0" smtClean="0"/>
              <a:t>Staroměstská městská kniha, z r. 1310 </a:t>
            </a:r>
            <a:r>
              <a:rPr lang="cs-CZ" dirty="0" smtClean="0"/>
              <a:t>– </a:t>
            </a:r>
            <a:r>
              <a:rPr lang="cs-CZ" b="1" dirty="0" smtClean="0"/>
              <a:t>2 body</a:t>
            </a:r>
          </a:p>
          <a:p>
            <a:r>
              <a:rPr lang="cs-CZ" dirty="0" smtClean="0"/>
              <a:t>11. Vysvětli zkratky: P. , J.M.K., IHS, </a:t>
            </a:r>
            <a:r>
              <a:rPr lang="cs-CZ" dirty="0" err="1" smtClean="0"/>
              <a:t>dns</a:t>
            </a:r>
            <a:r>
              <a:rPr lang="cs-CZ" dirty="0" smtClean="0"/>
              <a:t>, SCS – </a:t>
            </a:r>
            <a:r>
              <a:rPr lang="cs-CZ" u="sng" dirty="0" smtClean="0"/>
              <a:t>Páter (kněz), Jeho Milost královská, </a:t>
            </a:r>
            <a:r>
              <a:rPr lang="cs-CZ" u="sng" dirty="0" err="1" smtClean="0"/>
              <a:t>Jesus</a:t>
            </a:r>
            <a:r>
              <a:rPr lang="cs-CZ" u="sng" dirty="0" smtClean="0"/>
              <a:t> (Ježíš), </a:t>
            </a:r>
            <a:r>
              <a:rPr lang="cs-CZ" u="sng" dirty="0" err="1" smtClean="0"/>
              <a:t>dominus</a:t>
            </a:r>
            <a:r>
              <a:rPr lang="cs-CZ" u="sng" dirty="0" smtClean="0"/>
              <a:t> (pán), </a:t>
            </a:r>
            <a:r>
              <a:rPr lang="cs-CZ" u="sng" dirty="0" err="1" smtClean="0"/>
              <a:t>Sanctus</a:t>
            </a:r>
            <a:r>
              <a:rPr lang="cs-CZ" u="sng" dirty="0" smtClean="0"/>
              <a:t> (svatý)</a:t>
            </a:r>
            <a:r>
              <a:rPr lang="cs-CZ" dirty="0" smtClean="0"/>
              <a:t> – </a:t>
            </a:r>
            <a:r>
              <a:rPr lang="cs-CZ" b="1" dirty="0" smtClean="0"/>
              <a:t>5 bodů</a:t>
            </a:r>
          </a:p>
          <a:p>
            <a:r>
              <a:rPr lang="cs-CZ" dirty="0" smtClean="0"/>
              <a:t>12. Napiš římskými číslicemi číslo 449 – nejprve starým dlouhým způsobem a potom kratším pomocí odečítání. – </a:t>
            </a:r>
            <a:r>
              <a:rPr lang="cs-CZ" u="sng" dirty="0" smtClean="0"/>
              <a:t>Dlouhým: CCCCXXXXVIIII, kratším: CDXLIX</a:t>
            </a:r>
            <a:r>
              <a:rPr lang="cs-CZ" dirty="0" smtClean="0"/>
              <a:t> – </a:t>
            </a:r>
            <a:r>
              <a:rPr lang="cs-CZ" b="1" dirty="0" smtClean="0"/>
              <a:t>2 body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Hlaváček, Ivan; Kašpar, Jaroslav; Nový, Rostislav. </a:t>
            </a:r>
            <a:r>
              <a:rPr lang="cs-CZ" dirty="0" err="1" smtClean="0"/>
              <a:t>Vademecum</a:t>
            </a:r>
            <a:r>
              <a:rPr lang="cs-CZ" dirty="0" smtClean="0"/>
              <a:t> pomocných věd historických. Praha: Nakladatelství Svoboda, 1988.</a:t>
            </a:r>
          </a:p>
          <a:p>
            <a:r>
              <a:rPr lang="cs-CZ" dirty="0" smtClean="0"/>
              <a:t>Hladíková, Zdeňka; Kašpar, Jaroslav; </a:t>
            </a:r>
            <a:r>
              <a:rPr lang="cs-CZ" dirty="0" err="1" smtClean="0"/>
              <a:t>Ebelová</a:t>
            </a:r>
            <a:r>
              <a:rPr lang="cs-CZ" dirty="0" smtClean="0"/>
              <a:t>, Ivana. Paleografická čítanka. Ukázky. 1.vydání. Praha: Karolinum, 2000.</a:t>
            </a:r>
          </a:p>
          <a:p>
            <a:r>
              <a:rPr lang="cs-CZ" dirty="0" smtClean="0"/>
              <a:t>Hladíková, Zdeňka; Kašpar, Jaroslav; </a:t>
            </a:r>
            <a:r>
              <a:rPr lang="cs-CZ" dirty="0" err="1" smtClean="0"/>
              <a:t>Ebelová</a:t>
            </a:r>
            <a:r>
              <a:rPr lang="cs-CZ" dirty="0" smtClean="0"/>
              <a:t>, Ivana. Paleografická čítanka. Textová část. 1.vydání. Praha: Karolinum, 2000.</a:t>
            </a:r>
          </a:p>
          <a:p>
            <a:r>
              <a:rPr lang="cs-CZ" b="1" dirty="0" smtClean="0"/>
              <a:t>Fota autora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1187</Words>
  <Application>Microsoft Office PowerPoint</Application>
  <PresentationFormat>Předvádění na obrazovce (4:3)</PresentationFormat>
  <Paragraphs>100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Paleografie 1</vt:lpstr>
      <vt:lpstr>Paleografie – teoretická část</vt:lpstr>
      <vt:lpstr>Listina krále Vladislava pro město Poličku</vt:lpstr>
      <vt:lpstr>Funkce paleografie</vt:lpstr>
      <vt:lpstr>Školní abeceda z počátku 19. století</vt:lpstr>
      <vt:lpstr>Jak a na co se psalo</vt:lpstr>
      <vt:lpstr>Na co se psalo</vt:lpstr>
      <vt:lpstr>Jak se psalo</vt:lpstr>
      <vt:lpstr>Paleografie – teoretická část – test (první část)</vt:lpstr>
      <vt:lpstr>Paleografie – teoretická část – test (pokračování)</vt:lpstr>
      <vt:lpstr>Paleografie – teoretická část – test - řešení</vt:lpstr>
      <vt:lpstr>Paleografie – teoretická část – test (pokračování) – řešení 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Paleografie 1</dc:title>
  <cp:lastModifiedBy>Gymnázium, SOŠ, SOU, VOŠ</cp:lastModifiedBy>
  <cp:revision>35</cp:revision>
  <dcterms:modified xsi:type="dcterms:W3CDTF">2013-10-17T10:28:28Z</dcterms:modified>
</cp:coreProperties>
</file>