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56" r:id="rId3"/>
    <p:sldId id="258" r:id="rId4"/>
    <p:sldId id="259" r:id="rId5"/>
    <p:sldId id="260" r:id="rId6"/>
    <p:sldId id="261" r:id="rId7"/>
    <p:sldId id="257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2" r:id="rId28"/>
    <p:sldId id="284" r:id="rId29"/>
    <p:sldId id="286" r:id="rId30"/>
    <p:sldId id="281" r:id="rId31"/>
    <p:sldId id="283" r:id="rId32"/>
    <p:sldId id="285" r:id="rId33"/>
    <p:sldId id="287" r:id="rId34"/>
    <p:sldId id="288" r:id="rId3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259632" y="1844824"/>
          <a:ext cx="6697662" cy="4582864"/>
        </p:xfrm>
        <a:graphic>
          <a:graphicData uri="http://schemas.openxmlformats.org/drawingml/2006/table">
            <a:tbl>
              <a:tblPr/>
              <a:tblGrid>
                <a:gridCol w="1944216"/>
                <a:gridCol w="4753446"/>
              </a:tblGrid>
              <a:tr h="6079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0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0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Paleografie II (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VY_32_INOVACE_06.01.07)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1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PhDr. Jan Tomíček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Dějepis pro 5. – 7. ročník VG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 ročník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0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Září 2012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67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 určena k výuce pomocných věd historických v dějepisném semináři v sedmém (předmaturitním) ročníku vyššího gymnázia. Studenty seznámí s praktickým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použitím poznatků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 paleografie.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1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Šablona slouží jako digitalizovaná učebnice k výuce úvodu do dějepisu a pomocných věd historických. Časová dotace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je 90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minut.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08721"/>
            <a:ext cx="7772400" cy="2016223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Paleografie 2 </a:t>
            </a:r>
            <a:endParaRPr lang="cs-CZ" sz="5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212976"/>
            <a:ext cx="6400800" cy="2425824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Paleografie jako pomocná věda historická – praktická část</a:t>
            </a:r>
          </a:p>
          <a:p>
            <a:r>
              <a:rPr lang="cs-CZ" sz="3600" dirty="0" smtClean="0"/>
              <a:t>(čtení a rozbor jednotlivých textů)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Ukázka části jednoduchého textu</a:t>
            </a:r>
            <a:endParaRPr lang="cs-CZ" b="1" dirty="0"/>
          </a:p>
        </p:txBody>
      </p:sp>
      <p:pic>
        <p:nvPicPr>
          <p:cNvPr id="4" name="Zástupný symbol pro obsah 3" descr="Poznamka _spilse a pozvracel 118,jp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135615" y="2248761"/>
            <a:ext cx="5416386" cy="3312368"/>
          </a:xfrm>
        </p:spPr>
      </p:pic>
      <p:sp>
        <p:nvSpPr>
          <p:cNvPr id="5" name="Obdélník 4"/>
          <p:cNvSpPr/>
          <p:nvPr/>
        </p:nvSpPr>
        <p:spPr>
          <a:xfrm>
            <a:off x="4716016" y="1268760"/>
            <a:ext cx="381642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/>
              <a:t>Poznámka v třídní knize z roku 1901:</a:t>
            </a:r>
          </a:p>
          <a:p>
            <a:r>
              <a:rPr lang="cs-CZ" sz="2400" dirty="0" smtClean="0"/>
              <a:t>Velice nehodný</a:t>
            </a:r>
          </a:p>
          <a:p>
            <a:endParaRPr lang="cs-CZ" sz="2400" dirty="0" smtClean="0"/>
          </a:p>
          <a:p>
            <a:r>
              <a:rPr lang="cs-CZ" sz="2400" dirty="0" smtClean="0"/>
              <a:t>Místo do školy šel se střelci na výlet do Kamenice, kdež se …….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i="1" dirty="0" smtClean="0"/>
          </a:p>
          <a:p>
            <a:endParaRPr lang="cs-CZ" sz="2400" i="1" dirty="0" smtClean="0"/>
          </a:p>
          <a:p>
            <a:r>
              <a:rPr lang="cs-CZ" sz="2400" i="1" dirty="0" smtClean="0"/>
              <a:t>Doplň chybějící část přepisu.</a:t>
            </a:r>
            <a:endParaRPr lang="cs-CZ" sz="2400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4900" b="1" dirty="0" smtClean="0"/>
              <a:t>Abecední prkénko </a:t>
            </a:r>
            <a:r>
              <a:rPr lang="cs-CZ" sz="4000" dirty="0" smtClean="0"/>
              <a:t>– vyučovací pomůcka ve škole v 1. polovině 19. století</a:t>
            </a:r>
            <a:endParaRPr lang="cs-CZ" dirty="0"/>
          </a:p>
        </p:txBody>
      </p:sp>
      <p:pic>
        <p:nvPicPr>
          <p:cNvPr id="4" name="Zástupný symbol pro obsah 3" descr="Abeceda_prkenko 1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03848" y="1556792"/>
            <a:ext cx="2664296" cy="504056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Ukázky písem od 9. do 15. století</a:t>
            </a:r>
            <a:endParaRPr lang="cs-CZ" b="1" dirty="0"/>
          </a:p>
        </p:txBody>
      </p:sp>
      <p:pic>
        <p:nvPicPr>
          <p:cNvPr id="6" name="Zástupný symbol pro obsah 5" descr="list-42_kar_minus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268760"/>
            <a:ext cx="3822192" cy="2112264"/>
          </a:xfrm>
        </p:spPr>
      </p:pic>
      <p:pic>
        <p:nvPicPr>
          <p:cNvPr id="7" name="Obrázek 6" descr="list-42_dipl_minus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43314" y="1268760"/>
            <a:ext cx="4150318" cy="1656184"/>
          </a:xfrm>
          <a:prstGeom prst="rect">
            <a:avLst/>
          </a:prstGeom>
        </p:spPr>
      </p:pic>
      <p:pic>
        <p:nvPicPr>
          <p:cNvPr id="8" name="Obrázek 7" descr="list-42_goticka_ kurziv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356992"/>
            <a:ext cx="4139332" cy="1602484"/>
          </a:xfrm>
          <a:prstGeom prst="rect">
            <a:avLst/>
          </a:prstGeom>
        </p:spPr>
      </p:pic>
      <p:pic>
        <p:nvPicPr>
          <p:cNvPr id="9" name="Obrázek 8" descr="list-42_gotic_textur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26429" y="3212976"/>
            <a:ext cx="4284347" cy="1440160"/>
          </a:xfrm>
          <a:prstGeom prst="rect">
            <a:avLst/>
          </a:prstGeom>
        </p:spPr>
      </p:pic>
      <p:pic>
        <p:nvPicPr>
          <p:cNvPr id="10" name="Obrázek 9" descr="list-42_tiskova rotund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5536" y="5229200"/>
            <a:ext cx="3744468" cy="1431036"/>
          </a:xfrm>
          <a:prstGeom prst="rect">
            <a:avLst/>
          </a:prstGeom>
        </p:spPr>
      </p:pic>
      <p:pic>
        <p:nvPicPr>
          <p:cNvPr id="11" name="Obrázek 10" descr="list-42_ceska_bastarda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39952" y="5272336"/>
            <a:ext cx="4475980" cy="134331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Česká gotická kursiva (14. – 15. stol.)</a:t>
            </a:r>
            <a:br>
              <a:rPr lang="cs-CZ" b="1" dirty="0" smtClean="0"/>
            </a:br>
            <a:r>
              <a:rPr lang="cs-CZ" b="1" dirty="0" smtClean="0"/>
              <a:t>a fraktura klasicistická (1793) - vpravo</a:t>
            </a:r>
            <a:endParaRPr lang="cs-CZ" b="1" dirty="0"/>
          </a:p>
        </p:txBody>
      </p:sp>
      <p:pic>
        <p:nvPicPr>
          <p:cNvPr id="4" name="Zástupný symbol pro obsah 3" descr="kurziva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700808"/>
            <a:ext cx="3360184" cy="4950298"/>
          </a:xfrm>
        </p:spPr>
      </p:pic>
      <p:pic>
        <p:nvPicPr>
          <p:cNvPr id="5" name="Obrázek 4" descr="klasika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9" y="1693468"/>
            <a:ext cx="3224190" cy="483187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Tvary českého novogotického písma od 16. do 19. století</a:t>
            </a:r>
            <a:endParaRPr lang="cs-CZ" sz="3600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412776"/>
            <a:ext cx="3970784" cy="4968552"/>
          </a:xfrm>
        </p:spPr>
        <p:txBody>
          <a:bodyPr>
            <a:noAutofit/>
          </a:bodyPr>
          <a:lstStyle/>
          <a:p>
            <a:r>
              <a:rPr lang="cs-CZ" sz="2300" b="1" dirty="0" smtClean="0"/>
              <a:t>České písmo </a:t>
            </a:r>
            <a:r>
              <a:rPr lang="cs-CZ" sz="2300" dirty="0" smtClean="0"/>
              <a:t>se odlišovalo od německého </a:t>
            </a:r>
            <a:r>
              <a:rPr lang="cs-CZ" sz="2300" u="sng" dirty="0" smtClean="0"/>
              <a:t>diakritickými znaménky</a:t>
            </a:r>
            <a:r>
              <a:rPr lang="cs-CZ" sz="2300" dirty="0" smtClean="0"/>
              <a:t>, jimiž se označovaly </a:t>
            </a:r>
            <a:r>
              <a:rPr lang="cs-CZ" sz="2300" u="sng" dirty="0" smtClean="0"/>
              <a:t>měkké hlásky. </a:t>
            </a:r>
          </a:p>
          <a:p>
            <a:r>
              <a:rPr lang="cs-CZ" sz="2300" dirty="0" smtClean="0"/>
              <a:t>Písmeno </a:t>
            </a:r>
            <a:r>
              <a:rPr lang="cs-CZ" sz="2300" b="1" u="sng" dirty="0" smtClean="0"/>
              <a:t>e </a:t>
            </a:r>
            <a:r>
              <a:rPr lang="cs-CZ" sz="2300" dirty="0" smtClean="0"/>
              <a:t>se měkčilo tečkou nad písmenem, </a:t>
            </a:r>
            <a:r>
              <a:rPr lang="cs-CZ" sz="2300" b="1" u="sng" dirty="0" smtClean="0"/>
              <a:t>č</a:t>
            </a:r>
            <a:r>
              <a:rPr lang="cs-CZ" sz="2300" dirty="0" smtClean="0"/>
              <a:t> a </a:t>
            </a:r>
            <a:r>
              <a:rPr lang="cs-CZ" sz="2300" b="1" u="sng" dirty="0" smtClean="0"/>
              <a:t>ř</a:t>
            </a:r>
            <a:r>
              <a:rPr lang="cs-CZ" sz="2300" dirty="0" smtClean="0"/>
              <a:t> háčkem nebo spřežkou se </a:t>
            </a:r>
            <a:r>
              <a:rPr lang="cs-CZ" sz="2300" b="1" u="sng" dirty="0" smtClean="0"/>
              <a:t>z</a:t>
            </a:r>
            <a:r>
              <a:rPr lang="cs-CZ" sz="2300" dirty="0" smtClean="0"/>
              <a:t>. </a:t>
            </a:r>
          </a:p>
          <a:p>
            <a:r>
              <a:rPr lang="cs-CZ" sz="2300" dirty="0" smtClean="0"/>
              <a:t>Písmeno </a:t>
            </a:r>
            <a:r>
              <a:rPr lang="cs-CZ" sz="2300" b="1" u="sng" dirty="0" smtClean="0"/>
              <a:t>š</a:t>
            </a:r>
            <a:r>
              <a:rPr lang="cs-CZ" sz="2300" dirty="0" smtClean="0"/>
              <a:t> se psalo jako </a:t>
            </a:r>
            <a:r>
              <a:rPr lang="cs-CZ" sz="2300" u="sng" dirty="0" smtClean="0"/>
              <a:t>dvě dlouhá s. </a:t>
            </a:r>
          </a:p>
          <a:p>
            <a:r>
              <a:rPr lang="cs-CZ" sz="2300" dirty="0" smtClean="0"/>
              <a:t>Pro psaní písmene </a:t>
            </a:r>
            <a:r>
              <a:rPr lang="cs-CZ" sz="2300" b="1" u="sng" dirty="0" smtClean="0"/>
              <a:t>j</a:t>
            </a:r>
            <a:r>
              <a:rPr lang="cs-CZ" sz="2300" dirty="0" smtClean="0"/>
              <a:t> se užívalo písmene </a:t>
            </a:r>
            <a:r>
              <a:rPr lang="cs-CZ" sz="2300" b="1" u="sng" dirty="0" smtClean="0"/>
              <a:t>g</a:t>
            </a:r>
            <a:r>
              <a:rPr lang="cs-CZ" sz="2300" dirty="0" smtClean="0"/>
              <a:t> až do roku 1842.</a:t>
            </a:r>
          </a:p>
          <a:p>
            <a:r>
              <a:rPr lang="cs-CZ" sz="2000" b="1" dirty="0" smtClean="0"/>
              <a:t>Pozor na různé tvary písmene </a:t>
            </a:r>
            <a:r>
              <a:rPr lang="cs-CZ" sz="2000" b="1" u="sng" dirty="0" smtClean="0"/>
              <a:t>s </a:t>
            </a:r>
            <a:r>
              <a:rPr lang="cs-CZ" sz="2000" b="1" dirty="0" smtClean="0"/>
              <a:t>!</a:t>
            </a:r>
            <a:endParaRPr lang="cs-CZ" sz="2000" b="1" u="sng" dirty="0"/>
          </a:p>
        </p:txBody>
      </p:sp>
      <p:pic>
        <p:nvPicPr>
          <p:cNvPr id="8" name="Obrázek 7" descr="list-14_ore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1849" y="1340768"/>
            <a:ext cx="3796088" cy="511256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Přečti jednoduchý text z roku 1879</a:t>
            </a:r>
            <a:endParaRPr lang="cs-CZ" b="1" dirty="0"/>
          </a:p>
        </p:txBody>
      </p:sp>
      <p:pic>
        <p:nvPicPr>
          <p:cNvPr id="4" name="Zástupný symbol pro obsah 3" descr="list-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7" y="1700808"/>
            <a:ext cx="2321931" cy="3672408"/>
          </a:xfrm>
        </p:spPr>
      </p:pic>
      <p:pic>
        <p:nvPicPr>
          <p:cNvPr id="5" name="Obrázek 4" descr="_ore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1300192"/>
            <a:ext cx="5883921" cy="511553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Zrušení nevolnictví – 1. část- čti</a:t>
            </a:r>
            <a:br>
              <a:rPr lang="cs-CZ" b="1" dirty="0" smtClean="0"/>
            </a:br>
            <a:r>
              <a:rPr lang="cs-CZ" sz="3100" b="1" dirty="0" smtClean="0"/>
              <a:t>TISK</a:t>
            </a:r>
            <a:endParaRPr lang="cs-CZ" b="1" dirty="0"/>
          </a:p>
        </p:txBody>
      </p:sp>
      <p:pic>
        <p:nvPicPr>
          <p:cNvPr id="4" name="Zástupný symbol pro obsah 3" descr="list-21_orez_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19424" y="1224432"/>
            <a:ext cx="6392936" cy="5228905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b="1" dirty="0" smtClean="0"/>
              <a:t>Zrušení nevolnictví – 2. část - čti</a:t>
            </a:r>
            <a:endParaRPr lang="cs-CZ" dirty="0"/>
          </a:p>
        </p:txBody>
      </p:sp>
      <p:pic>
        <p:nvPicPr>
          <p:cNvPr id="4" name="Zástupný symbol pro obsah 3" descr="list-21_orez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65605" y="1268760"/>
            <a:ext cx="6207681" cy="5184575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Přečti úryvek o zrušení poddanství</a:t>
            </a:r>
            <a:br>
              <a:rPr lang="cs-CZ" b="1" dirty="0" smtClean="0"/>
            </a:br>
            <a:r>
              <a:rPr lang="cs-CZ" sz="3100" b="1" dirty="0" smtClean="0"/>
              <a:t>TISK</a:t>
            </a:r>
            <a:endParaRPr lang="cs-CZ" b="1" dirty="0"/>
          </a:p>
        </p:txBody>
      </p:sp>
      <p:pic>
        <p:nvPicPr>
          <p:cNvPr id="4" name="Zástupný symbol pro obsah 3" descr="listina-05_orez_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594158"/>
            <a:ext cx="4000747" cy="4963105"/>
          </a:xfrm>
        </p:spPr>
      </p:pic>
      <p:pic>
        <p:nvPicPr>
          <p:cNvPr id="5" name="Obrázek 4" descr="listina-05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50030" y="1612209"/>
            <a:ext cx="4198434" cy="448108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sz="3300" b="1" dirty="0" smtClean="0"/>
              <a:t>Zkus přečíst listinu Vladislava Jagellonského</a:t>
            </a:r>
            <a:br>
              <a:rPr lang="cs-CZ" sz="3300" b="1" dirty="0" smtClean="0"/>
            </a:br>
            <a:r>
              <a:rPr lang="cs-CZ" sz="2700" b="1" dirty="0" smtClean="0"/>
              <a:t>RUKOPIS</a:t>
            </a:r>
            <a:endParaRPr lang="cs-CZ" sz="3300" b="1" dirty="0"/>
          </a:p>
        </p:txBody>
      </p:sp>
      <p:pic>
        <p:nvPicPr>
          <p:cNvPr id="4" name="Zástupný symbol pro obsah 3" descr="list-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4842" y="1124744"/>
            <a:ext cx="8141614" cy="5544616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Přepis listiny Vladislava - zkontroluj</a:t>
            </a:r>
            <a:endParaRPr lang="cs-CZ" b="1" dirty="0"/>
          </a:p>
        </p:txBody>
      </p:sp>
      <p:pic>
        <p:nvPicPr>
          <p:cNvPr id="6" name="Zástupný symbol pro obsah 5" descr="list-20a_orez_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916832"/>
            <a:ext cx="4248472" cy="4320480"/>
          </a:xfrm>
        </p:spPr>
      </p:pic>
      <p:pic>
        <p:nvPicPr>
          <p:cNvPr id="7" name="Obrázek 6" descr="list-20a_orez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2060848"/>
            <a:ext cx="4245080" cy="410445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Svatební smlouvy – přečti a porovnej</a:t>
            </a:r>
            <a:br>
              <a:rPr lang="cs-CZ" b="1" dirty="0" smtClean="0"/>
            </a:br>
            <a:r>
              <a:rPr lang="cs-CZ" sz="3100" b="1" dirty="0" smtClean="0"/>
              <a:t>RUKOPIS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653136"/>
            <a:ext cx="8229600" cy="2016224"/>
          </a:xfrm>
        </p:spPr>
        <p:txBody>
          <a:bodyPr>
            <a:noAutofit/>
          </a:bodyPr>
          <a:lstStyle/>
          <a:p>
            <a:r>
              <a:rPr lang="cs-CZ" sz="1600" dirty="0" err="1" smtClean="0"/>
              <a:t>Letha</a:t>
            </a:r>
            <a:r>
              <a:rPr lang="cs-CZ" sz="1600" dirty="0" smtClean="0"/>
              <a:t> </a:t>
            </a:r>
            <a:r>
              <a:rPr lang="cs-CZ" sz="1600" dirty="0" err="1" smtClean="0"/>
              <a:t>Panie</a:t>
            </a:r>
            <a:r>
              <a:rPr lang="cs-CZ" sz="1600" dirty="0" smtClean="0"/>
              <a:t> 1628 23. Julii, </a:t>
            </a:r>
            <a:r>
              <a:rPr lang="cs-CZ" sz="1600" dirty="0" err="1" smtClean="0"/>
              <a:t>ginak</a:t>
            </a:r>
            <a:r>
              <a:rPr lang="cs-CZ" sz="1600" dirty="0" smtClean="0"/>
              <a:t> w </a:t>
            </a:r>
            <a:r>
              <a:rPr lang="cs-CZ" sz="1600" dirty="0" err="1" smtClean="0"/>
              <a:t>Patau</a:t>
            </a:r>
            <a:r>
              <a:rPr lang="cs-CZ" sz="1600" dirty="0" smtClean="0"/>
              <a:t> neděli po </a:t>
            </a:r>
            <a:r>
              <a:rPr lang="cs-CZ" sz="1600" dirty="0" err="1" smtClean="0"/>
              <a:t>Swate</a:t>
            </a:r>
            <a:r>
              <a:rPr lang="cs-CZ" sz="1600" dirty="0" smtClean="0"/>
              <a:t> </a:t>
            </a:r>
            <a:r>
              <a:rPr lang="cs-CZ" sz="1600" dirty="0" err="1" smtClean="0"/>
              <a:t>Trogiczy</a:t>
            </a:r>
            <a:r>
              <a:rPr lang="cs-CZ" sz="1600" dirty="0" smtClean="0"/>
              <a:t>, stali se </a:t>
            </a:r>
            <a:r>
              <a:rPr lang="cs-CZ" sz="1600" dirty="0" err="1" smtClean="0"/>
              <a:t>smluwy</a:t>
            </a:r>
            <a:r>
              <a:rPr lang="cs-CZ" sz="1600" dirty="0" smtClean="0"/>
              <a:t> </a:t>
            </a:r>
            <a:r>
              <a:rPr lang="cs-CZ" sz="1600" dirty="0" err="1" smtClean="0"/>
              <a:t>swadebni</a:t>
            </a:r>
            <a:r>
              <a:rPr lang="cs-CZ" sz="1600" dirty="0" smtClean="0"/>
              <a:t> </a:t>
            </a:r>
            <a:r>
              <a:rPr lang="cs-CZ" sz="1600" dirty="0" err="1" smtClean="0"/>
              <a:t>czele</a:t>
            </a:r>
            <a:r>
              <a:rPr lang="cs-CZ" sz="1600" dirty="0" smtClean="0"/>
              <a:t> a dokonale </a:t>
            </a:r>
            <a:r>
              <a:rPr lang="cs-CZ" sz="1600" dirty="0" err="1" smtClean="0"/>
              <a:t>mezy</a:t>
            </a:r>
            <a:r>
              <a:rPr lang="cs-CZ" sz="1600" dirty="0" smtClean="0"/>
              <a:t> </a:t>
            </a:r>
            <a:r>
              <a:rPr lang="cs-CZ" sz="1600" dirty="0" err="1" smtClean="0"/>
              <a:t>pocztiwým</a:t>
            </a:r>
            <a:r>
              <a:rPr lang="cs-CZ" sz="1600" dirty="0" smtClean="0"/>
              <a:t> </a:t>
            </a:r>
            <a:r>
              <a:rPr lang="cs-CZ" sz="1600" dirty="0" err="1" smtClean="0"/>
              <a:t>mladenczem</a:t>
            </a:r>
            <a:r>
              <a:rPr lang="cs-CZ" sz="1600" dirty="0" smtClean="0"/>
              <a:t> </a:t>
            </a:r>
            <a:r>
              <a:rPr lang="cs-CZ" sz="1600" dirty="0" err="1" smtClean="0"/>
              <a:t>Giržikem</a:t>
            </a:r>
            <a:r>
              <a:rPr lang="cs-CZ" sz="1600" dirty="0" smtClean="0"/>
              <a:t> </a:t>
            </a:r>
            <a:r>
              <a:rPr lang="cs-CZ" sz="1600" dirty="0" err="1" smtClean="0"/>
              <a:t>Benessem</a:t>
            </a:r>
            <a:r>
              <a:rPr lang="cs-CZ" sz="1600" dirty="0" smtClean="0"/>
              <a:t> </a:t>
            </a:r>
            <a:r>
              <a:rPr lang="cs-CZ" sz="1600" dirty="0" err="1" smtClean="0"/>
              <a:t>Ržemesla</a:t>
            </a:r>
            <a:r>
              <a:rPr lang="cs-CZ" sz="1600" dirty="0" smtClean="0"/>
              <a:t> </a:t>
            </a:r>
            <a:r>
              <a:rPr lang="cs-CZ" sz="1600" dirty="0" err="1" smtClean="0"/>
              <a:t>truhlaržskeho</a:t>
            </a:r>
            <a:r>
              <a:rPr lang="cs-CZ" sz="1600" dirty="0" smtClean="0"/>
              <a:t>, s </a:t>
            </a:r>
            <a:r>
              <a:rPr lang="cs-CZ" sz="1600" dirty="0" err="1" smtClean="0"/>
              <a:t>gedne</a:t>
            </a:r>
            <a:r>
              <a:rPr lang="cs-CZ" sz="1600" dirty="0" smtClean="0"/>
              <a:t> a </a:t>
            </a:r>
            <a:r>
              <a:rPr lang="cs-CZ" sz="1600" dirty="0" err="1" smtClean="0"/>
              <a:t>Kateržina</a:t>
            </a:r>
            <a:r>
              <a:rPr lang="cs-CZ" sz="1600" dirty="0" smtClean="0"/>
              <a:t>(u) </a:t>
            </a:r>
            <a:r>
              <a:rPr lang="cs-CZ" sz="1600" dirty="0" err="1" smtClean="0"/>
              <a:t>zustalau</a:t>
            </a:r>
            <a:r>
              <a:rPr lang="cs-CZ" sz="1600" dirty="0" smtClean="0"/>
              <a:t> </a:t>
            </a:r>
            <a:r>
              <a:rPr lang="cs-CZ" sz="1600" dirty="0" err="1" smtClean="0"/>
              <a:t>wdowau</a:t>
            </a:r>
            <a:r>
              <a:rPr lang="cs-CZ" sz="1600" dirty="0" smtClean="0"/>
              <a:t> po neb: </a:t>
            </a:r>
            <a:r>
              <a:rPr lang="cs-CZ" sz="1600" dirty="0" err="1" smtClean="0"/>
              <a:t>Michalowi</a:t>
            </a:r>
            <a:r>
              <a:rPr lang="cs-CZ" sz="1600" dirty="0" smtClean="0"/>
              <a:t> </a:t>
            </a:r>
            <a:r>
              <a:rPr lang="cs-CZ" sz="1600" dirty="0" err="1" smtClean="0"/>
              <a:t>Elgerowi</a:t>
            </a:r>
            <a:r>
              <a:rPr lang="cs-CZ" sz="1600" dirty="0" smtClean="0"/>
              <a:t>, z strany druhé, a to </a:t>
            </a:r>
            <a:r>
              <a:rPr lang="cs-CZ" sz="1600" dirty="0" err="1" smtClean="0"/>
              <a:t>takowe</a:t>
            </a:r>
            <a:r>
              <a:rPr lang="cs-CZ" sz="1600" dirty="0" smtClean="0"/>
              <a:t>: Kterak </a:t>
            </a:r>
            <a:r>
              <a:rPr lang="cs-CZ" sz="1600" dirty="0" err="1" smtClean="0"/>
              <a:t>pogimagicz</a:t>
            </a:r>
            <a:r>
              <a:rPr lang="cs-CZ" sz="1600" dirty="0" smtClean="0"/>
              <a:t> sobě </a:t>
            </a:r>
            <a:r>
              <a:rPr lang="cs-CZ" sz="1600" dirty="0" err="1" smtClean="0"/>
              <a:t>pržedgmenowaný</a:t>
            </a:r>
            <a:r>
              <a:rPr lang="cs-CZ" sz="1600" dirty="0" smtClean="0"/>
              <a:t> </a:t>
            </a:r>
            <a:r>
              <a:rPr lang="cs-CZ" sz="1600" dirty="0" err="1" smtClean="0"/>
              <a:t>Giržik</a:t>
            </a:r>
            <a:r>
              <a:rPr lang="cs-CZ" sz="1600" dirty="0" smtClean="0"/>
              <a:t> tuto </a:t>
            </a:r>
            <a:r>
              <a:rPr lang="cs-CZ" sz="1600" dirty="0" err="1" smtClean="0"/>
              <a:t>Kateržinu</a:t>
            </a:r>
            <a:r>
              <a:rPr lang="cs-CZ" sz="1600" dirty="0" smtClean="0"/>
              <a:t> za </a:t>
            </a:r>
            <a:r>
              <a:rPr lang="cs-CZ" sz="1600" dirty="0" err="1" smtClean="0"/>
              <a:t>swau</a:t>
            </a:r>
            <a:r>
              <a:rPr lang="cs-CZ" sz="1600" dirty="0" smtClean="0"/>
              <a:t> manželku, </a:t>
            </a:r>
            <a:r>
              <a:rPr lang="cs-CZ" sz="1600" dirty="0" err="1" smtClean="0"/>
              <a:t>gi</a:t>
            </a:r>
            <a:r>
              <a:rPr lang="cs-CZ" sz="1600" dirty="0" smtClean="0"/>
              <a:t> se </a:t>
            </a:r>
            <a:r>
              <a:rPr lang="cs-CZ" sz="1600" dirty="0" err="1" smtClean="0"/>
              <a:t>sewssi</a:t>
            </a:r>
            <a:r>
              <a:rPr lang="cs-CZ" sz="1600" dirty="0" smtClean="0"/>
              <a:t>(m),</a:t>
            </a:r>
            <a:r>
              <a:rPr lang="cs-CZ" sz="1600" dirty="0" err="1" smtClean="0"/>
              <a:t>czožby</a:t>
            </a:r>
            <a:r>
              <a:rPr lang="cs-CZ" sz="1600" dirty="0" smtClean="0"/>
              <a:t> kdy Pan </a:t>
            </a:r>
            <a:r>
              <a:rPr lang="cs-CZ" sz="1600" dirty="0" err="1" smtClean="0"/>
              <a:t>Buh</a:t>
            </a:r>
            <a:r>
              <a:rPr lang="cs-CZ" sz="1600" dirty="0" smtClean="0"/>
              <a:t> </a:t>
            </a:r>
            <a:r>
              <a:rPr lang="cs-CZ" sz="1600" dirty="0" err="1" smtClean="0"/>
              <a:t>wssemohauczy</a:t>
            </a:r>
            <a:r>
              <a:rPr lang="cs-CZ" sz="1600" dirty="0" smtClean="0"/>
              <a:t> gemu </a:t>
            </a:r>
            <a:r>
              <a:rPr lang="cs-CZ" sz="1600" dirty="0" err="1" smtClean="0"/>
              <a:t>racžil</a:t>
            </a:r>
            <a:r>
              <a:rPr lang="cs-CZ" sz="1600" dirty="0" smtClean="0"/>
              <a:t> </a:t>
            </a:r>
            <a:r>
              <a:rPr lang="cs-CZ" sz="1600" dirty="0" err="1" smtClean="0"/>
              <a:t>požehnati</a:t>
            </a:r>
            <a:r>
              <a:rPr lang="cs-CZ" sz="1600" dirty="0" smtClean="0"/>
              <a:t> a nebo </a:t>
            </a:r>
            <a:r>
              <a:rPr lang="cs-CZ" sz="1600" dirty="0" err="1" smtClean="0"/>
              <a:t>napadem</a:t>
            </a:r>
            <a:r>
              <a:rPr lang="cs-CZ" sz="1600" dirty="0" smtClean="0"/>
              <a:t> po </a:t>
            </a:r>
            <a:r>
              <a:rPr lang="cs-CZ" sz="1600" dirty="0" err="1" smtClean="0"/>
              <a:t>geho</a:t>
            </a:r>
            <a:r>
              <a:rPr lang="cs-CZ" sz="1600" dirty="0" smtClean="0"/>
              <a:t> </a:t>
            </a:r>
            <a:r>
              <a:rPr lang="cs-CZ" sz="1600" dirty="0" err="1" smtClean="0"/>
              <a:t>Rodiczich</a:t>
            </a:r>
            <a:r>
              <a:rPr lang="cs-CZ" sz="1600" dirty="0" smtClean="0"/>
              <a:t> na </a:t>
            </a:r>
            <a:r>
              <a:rPr lang="cs-CZ" sz="1600" dirty="0" err="1" smtClean="0"/>
              <a:t>něg</a:t>
            </a:r>
            <a:r>
              <a:rPr lang="cs-CZ" sz="1600" dirty="0" smtClean="0"/>
              <a:t> </a:t>
            </a:r>
            <a:r>
              <a:rPr lang="cs-CZ" sz="1600" dirty="0" err="1" smtClean="0"/>
              <a:t>pržisslo</a:t>
            </a:r>
            <a:r>
              <a:rPr lang="cs-CZ" sz="1600" dirty="0" smtClean="0"/>
              <a:t>, jakožto </a:t>
            </a:r>
            <a:r>
              <a:rPr lang="cs-CZ" sz="1600" dirty="0" err="1" smtClean="0"/>
              <a:t>manželcze</a:t>
            </a:r>
            <a:r>
              <a:rPr lang="cs-CZ" sz="1600" dirty="0" smtClean="0"/>
              <a:t> </a:t>
            </a:r>
            <a:r>
              <a:rPr lang="cs-CZ" sz="1600" dirty="0" err="1" smtClean="0"/>
              <a:t>swe</a:t>
            </a:r>
            <a:r>
              <a:rPr lang="cs-CZ" sz="1600" dirty="0" smtClean="0"/>
              <a:t> (</a:t>
            </a:r>
            <a:r>
              <a:rPr lang="cs-CZ" sz="1600" dirty="0" err="1" smtClean="0"/>
              <a:t>gestližeby</a:t>
            </a:r>
            <a:r>
              <a:rPr lang="cs-CZ" sz="1600" dirty="0" smtClean="0"/>
              <a:t> ho Pán </a:t>
            </a:r>
            <a:r>
              <a:rPr lang="cs-CZ" sz="1600" dirty="0" err="1" smtClean="0"/>
              <a:t>Búh</a:t>
            </a:r>
            <a:r>
              <a:rPr lang="cs-CZ" sz="1600" dirty="0" smtClean="0"/>
              <a:t> </a:t>
            </a:r>
            <a:r>
              <a:rPr lang="cs-CZ" sz="1600" dirty="0" err="1" smtClean="0"/>
              <a:t>drziweji</a:t>
            </a:r>
            <a:r>
              <a:rPr lang="cs-CZ" sz="1600" dirty="0" smtClean="0"/>
              <a:t> z tohoto </a:t>
            </a:r>
            <a:r>
              <a:rPr lang="cs-CZ" sz="1600" dirty="0" err="1" smtClean="0"/>
              <a:t>swěta</a:t>
            </a:r>
            <a:r>
              <a:rPr lang="cs-CZ" sz="1600" dirty="0" smtClean="0"/>
              <a:t> nežli </a:t>
            </a:r>
            <a:r>
              <a:rPr lang="cs-CZ" sz="1600" dirty="0" err="1" smtClean="0"/>
              <a:t>gi</a:t>
            </a:r>
            <a:r>
              <a:rPr lang="cs-CZ" sz="1600" dirty="0" smtClean="0"/>
              <a:t> </a:t>
            </a:r>
            <a:r>
              <a:rPr lang="cs-CZ" sz="1600" dirty="0" err="1" smtClean="0"/>
              <a:t>pogiti</a:t>
            </a:r>
            <a:r>
              <a:rPr lang="cs-CZ" sz="1600" dirty="0" smtClean="0"/>
              <a:t> </a:t>
            </a:r>
            <a:r>
              <a:rPr lang="cs-CZ" sz="1600" dirty="0" err="1" smtClean="0"/>
              <a:t>racžil</a:t>
            </a:r>
            <a:r>
              <a:rPr lang="cs-CZ" sz="1600" dirty="0" smtClean="0"/>
              <a:t>) </a:t>
            </a:r>
            <a:r>
              <a:rPr lang="cs-CZ" sz="1600" dirty="0" err="1" smtClean="0"/>
              <a:t>zadwa</a:t>
            </a:r>
            <a:r>
              <a:rPr lang="cs-CZ" sz="1600" dirty="0" smtClean="0"/>
              <a:t>, a sobě </a:t>
            </a:r>
            <a:r>
              <a:rPr lang="cs-CZ" sz="1600" dirty="0" err="1" smtClean="0"/>
              <a:t>summau</a:t>
            </a:r>
            <a:r>
              <a:rPr lang="cs-CZ" sz="1600" dirty="0" smtClean="0"/>
              <a:t> </a:t>
            </a:r>
            <a:r>
              <a:rPr lang="cs-CZ" sz="1600" dirty="0" err="1" smtClean="0"/>
              <a:t>nicz</a:t>
            </a:r>
            <a:r>
              <a:rPr lang="cs-CZ" sz="1600" dirty="0" smtClean="0"/>
              <a:t> </a:t>
            </a:r>
            <a:r>
              <a:rPr lang="cs-CZ" sz="1600" dirty="0" err="1" smtClean="0"/>
              <a:t>newyměnujicz</a:t>
            </a:r>
            <a:r>
              <a:rPr lang="cs-CZ" sz="1600" dirty="0" smtClean="0"/>
              <a:t>, </a:t>
            </a:r>
            <a:r>
              <a:rPr lang="cs-CZ" sz="1600" dirty="0" err="1" smtClean="0"/>
              <a:t>wssechno</a:t>
            </a:r>
            <a:r>
              <a:rPr lang="cs-CZ" sz="1600" dirty="0" smtClean="0"/>
              <a:t> </a:t>
            </a:r>
            <a:r>
              <a:rPr lang="cs-CZ" sz="1600" dirty="0" err="1" smtClean="0"/>
              <a:t>odewzdawa</a:t>
            </a:r>
            <a:r>
              <a:rPr lang="cs-CZ" sz="1600" dirty="0" smtClean="0"/>
              <a:t>.</a:t>
            </a:r>
            <a:endParaRPr lang="cs-CZ" sz="1600" dirty="0"/>
          </a:p>
        </p:txBody>
      </p:sp>
      <p:pic>
        <p:nvPicPr>
          <p:cNvPr id="4" name="Obrázek 3" descr="list-23_orez_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124744"/>
            <a:ext cx="7128792" cy="345638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Svatební smlouvy – přečti a porovnej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97152"/>
            <a:ext cx="8229600" cy="1512168"/>
          </a:xfrm>
        </p:spPr>
        <p:txBody>
          <a:bodyPr>
            <a:normAutofit fontScale="47500" lnSpcReduction="20000"/>
          </a:bodyPr>
          <a:lstStyle/>
          <a:p>
            <a:r>
              <a:rPr lang="cs-CZ" dirty="0" smtClean="0"/>
              <a:t>Naproti tomu zase </a:t>
            </a:r>
            <a:r>
              <a:rPr lang="cs-CZ" dirty="0" err="1" smtClean="0"/>
              <a:t>swrchu</a:t>
            </a:r>
            <a:r>
              <a:rPr lang="cs-CZ" dirty="0" smtClean="0"/>
              <a:t> </a:t>
            </a:r>
            <a:r>
              <a:rPr lang="cs-CZ" dirty="0" err="1" smtClean="0"/>
              <a:t>psana</a:t>
            </a:r>
            <a:r>
              <a:rPr lang="cs-CZ" dirty="0" smtClean="0"/>
              <a:t> </a:t>
            </a:r>
            <a:r>
              <a:rPr lang="cs-CZ" dirty="0" err="1" smtClean="0"/>
              <a:t>wdowa</a:t>
            </a:r>
            <a:r>
              <a:rPr lang="cs-CZ" dirty="0" smtClean="0"/>
              <a:t> </a:t>
            </a:r>
            <a:r>
              <a:rPr lang="cs-CZ" dirty="0" err="1" smtClean="0"/>
              <a:t>temuž</a:t>
            </a:r>
            <a:r>
              <a:rPr lang="cs-CZ" dirty="0" smtClean="0"/>
              <a:t> </a:t>
            </a:r>
            <a:r>
              <a:rPr lang="cs-CZ" dirty="0" err="1" smtClean="0"/>
              <a:t>Giržikowi</a:t>
            </a:r>
            <a:r>
              <a:rPr lang="cs-CZ" dirty="0" smtClean="0"/>
              <a:t>, </a:t>
            </a:r>
            <a:r>
              <a:rPr lang="cs-CZ" dirty="0" err="1" smtClean="0"/>
              <a:t>gakožto</a:t>
            </a:r>
            <a:r>
              <a:rPr lang="cs-CZ" dirty="0" smtClean="0"/>
              <a:t> manželu </a:t>
            </a:r>
            <a:r>
              <a:rPr lang="cs-CZ" dirty="0" err="1" smtClean="0"/>
              <a:t>swemu</a:t>
            </a:r>
            <a:r>
              <a:rPr lang="cs-CZ" dirty="0" smtClean="0"/>
              <a:t> se </a:t>
            </a:r>
            <a:r>
              <a:rPr lang="cs-CZ" dirty="0" err="1" smtClean="0"/>
              <a:t>wssi</a:t>
            </a:r>
            <a:r>
              <a:rPr lang="cs-CZ" dirty="0" smtClean="0"/>
              <a:t> </a:t>
            </a:r>
            <a:r>
              <a:rPr lang="cs-CZ" dirty="0" err="1" smtClean="0"/>
              <a:t>sprawedlnosti</a:t>
            </a:r>
            <a:r>
              <a:rPr lang="cs-CZ" dirty="0" smtClean="0"/>
              <a:t>, </a:t>
            </a:r>
            <a:r>
              <a:rPr lang="cs-CZ" dirty="0" err="1" smtClean="0"/>
              <a:t>kterau</a:t>
            </a:r>
            <a:r>
              <a:rPr lang="cs-CZ" dirty="0" smtClean="0"/>
              <a:t> </a:t>
            </a:r>
            <a:r>
              <a:rPr lang="cs-CZ" dirty="0" err="1" smtClean="0"/>
              <a:t>ma</a:t>
            </a:r>
            <a:r>
              <a:rPr lang="cs-CZ" dirty="0" smtClean="0"/>
              <a:t> anebo kdy </a:t>
            </a:r>
            <a:r>
              <a:rPr lang="cs-CZ" dirty="0" err="1" smtClean="0"/>
              <a:t>míti</a:t>
            </a:r>
            <a:r>
              <a:rPr lang="cs-CZ" dirty="0" smtClean="0"/>
              <a:t> bude, se </a:t>
            </a:r>
            <a:r>
              <a:rPr lang="cs-CZ" dirty="0" err="1" smtClean="0"/>
              <a:t>zadawa</a:t>
            </a:r>
            <a:r>
              <a:rPr lang="cs-CZ" dirty="0" smtClean="0"/>
              <a:t>. </a:t>
            </a:r>
            <a:r>
              <a:rPr lang="cs-CZ" dirty="0" err="1" smtClean="0"/>
              <a:t>Nicz</a:t>
            </a:r>
            <a:r>
              <a:rPr lang="cs-CZ" dirty="0" smtClean="0"/>
              <a:t> </a:t>
            </a:r>
            <a:r>
              <a:rPr lang="cs-CZ" dirty="0" err="1" smtClean="0"/>
              <a:t>meńe</a:t>
            </a:r>
            <a:r>
              <a:rPr lang="cs-CZ" dirty="0" smtClean="0"/>
              <a:t> </a:t>
            </a:r>
            <a:r>
              <a:rPr lang="cs-CZ" dirty="0" err="1" smtClean="0"/>
              <a:t>wssak</a:t>
            </a:r>
            <a:r>
              <a:rPr lang="cs-CZ" dirty="0" smtClean="0"/>
              <a:t> z </a:t>
            </a:r>
            <a:r>
              <a:rPr lang="cs-CZ" dirty="0" err="1" smtClean="0"/>
              <a:t>te</a:t>
            </a:r>
            <a:r>
              <a:rPr lang="cs-CZ" dirty="0" smtClean="0"/>
              <a:t> </a:t>
            </a:r>
            <a:r>
              <a:rPr lang="cs-CZ" dirty="0" err="1" smtClean="0"/>
              <a:t>sprawedlnosti</a:t>
            </a:r>
            <a:r>
              <a:rPr lang="cs-CZ" dirty="0" smtClean="0"/>
              <a:t> </a:t>
            </a:r>
            <a:r>
              <a:rPr lang="cs-CZ" dirty="0" err="1" smtClean="0"/>
              <a:t>swe</a:t>
            </a:r>
            <a:r>
              <a:rPr lang="cs-CZ" dirty="0" smtClean="0"/>
              <a:t> toliko deset kop </a:t>
            </a:r>
            <a:r>
              <a:rPr lang="cs-CZ" dirty="0" err="1" smtClean="0"/>
              <a:t>grossuw</a:t>
            </a:r>
            <a:r>
              <a:rPr lang="cs-CZ" dirty="0" smtClean="0"/>
              <a:t> </a:t>
            </a:r>
            <a:r>
              <a:rPr lang="cs-CZ" dirty="0" err="1" smtClean="0"/>
              <a:t>cžeských</a:t>
            </a:r>
            <a:r>
              <a:rPr lang="cs-CZ" dirty="0" smtClean="0"/>
              <a:t> sobě </a:t>
            </a:r>
            <a:r>
              <a:rPr lang="cs-CZ" dirty="0" err="1" smtClean="0"/>
              <a:t>wyměňuje</a:t>
            </a:r>
            <a:r>
              <a:rPr lang="cs-CZ" dirty="0" smtClean="0"/>
              <a:t>, a </a:t>
            </a:r>
            <a:r>
              <a:rPr lang="cs-CZ" dirty="0" err="1" smtClean="0"/>
              <a:t>tý</a:t>
            </a:r>
            <a:r>
              <a:rPr lang="cs-CZ" dirty="0" smtClean="0"/>
              <a:t> aby po smrti </a:t>
            </a:r>
            <a:r>
              <a:rPr lang="cs-CZ" dirty="0" err="1" smtClean="0"/>
              <a:t>swe</a:t>
            </a:r>
            <a:r>
              <a:rPr lang="cs-CZ" dirty="0" smtClean="0"/>
              <a:t>, </a:t>
            </a:r>
            <a:r>
              <a:rPr lang="cs-CZ" dirty="0" err="1" smtClean="0"/>
              <a:t>komuby</a:t>
            </a:r>
            <a:r>
              <a:rPr lang="cs-CZ" dirty="0" smtClean="0"/>
              <a:t> se </a:t>
            </a:r>
            <a:r>
              <a:rPr lang="cs-CZ" dirty="0" err="1" smtClean="0"/>
              <a:t>gi</a:t>
            </a:r>
            <a:r>
              <a:rPr lang="cs-CZ" dirty="0" smtClean="0"/>
              <a:t> </a:t>
            </a:r>
            <a:r>
              <a:rPr lang="cs-CZ" dirty="0" err="1" smtClean="0"/>
              <a:t>dobrže</a:t>
            </a:r>
            <a:r>
              <a:rPr lang="cs-CZ" dirty="0" smtClean="0"/>
              <a:t> </a:t>
            </a:r>
            <a:r>
              <a:rPr lang="cs-CZ" dirty="0" err="1" smtClean="0"/>
              <a:t>libilo</a:t>
            </a:r>
            <a:r>
              <a:rPr lang="cs-CZ" dirty="0" smtClean="0"/>
              <a:t> </a:t>
            </a:r>
            <a:r>
              <a:rPr lang="cs-CZ" dirty="0" err="1" smtClean="0"/>
              <a:t>porucžiti</a:t>
            </a:r>
            <a:r>
              <a:rPr lang="cs-CZ" dirty="0" smtClean="0"/>
              <a:t> a </a:t>
            </a:r>
            <a:r>
              <a:rPr lang="cs-CZ" dirty="0" err="1" smtClean="0"/>
              <a:t>odewzdati</a:t>
            </a:r>
            <a:r>
              <a:rPr lang="cs-CZ" dirty="0" smtClean="0"/>
              <a:t> mohla, toho w </a:t>
            </a:r>
            <a:r>
              <a:rPr lang="cs-CZ" dirty="0" err="1" smtClean="0"/>
              <a:t>swe</a:t>
            </a:r>
            <a:r>
              <a:rPr lang="cs-CZ" dirty="0" smtClean="0"/>
              <a:t> </a:t>
            </a:r>
            <a:r>
              <a:rPr lang="cs-CZ" dirty="0" err="1" smtClean="0"/>
              <a:t>moczy</a:t>
            </a:r>
            <a:r>
              <a:rPr lang="cs-CZ" dirty="0" smtClean="0"/>
              <a:t> </a:t>
            </a:r>
            <a:r>
              <a:rPr lang="cs-CZ" dirty="0" err="1" smtClean="0"/>
              <a:t>zanechawa</a:t>
            </a:r>
            <a:r>
              <a:rPr lang="cs-CZ" dirty="0" smtClean="0"/>
              <a:t>.</a:t>
            </a:r>
          </a:p>
          <a:p>
            <a:r>
              <a:rPr lang="cs-CZ" dirty="0" smtClean="0"/>
              <a:t>Stali se tyto </a:t>
            </a:r>
            <a:r>
              <a:rPr lang="cs-CZ" dirty="0" err="1" smtClean="0"/>
              <a:t>smluwy</a:t>
            </a:r>
            <a:r>
              <a:rPr lang="cs-CZ" dirty="0" smtClean="0"/>
              <a:t> </a:t>
            </a:r>
            <a:r>
              <a:rPr lang="cs-CZ" dirty="0" err="1" smtClean="0"/>
              <a:t>swadební</a:t>
            </a:r>
            <a:r>
              <a:rPr lang="cs-CZ" dirty="0" smtClean="0"/>
              <a:t> w </a:t>
            </a:r>
            <a:r>
              <a:rPr lang="cs-CZ" dirty="0" err="1" smtClean="0"/>
              <a:t>pržítomnosti</a:t>
            </a:r>
            <a:r>
              <a:rPr lang="cs-CZ" dirty="0" smtClean="0"/>
              <a:t> </a:t>
            </a:r>
            <a:r>
              <a:rPr lang="cs-CZ" dirty="0" err="1" smtClean="0"/>
              <a:t>Danyele</a:t>
            </a:r>
            <a:r>
              <a:rPr lang="cs-CZ" dirty="0" smtClean="0"/>
              <a:t> </a:t>
            </a:r>
            <a:r>
              <a:rPr lang="cs-CZ" dirty="0" err="1" smtClean="0"/>
              <a:t>Rathauzskýho</a:t>
            </a:r>
            <a:r>
              <a:rPr lang="cs-CZ" dirty="0" smtClean="0"/>
              <a:t>, a </a:t>
            </a:r>
            <a:r>
              <a:rPr lang="cs-CZ" dirty="0" err="1" smtClean="0"/>
              <a:t>Ondržege</a:t>
            </a:r>
            <a:r>
              <a:rPr lang="cs-CZ" dirty="0" smtClean="0"/>
              <a:t> </a:t>
            </a:r>
            <a:r>
              <a:rPr lang="cs-CZ" dirty="0" err="1" smtClean="0"/>
              <a:t>Truhlarze</a:t>
            </a:r>
            <a:r>
              <a:rPr lang="cs-CZ" dirty="0" smtClean="0"/>
              <a:t>, </a:t>
            </a:r>
            <a:r>
              <a:rPr lang="cs-CZ" dirty="0" err="1" smtClean="0"/>
              <a:t>sausedů</a:t>
            </a:r>
            <a:r>
              <a:rPr lang="cs-CZ" dirty="0" smtClean="0"/>
              <a:t> </a:t>
            </a:r>
            <a:r>
              <a:rPr lang="cs-CZ" dirty="0" err="1" smtClean="0"/>
              <a:t>Gitcžinskych</a:t>
            </a:r>
            <a:r>
              <a:rPr lang="cs-CZ" dirty="0" smtClean="0"/>
              <a:t>, </a:t>
            </a:r>
            <a:r>
              <a:rPr lang="cs-CZ" dirty="0" err="1" smtClean="0"/>
              <a:t>tež</a:t>
            </a:r>
            <a:r>
              <a:rPr lang="cs-CZ" dirty="0" smtClean="0"/>
              <a:t> </a:t>
            </a:r>
            <a:r>
              <a:rPr lang="cs-CZ" dirty="0" err="1" smtClean="0"/>
              <a:t>Krystoffa</a:t>
            </a:r>
            <a:r>
              <a:rPr lang="cs-CZ" dirty="0" smtClean="0"/>
              <a:t> </a:t>
            </a:r>
            <a:r>
              <a:rPr lang="cs-CZ" dirty="0" err="1" smtClean="0"/>
              <a:t>Kudbyra</a:t>
            </a:r>
            <a:r>
              <a:rPr lang="cs-CZ" dirty="0" smtClean="0"/>
              <a:t> z města </a:t>
            </a:r>
            <a:r>
              <a:rPr lang="cs-CZ" dirty="0" err="1" smtClean="0"/>
              <a:t>Wosecžna</a:t>
            </a:r>
            <a:r>
              <a:rPr lang="cs-CZ" dirty="0" smtClean="0"/>
              <a:t>, na ten </a:t>
            </a:r>
            <a:r>
              <a:rPr lang="cs-CZ" dirty="0" err="1" smtClean="0"/>
              <a:t>cžas</a:t>
            </a:r>
            <a:r>
              <a:rPr lang="cs-CZ" dirty="0" smtClean="0"/>
              <a:t> </a:t>
            </a:r>
            <a:r>
              <a:rPr lang="cs-CZ" dirty="0" err="1" smtClean="0"/>
              <a:t>truhlarže</a:t>
            </a:r>
            <a:r>
              <a:rPr lang="cs-CZ" dirty="0" smtClean="0"/>
              <a:t> G. M. K. </a:t>
            </a:r>
            <a:r>
              <a:rPr lang="cs-CZ" dirty="0" err="1" smtClean="0"/>
              <a:t>Letha</a:t>
            </a:r>
            <a:r>
              <a:rPr lang="cs-CZ" dirty="0" smtClean="0"/>
              <a:t> a dne </a:t>
            </a:r>
            <a:r>
              <a:rPr lang="cs-CZ" dirty="0" err="1" smtClean="0"/>
              <a:t>swrchu</a:t>
            </a:r>
            <a:r>
              <a:rPr lang="cs-CZ" dirty="0" smtClean="0"/>
              <a:t> </a:t>
            </a:r>
            <a:r>
              <a:rPr lang="cs-CZ" dirty="0" err="1" smtClean="0"/>
              <a:t>praneho</a:t>
            </a:r>
            <a:endParaRPr lang="cs-CZ" dirty="0"/>
          </a:p>
        </p:txBody>
      </p:sp>
      <p:pic>
        <p:nvPicPr>
          <p:cNvPr id="4" name="Obrázek 3" descr="list-23_orez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196752"/>
            <a:ext cx="6984776" cy="367240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Dekret na 2 jarmarky – přepiš text</a:t>
            </a:r>
            <a:br>
              <a:rPr lang="cs-CZ" b="1" dirty="0" smtClean="0"/>
            </a:br>
            <a:r>
              <a:rPr lang="cs-CZ" sz="3600" b="1" dirty="0" smtClean="0"/>
              <a:t>RUKOPIS - (stručně vysvětli, čeho se týká, kde?)</a:t>
            </a:r>
            <a:endParaRPr lang="cs-CZ" b="1" dirty="0"/>
          </a:p>
        </p:txBody>
      </p:sp>
      <p:pic>
        <p:nvPicPr>
          <p:cNvPr id="8" name="Zástupný symbol pro obsah 7" descr="list-43_orez_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0456" y="1484784"/>
            <a:ext cx="4016590" cy="4392488"/>
          </a:xfrm>
        </p:spPr>
      </p:pic>
      <p:pic>
        <p:nvPicPr>
          <p:cNvPr id="9" name="Obrázek 8" descr="list-43_orez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1700808"/>
            <a:ext cx="4378250" cy="403244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Přepis předešlého textu o jarmarcích</a:t>
            </a:r>
            <a:br>
              <a:rPr lang="cs-CZ" b="1" dirty="0" smtClean="0"/>
            </a:br>
            <a:r>
              <a:rPr lang="cs-CZ" sz="3000" b="1" dirty="0" smtClean="0"/>
              <a:t>(použit dnešní pravopis – bez dvojitého w a spřežek atd.)</a:t>
            </a:r>
            <a:endParaRPr lang="cs-CZ" sz="3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24536"/>
          </a:xfrm>
        </p:spPr>
        <p:txBody>
          <a:bodyPr>
            <a:noAutofit/>
          </a:bodyPr>
          <a:lstStyle/>
          <a:p>
            <a:r>
              <a:rPr lang="cs-CZ" sz="1600" dirty="0" smtClean="0"/>
              <a:t>N.1 Dekret na 2 jarmarky přidané totiž na Boží Vstoupení a Boží tělo</a:t>
            </a:r>
          </a:p>
          <a:p>
            <a:r>
              <a:rPr lang="cs-CZ" sz="1600" dirty="0" smtClean="0"/>
              <a:t>My Ferdinand, z Boží milosti volený římský císař, po všecky časy rozmnožitel říše uherské, české, dalmatský, chorvatská král, infant v </a:t>
            </a:r>
            <a:r>
              <a:rPr lang="cs-CZ" sz="1600" dirty="0" err="1" smtClean="0"/>
              <a:t>Hyspánii</a:t>
            </a:r>
            <a:r>
              <a:rPr lang="cs-CZ" sz="1600" dirty="0" smtClean="0"/>
              <a:t>, arcikníže rakouské, markrabě moravské, lucemburské a slezské kníže a lužické markrabě.</a:t>
            </a:r>
          </a:p>
          <a:p>
            <a:r>
              <a:rPr lang="cs-CZ" sz="1600" dirty="0" err="1" smtClean="0"/>
              <a:t>Oznamujem</a:t>
            </a:r>
            <a:r>
              <a:rPr lang="cs-CZ" sz="1600" dirty="0" smtClean="0"/>
              <a:t> tímto listem našim, jakož opatrní purkmistr a konšelé i </a:t>
            </a:r>
            <a:r>
              <a:rPr lang="cs-CZ" sz="1600" dirty="0" err="1" smtClean="0"/>
              <a:t>všeckna</a:t>
            </a:r>
            <a:r>
              <a:rPr lang="cs-CZ" sz="1600" dirty="0" smtClean="0"/>
              <a:t> obec městečka Hořic, věrní naši milí, předešlé 2 jarmarky roční od předkův našich králův českých slavné paměti sobě dané mají. I prošeni jsme poníženě od urozeného Jindřicha Smiřického z Smiřic na </a:t>
            </a:r>
            <a:r>
              <a:rPr lang="cs-CZ" sz="1600" dirty="0" err="1" smtClean="0"/>
              <a:t>Skalach</a:t>
            </a:r>
            <a:r>
              <a:rPr lang="cs-CZ" sz="1600" dirty="0" smtClean="0"/>
              <a:t>, věrného našeho milého, abychom svrchu psaným obyvatelům a poddaným jeho téhož městečka Hořic k prvním </a:t>
            </a:r>
            <a:r>
              <a:rPr lang="cs-CZ" sz="1600" dirty="0" err="1" smtClean="0"/>
              <a:t>dvoum</a:t>
            </a:r>
            <a:r>
              <a:rPr lang="cs-CZ" sz="1600" dirty="0" smtClean="0"/>
              <a:t> jarmarkům ročním ještě dva jarmarky roční </a:t>
            </a:r>
            <a:r>
              <a:rPr lang="cs-CZ" sz="1600" dirty="0" err="1" smtClean="0"/>
              <a:t>dáti</a:t>
            </a:r>
            <a:r>
              <a:rPr lang="cs-CZ" sz="1600" dirty="0" smtClean="0"/>
              <a:t> a znovu </a:t>
            </a:r>
            <a:r>
              <a:rPr lang="cs-CZ" sz="1600" dirty="0" err="1" smtClean="0"/>
              <a:t>vysaditi</a:t>
            </a:r>
            <a:r>
              <a:rPr lang="cs-CZ" sz="1600" dirty="0" smtClean="0"/>
              <a:t> ráčili. K </a:t>
            </a:r>
            <a:r>
              <a:rPr lang="cs-CZ" sz="1600" dirty="0" err="1" smtClean="0"/>
              <a:t>jehožto</a:t>
            </a:r>
            <a:r>
              <a:rPr lang="cs-CZ" sz="1600" dirty="0" smtClean="0"/>
              <a:t> snažné a pokorné prosbě nakloněni jsouce a </a:t>
            </a:r>
            <a:r>
              <a:rPr lang="cs-CZ" sz="1600" dirty="0" err="1" smtClean="0"/>
              <a:t>vzhlédnouce</a:t>
            </a:r>
            <a:r>
              <a:rPr lang="cs-CZ" sz="1600" dirty="0" smtClean="0"/>
              <a:t> na jeho pilné a věrné služby, kteréž nám činí a napotom povinen </a:t>
            </a:r>
            <a:r>
              <a:rPr lang="cs-CZ" sz="1600" dirty="0" err="1" smtClean="0"/>
              <a:t>činiti</a:t>
            </a:r>
            <a:r>
              <a:rPr lang="cs-CZ" sz="1600" dirty="0" smtClean="0"/>
              <a:t> bude, dotčené 2 jarmarky k </a:t>
            </a:r>
            <a:r>
              <a:rPr lang="cs-CZ" sz="1600" dirty="0" err="1" smtClean="0"/>
              <a:t>prvnějším</a:t>
            </a:r>
            <a:r>
              <a:rPr lang="cs-CZ" sz="1600" dirty="0" smtClean="0"/>
              <a:t> dvěma, kteréž jeden na nové léto a druhý na s. Bartoloměje mají a drží, totiž první na den Božího vstoupení a druhý na den Božího těla, s osmi pořád zběhlými dni a </a:t>
            </a:r>
            <a:r>
              <a:rPr lang="cs-CZ" sz="1600" dirty="0" err="1" smtClean="0"/>
              <a:t>frejuňky</a:t>
            </a:r>
            <a:r>
              <a:rPr lang="cs-CZ" sz="1600" dirty="0" smtClean="0"/>
              <a:t> obyčejnými milostivě </a:t>
            </a:r>
            <a:r>
              <a:rPr lang="cs-CZ" sz="1600" dirty="0" err="1" smtClean="0"/>
              <a:t>dávati</a:t>
            </a:r>
            <a:r>
              <a:rPr lang="cs-CZ" sz="1600" dirty="0" smtClean="0"/>
              <a:t> a </a:t>
            </a:r>
            <a:r>
              <a:rPr lang="cs-CZ" sz="1600" dirty="0" err="1" smtClean="0"/>
              <a:t>vysazovati</a:t>
            </a:r>
            <a:r>
              <a:rPr lang="cs-CZ" sz="1600" dirty="0" smtClean="0"/>
              <a:t> ráčíme.</a:t>
            </a:r>
          </a:p>
          <a:p>
            <a:r>
              <a:rPr lang="cs-CZ" sz="1600" dirty="0" smtClean="0"/>
              <a:t>Chtějíce tomu, aby oni obyvatelé v Hořicích, </a:t>
            </a:r>
            <a:r>
              <a:rPr lang="cs-CZ" sz="1600" dirty="0" err="1" smtClean="0"/>
              <a:t>jakž</a:t>
            </a:r>
            <a:r>
              <a:rPr lang="cs-CZ" sz="1600" dirty="0" smtClean="0"/>
              <a:t> jiná města a městečka v Království českém svých </a:t>
            </a:r>
            <a:r>
              <a:rPr lang="cs-CZ" sz="1600" dirty="0" err="1" smtClean="0"/>
              <a:t>jarmarkův</a:t>
            </a:r>
            <a:r>
              <a:rPr lang="cs-CZ" sz="1600" dirty="0" smtClean="0"/>
              <a:t> užívají buď z práva neb obyčeje </a:t>
            </a:r>
            <a:r>
              <a:rPr lang="cs-CZ" sz="1600" dirty="0" err="1" smtClean="0"/>
              <a:t>užívati</a:t>
            </a:r>
            <a:r>
              <a:rPr lang="cs-CZ" sz="1600" dirty="0" smtClean="0"/>
              <a:t> mohly a moc měly. Protož </a:t>
            </a:r>
          </a:p>
          <a:p>
            <a:r>
              <a:rPr lang="cs-CZ" sz="1600" b="1" i="1" dirty="0" smtClean="0"/>
              <a:t>Pozn.: </a:t>
            </a:r>
            <a:r>
              <a:rPr lang="cs-CZ" sz="1600" i="1" dirty="0" smtClean="0"/>
              <a:t>Někde pro lepší porovnání textu ponechán částečně starý pravopis včetně i/y, ale bez spřežek a </a:t>
            </a:r>
            <a:r>
              <a:rPr lang="cs-CZ" sz="1600" i="1" dirty="0" err="1" smtClean="0"/>
              <a:t>w</a:t>
            </a:r>
            <a:r>
              <a:rPr lang="cs-CZ" sz="1600" i="1" dirty="0" smtClean="0"/>
              <a:t>.</a:t>
            </a:r>
            <a:endParaRPr lang="cs-CZ" sz="1600" i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Evangelium sv. Jana </a:t>
            </a:r>
            <a:r>
              <a:rPr lang="cs-CZ" sz="4000" dirty="0" smtClean="0"/>
              <a:t>– </a:t>
            </a:r>
            <a:r>
              <a:rPr lang="cs-CZ" sz="3900" dirty="0" smtClean="0"/>
              <a:t>ilustrace a 2 úryvky</a:t>
            </a:r>
            <a:br>
              <a:rPr lang="cs-CZ" sz="3900" dirty="0" smtClean="0"/>
            </a:br>
            <a:r>
              <a:rPr lang="cs-CZ" sz="2700" b="1" dirty="0" smtClean="0"/>
              <a:t>TISK</a:t>
            </a:r>
            <a:endParaRPr lang="cs-CZ" sz="39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3933056"/>
            <a:ext cx="3816424" cy="2664296"/>
          </a:xfrm>
        </p:spPr>
        <p:txBody>
          <a:bodyPr>
            <a:normAutofit lnSpcReduction="10000"/>
          </a:bodyPr>
          <a:lstStyle/>
          <a:p>
            <a:r>
              <a:rPr lang="cs-CZ" sz="2800" b="1" dirty="0" smtClean="0"/>
              <a:t>Dočti oba texty:</a:t>
            </a:r>
          </a:p>
          <a:p>
            <a:r>
              <a:rPr lang="cs-CZ" sz="2200" b="1" i="1" dirty="0" smtClean="0"/>
              <a:t>1) I okázal se div veliký na Nebi: …….</a:t>
            </a:r>
          </a:p>
          <a:p>
            <a:r>
              <a:rPr lang="cs-CZ" sz="2200" b="1" i="1" dirty="0" smtClean="0"/>
              <a:t>2) A ten drak stál před </a:t>
            </a:r>
            <a:r>
              <a:rPr lang="cs-CZ" sz="2200" b="1" i="1" dirty="0" err="1" smtClean="0"/>
              <a:t>ženau</a:t>
            </a:r>
            <a:r>
              <a:rPr lang="cs-CZ" sz="2200" b="1" i="1" dirty="0" smtClean="0"/>
              <a:t> kteráž …….</a:t>
            </a:r>
          </a:p>
          <a:p>
            <a:r>
              <a:rPr lang="cs-CZ" sz="2200" b="1" i="1" dirty="0" smtClean="0"/>
              <a:t>Pozn.: „</a:t>
            </a:r>
            <a:r>
              <a:rPr lang="cs-CZ" sz="2200" b="1" i="1" dirty="0" err="1" smtClean="0"/>
              <a:t>gt</a:t>
            </a:r>
            <a:r>
              <a:rPr lang="cs-CZ" sz="2200" b="1" i="1" dirty="0" smtClean="0"/>
              <a:t>“ </a:t>
            </a:r>
            <a:r>
              <a:rPr lang="cs-CZ" sz="2200" i="1" dirty="0" smtClean="0"/>
              <a:t>– zkráceno „</a:t>
            </a:r>
            <a:r>
              <a:rPr lang="cs-CZ" sz="2200" b="1" i="1" dirty="0" smtClean="0"/>
              <a:t>gest“ </a:t>
            </a:r>
            <a:r>
              <a:rPr lang="cs-CZ" sz="2200" b="1" dirty="0" smtClean="0"/>
              <a:t>(jest)</a:t>
            </a:r>
            <a:endParaRPr lang="cs-CZ" sz="2200" b="1" dirty="0"/>
          </a:p>
        </p:txBody>
      </p:sp>
      <p:pic>
        <p:nvPicPr>
          <p:cNvPr id="4" name="Obrázek 3" descr="Evang_Jana 084_orez_ob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340768"/>
            <a:ext cx="3659961" cy="2376264"/>
          </a:xfrm>
          <a:prstGeom prst="rect">
            <a:avLst/>
          </a:prstGeom>
        </p:spPr>
      </p:pic>
      <p:pic>
        <p:nvPicPr>
          <p:cNvPr id="5" name="Obrázek 4" descr="Evang_Jana 084_orez_zena_mesi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1484784"/>
            <a:ext cx="4239594" cy="2645217"/>
          </a:xfrm>
          <a:prstGeom prst="rect">
            <a:avLst/>
          </a:prstGeom>
        </p:spPr>
      </p:pic>
      <p:pic>
        <p:nvPicPr>
          <p:cNvPr id="6" name="Obrázek 5" descr="Evangelium Jana 084_orez_zena-dra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4221088"/>
            <a:ext cx="4320603" cy="226351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Přečti tři různé  úryvky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581128"/>
            <a:ext cx="4258816" cy="2016224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smtClean="0"/>
              <a:t>Dočti:</a:t>
            </a:r>
          </a:p>
          <a:p>
            <a:r>
              <a:rPr lang="cs-CZ" sz="3000" b="1" i="1" dirty="0" smtClean="0"/>
              <a:t>1)My </a:t>
            </a:r>
            <a:r>
              <a:rPr lang="cs-CZ" sz="3000" b="1" i="1" dirty="0" err="1" smtClean="0"/>
              <a:t>Marya</a:t>
            </a:r>
            <a:r>
              <a:rPr lang="cs-CZ" sz="3000" b="1" i="1" dirty="0" smtClean="0"/>
              <a:t> …  </a:t>
            </a:r>
            <a:r>
              <a:rPr lang="cs-CZ" sz="2600" dirty="0" smtClean="0"/>
              <a:t>(jedná se o výčet titulů)</a:t>
            </a:r>
          </a:p>
          <a:p>
            <a:r>
              <a:rPr lang="cs-CZ" sz="3000" b="1" i="1" dirty="0" smtClean="0"/>
              <a:t>2) Spis o …… </a:t>
            </a:r>
            <a:r>
              <a:rPr lang="cs-CZ" sz="2600" dirty="0" smtClean="0"/>
              <a:t>(jsou zde připomenuti dva významní Češi)</a:t>
            </a:r>
            <a:endParaRPr lang="cs-CZ" sz="3000" dirty="0" smtClean="0"/>
          </a:p>
          <a:p>
            <a:r>
              <a:rPr lang="cs-CZ" sz="3000" b="1" i="1" dirty="0" smtClean="0"/>
              <a:t>3) Bez …… </a:t>
            </a:r>
            <a:r>
              <a:rPr lang="cs-CZ" sz="2600" dirty="0" smtClean="0"/>
              <a:t>(právní předpisy)</a:t>
            </a:r>
            <a:endParaRPr lang="cs-CZ" sz="3000" dirty="0"/>
          </a:p>
        </p:txBody>
      </p:sp>
      <p:pic>
        <p:nvPicPr>
          <p:cNvPr id="4" name="Obrázek 3" descr="Marie Terezie 087_ore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556792"/>
            <a:ext cx="4978400" cy="3027680"/>
          </a:xfrm>
          <a:prstGeom prst="rect">
            <a:avLst/>
          </a:prstGeom>
        </p:spPr>
      </p:pic>
      <p:pic>
        <p:nvPicPr>
          <p:cNvPr id="5" name="Obrázek 4" descr="Spis o mučenicich 092_ore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1226" y="1556792"/>
            <a:ext cx="3394758" cy="3024336"/>
          </a:xfrm>
          <a:prstGeom prst="rect">
            <a:avLst/>
          </a:prstGeom>
        </p:spPr>
      </p:pic>
      <p:pic>
        <p:nvPicPr>
          <p:cNvPr id="6" name="Obrázek 5" descr="list-50_orez_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4869160"/>
            <a:ext cx="3185910" cy="866392"/>
          </a:xfrm>
          <a:prstGeom prst="rect">
            <a:avLst/>
          </a:prstGeom>
        </p:spPr>
      </p:pic>
      <p:pic>
        <p:nvPicPr>
          <p:cNvPr id="7" name="Obrázek 6" descr="list-50_orez_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8024" y="5589240"/>
            <a:ext cx="3488503" cy="98983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Zjisti</a:t>
            </a:r>
            <a:r>
              <a:rPr lang="cs-CZ" b="1" dirty="0" smtClean="0"/>
              <a:t>, čeho </a:t>
            </a:r>
            <a:r>
              <a:rPr lang="cs-CZ" b="1" dirty="0" smtClean="0"/>
              <a:t>se text </a:t>
            </a:r>
            <a:r>
              <a:rPr lang="cs-CZ" b="1" dirty="0" smtClean="0"/>
              <a:t>týká, </a:t>
            </a:r>
            <a:r>
              <a:rPr lang="cs-CZ" b="1" dirty="0" smtClean="0"/>
              <a:t>a jakých míst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652120" y="1340768"/>
            <a:ext cx="3168352" cy="5217443"/>
          </a:xfrm>
        </p:spPr>
        <p:txBody>
          <a:bodyPr/>
          <a:lstStyle/>
          <a:p>
            <a:r>
              <a:rPr lang="cs-CZ" sz="2800" b="1" dirty="0" smtClean="0"/>
              <a:t>Přečti:</a:t>
            </a:r>
          </a:p>
          <a:p>
            <a:r>
              <a:rPr lang="cs-CZ" sz="2000" dirty="0" smtClean="0"/>
              <a:t>2. řádek: </a:t>
            </a:r>
            <a:r>
              <a:rPr lang="cs-CZ" sz="2000" dirty="0" err="1" smtClean="0"/>
              <a:t>trch</a:t>
            </a:r>
            <a:r>
              <a:rPr lang="cs-CZ" sz="2000" dirty="0" smtClean="0"/>
              <a:t> a </a:t>
            </a:r>
            <a:r>
              <a:rPr lang="cs-CZ" sz="2000" dirty="0" err="1" smtClean="0"/>
              <a:t>kaupie</a:t>
            </a:r>
            <a:r>
              <a:rPr lang="cs-CZ" sz="2000" dirty="0" smtClean="0"/>
              <a:t> </a:t>
            </a:r>
            <a:r>
              <a:rPr lang="cs-CZ" sz="2000" dirty="0" err="1" smtClean="0"/>
              <a:t>czela</a:t>
            </a:r>
            <a:r>
              <a:rPr lang="cs-CZ" sz="2000" dirty="0" smtClean="0"/>
              <a:t> dokonala…..od </a:t>
            </a:r>
            <a:r>
              <a:rPr lang="cs-CZ" sz="2000" dirty="0" err="1" smtClean="0"/>
              <a:t>Wysotcze</a:t>
            </a:r>
            <a:endParaRPr lang="cs-CZ" sz="2000" dirty="0" smtClean="0"/>
          </a:p>
          <a:p>
            <a:r>
              <a:rPr lang="cs-CZ" sz="2000" dirty="0" smtClean="0"/>
              <a:t>3. řádek: urozeného……….</a:t>
            </a:r>
            <a:r>
              <a:rPr lang="cs-CZ" sz="2000" dirty="0" err="1" smtClean="0"/>
              <a:t>Gyrziho</a:t>
            </a:r>
            <a:r>
              <a:rPr lang="cs-CZ" sz="2000" dirty="0" smtClean="0"/>
              <a:t> Frydrycha Sté </a:t>
            </a:r>
            <a:r>
              <a:rPr lang="cs-CZ" sz="2000" dirty="0" err="1" smtClean="0"/>
              <a:t>Ržymske</a:t>
            </a:r>
            <a:r>
              <a:rPr lang="cs-CZ" sz="2000" dirty="0" smtClean="0"/>
              <a:t>…</a:t>
            </a:r>
          </a:p>
          <a:p>
            <a:r>
              <a:rPr lang="cs-CZ" sz="2000" dirty="0" smtClean="0"/>
              <a:t>4. řádek: ……………………… s </a:t>
            </a:r>
            <a:r>
              <a:rPr lang="cs-CZ" sz="2000" dirty="0" err="1" smtClean="0"/>
              <a:t>Opprstorfu</a:t>
            </a:r>
            <a:r>
              <a:rPr lang="cs-CZ" sz="2000" dirty="0" smtClean="0"/>
              <a:t> ………………..</a:t>
            </a:r>
          </a:p>
          <a:p>
            <a:r>
              <a:rPr lang="cs-CZ" sz="2000" dirty="0" smtClean="0"/>
              <a:t>5. řádek: </a:t>
            </a:r>
            <a:r>
              <a:rPr lang="cs-CZ" sz="2000" dirty="0" err="1" smtClean="0"/>
              <a:t>Friedstegna</a:t>
            </a:r>
            <a:r>
              <a:rPr lang="cs-CZ" sz="2000" dirty="0" smtClean="0"/>
              <a:t>,…… .……. </a:t>
            </a:r>
            <a:r>
              <a:rPr lang="cs-CZ" sz="2000" dirty="0" err="1" smtClean="0"/>
              <a:t>Czerwene</a:t>
            </a:r>
            <a:r>
              <a:rPr lang="cs-CZ" sz="2000" dirty="0" smtClean="0"/>
              <a:t> </a:t>
            </a:r>
            <a:r>
              <a:rPr lang="cs-CZ" sz="2000" dirty="0" err="1" smtClean="0"/>
              <a:t>Trz</a:t>
            </a:r>
            <a:r>
              <a:rPr lang="cs-CZ" sz="2000" dirty="0" smtClean="0"/>
              <a:t>………..</a:t>
            </a:r>
          </a:p>
          <a:p>
            <a:r>
              <a:rPr lang="cs-CZ" sz="2000" dirty="0" smtClean="0"/>
              <a:t>6. řádek: a </a:t>
            </a:r>
            <a:r>
              <a:rPr lang="cs-CZ" sz="2000" dirty="0" err="1" smtClean="0"/>
              <a:t>prwnim</a:t>
            </a:r>
            <a:r>
              <a:rPr lang="cs-CZ" sz="2000" dirty="0" smtClean="0"/>
              <a:t> dílu …</a:t>
            </a:r>
            <a:endParaRPr lang="cs-CZ" sz="2000" dirty="0"/>
          </a:p>
        </p:txBody>
      </p:sp>
      <p:pic>
        <p:nvPicPr>
          <p:cNvPr id="5" name="Obrázek 4" descr="list-54_orez_Milet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908720"/>
            <a:ext cx="5297747" cy="572183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Kurent, kterým se psalo v 1. polovině 19. století (někdy i po roce 1850)</a:t>
            </a:r>
            <a:endParaRPr lang="cs-CZ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4725144"/>
            <a:ext cx="8229600" cy="1872208"/>
          </a:xfrm>
        </p:spPr>
        <p:txBody>
          <a:bodyPr>
            <a:normAutofit fontScale="70000" lnSpcReduction="20000"/>
          </a:bodyPr>
          <a:lstStyle/>
          <a:p>
            <a:r>
              <a:rPr lang="cs-CZ" b="1" dirty="0" smtClean="0"/>
              <a:t>Přepis textu z r. 1816</a:t>
            </a:r>
            <a:r>
              <a:rPr lang="cs-CZ" dirty="0" smtClean="0"/>
              <a:t> </a:t>
            </a:r>
            <a:r>
              <a:rPr lang="cs-CZ" u="sng" dirty="0" smtClean="0"/>
              <a:t>(pečlivě si všimni všech tvarů písmen):</a:t>
            </a:r>
          </a:p>
          <a:p>
            <a:r>
              <a:rPr lang="cs-CZ" dirty="0" smtClean="0"/>
              <a:t>Která má kuřátek </a:t>
            </a:r>
            <a:r>
              <a:rPr lang="cs-CZ" dirty="0" err="1" smtClean="0"/>
              <a:t>ssedesat</a:t>
            </a:r>
            <a:r>
              <a:rPr lang="cs-CZ" dirty="0" smtClean="0"/>
              <a:t> </a:t>
            </a:r>
            <a:r>
              <a:rPr lang="cs-CZ" dirty="0" err="1" smtClean="0"/>
              <a:t>dwe</a:t>
            </a:r>
            <a:r>
              <a:rPr lang="cs-CZ" dirty="0" smtClean="0"/>
              <a:t>. </a:t>
            </a:r>
            <a:r>
              <a:rPr lang="cs-CZ" dirty="0" err="1" smtClean="0"/>
              <a:t>Dwadcet</a:t>
            </a:r>
            <a:r>
              <a:rPr lang="cs-CZ" dirty="0" smtClean="0"/>
              <a:t> </a:t>
            </a:r>
            <a:r>
              <a:rPr lang="cs-CZ" dirty="0" err="1" smtClean="0"/>
              <a:t>ssest</a:t>
            </a:r>
            <a:r>
              <a:rPr lang="cs-CZ" dirty="0" smtClean="0"/>
              <a:t> w </a:t>
            </a:r>
            <a:r>
              <a:rPr lang="cs-CZ" dirty="0" err="1" smtClean="0"/>
              <a:t>kukance</a:t>
            </a:r>
            <a:r>
              <a:rPr lang="cs-CZ" dirty="0" smtClean="0"/>
              <a:t> </a:t>
            </a:r>
            <a:r>
              <a:rPr lang="cs-CZ" dirty="0" err="1" smtClean="0"/>
              <a:t>Wodolowske</a:t>
            </a:r>
            <a:r>
              <a:rPr lang="cs-CZ" dirty="0" smtClean="0"/>
              <a:t>. </a:t>
            </a:r>
            <a:r>
              <a:rPr lang="cs-CZ" dirty="0" err="1" smtClean="0"/>
              <a:t>Třidcet</a:t>
            </a:r>
            <a:r>
              <a:rPr lang="cs-CZ" dirty="0" smtClean="0"/>
              <a:t> a k tomu </a:t>
            </a:r>
            <a:r>
              <a:rPr lang="cs-CZ" dirty="0" err="1" smtClean="0"/>
              <a:t>ssest</a:t>
            </a:r>
            <a:r>
              <a:rPr lang="cs-CZ" dirty="0" smtClean="0"/>
              <a:t> </a:t>
            </a:r>
            <a:r>
              <a:rPr lang="cs-CZ" dirty="0" err="1" smtClean="0"/>
              <a:t>Strasskowické</a:t>
            </a:r>
            <a:r>
              <a:rPr lang="cs-CZ" dirty="0" smtClean="0"/>
              <a:t>.</a:t>
            </a:r>
          </a:p>
          <a:p>
            <a:r>
              <a:rPr lang="cs-CZ" dirty="0" smtClean="0"/>
              <a:t>Tři dni </a:t>
            </a:r>
            <a:r>
              <a:rPr lang="cs-CZ" dirty="0" err="1" smtClean="0"/>
              <a:t>sedjm</a:t>
            </a:r>
            <a:r>
              <a:rPr lang="cs-CZ" dirty="0" smtClean="0"/>
              <a:t> w </a:t>
            </a:r>
            <a:r>
              <a:rPr lang="cs-CZ" dirty="0" err="1" smtClean="0"/>
              <a:t>hnjzdě</a:t>
            </a:r>
            <a:r>
              <a:rPr lang="cs-CZ" dirty="0" smtClean="0"/>
              <a:t> </a:t>
            </a:r>
            <a:r>
              <a:rPr lang="cs-CZ" dirty="0" err="1" smtClean="0"/>
              <a:t>Wodolowském</a:t>
            </a:r>
            <a:r>
              <a:rPr lang="cs-CZ" dirty="0" smtClean="0"/>
              <a:t>. A tři dni ostatní w </a:t>
            </a:r>
            <a:r>
              <a:rPr lang="cs-CZ" dirty="0" err="1" smtClean="0"/>
              <a:t>Strasskowickém</a:t>
            </a:r>
            <a:r>
              <a:rPr lang="cs-CZ" dirty="0" smtClean="0"/>
              <a:t>. </a:t>
            </a:r>
            <a:r>
              <a:rPr lang="cs-CZ" dirty="0" err="1" smtClean="0"/>
              <a:t>Regu</a:t>
            </a:r>
            <a:r>
              <a:rPr lang="cs-CZ" dirty="0" smtClean="0"/>
              <a:t>, </a:t>
            </a:r>
            <a:r>
              <a:rPr lang="cs-CZ" dirty="0" err="1" smtClean="0"/>
              <a:t>wodjm</a:t>
            </a:r>
            <a:r>
              <a:rPr lang="cs-CZ" dirty="0" smtClean="0"/>
              <a:t>, </a:t>
            </a:r>
            <a:r>
              <a:rPr lang="cs-CZ" dirty="0" err="1" smtClean="0"/>
              <a:t>krmjm</a:t>
            </a:r>
            <a:r>
              <a:rPr lang="cs-CZ" dirty="0" smtClean="0"/>
              <a:t> </a:t>
            </a:r>
            <a:r>
              <a:rPr lang="cs-CZ" dirty="0" err="1" smtClean="0"/>
              <a:t>milau</a:t>
            </a:r>
            <a:r>
              <a:rPr lang="cs-CZ" dirty="0" smtClean="0"/>
              <a:t> </a:t>
            </a:r>
            <a:r>
              <a:rPr lang="cs-CZ" dirty="0" err="1" smtClean="0"/>
              <a:t>drubeř</a:t>
            </a:r>
            <a:r>
              <a:rPr lang="cs-CZ" dirty="0" smtClean="0"/>
              <a:t>. </a:t>
            </a:r>
            <a:r>
              <a:rPr lang="cs-CZ" dirty="0" err="1" smtClean="0"/>
              <a:t>Odwracugj</a:t>
            </a:r>
            <a:r>
              <a:rPr lang="cs-CZ" dirty="0" smtClean="0"/>
              <a:t> od ni </a:t>
            </a:r>
            <a:r>
              <a:rPr lang="cs-CZ" dirty="0" err="1" smtClean="0"/>
              <a:t>wssecku</a:t>
            </a:r>
            <a:r>
              <a:rPr lang="cs-CZ" dirty="0" smtClean="0"/>
              <a:t> </a:t>
            </a:r>
            <a:r>
              <a:rPr lang="cs-CZ" dirty="0" err="1" smtClean="0"/>
              <a:t>zlau</a:t>
            </a:r>
            <a:r>
              <a:rPr lang="cs-CZ" dirty="0" smtClean="0"/>
              <a:t> </a:t>
            </a:r>
            <a:r>
              <a:rPr lang="cs-CZ" dirty="0" err="1" smtClean="0"/>
              <a:t>zbeř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pic>
        <p:nvPicPr>
          <p:cNvPr id="8" name="Obrázek 7" descr="SKMBT_C_orez_kurat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340767"/>
            <a:ext cx="7344816" cy="3398309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Přečti první část mistrovského listu Vincence Tomáše z </a:t>
            </a:r>
            <a:r>
              <a:rPr lang="cs-CZ" b="1" dirty="0" err="1" smtClean="0"/>
              <a:t>Poniklé</a:t>
            </a:r>
            <a:endParaRPr lang="cs-CZ" b="1" dirty="0"/>
          </a:p>
        </p:txBody>
      </p:sp>
      <p:pic>
        <p:nvPicPr>
          <p:cNvPr id="4" name="Zástupný symbol pro obsah 3" descr="list-29_orez_a_mistr_lis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412776"/>
            <a:ext cx="7337661" cy="5019642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Dokonči četbu mistrovského listu Vincence Tomáše z roku 1853</a:t>
            </a:r>
            <a:br>
              <a:rPr lang="cs-CZ" b="1" dirty="0" smtClean="0"/>
            </a:br>
            <a:r>
              <a:rPr lang="cs-CZ" sz="3100" b="1" i="1" u="sng" dirty="0" smtClean="0"/>
              <a:t>(všimni si, že v jednom textu se používala dvě písma)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/>
          </a:p>
        </p:txBody>
      </p:sp>
      <p:pic>
        <p:nvPicPr>
          <p:cNvPr id="4" name="Zástupný symbol pro obsah 3" descr="list-29_orez_b_mistr_lis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276872"/>
            <a:ext cx="8923281" cy="3813032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Přepis mistrovského listu V. Tomáše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u="sng" dirty="0" smtClean="0"/>
              <a:t>Mistrovský list </a:t>
            </a:r>
            <a:r>
              <a:rPr lang="cs-CZ" dirty="0" smtClean="0"/>
              <a:t>  (1. část)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přísažní</a:t>
            </a:r>
            <a:r>
              <a:rPr lang="cs-CZ" dirty="0" smtClean="0"/>
              <a:t> představení počestného pořádku  řeznického w městě Jilemnici, </a:t>
            </a:r>
            <a:r>
              <a:rPr lang="cs-CZ" dirty="0" err="1" smtClean="0"/>
              <a:t>wubec</a:t>
            </a:r>
            <a:r>
              <a:rPr lang="cs-CZ" dirty="0" smtClean="0"/>
              <a:t> známo činíme, že Vincenc Tomáš čís. </a:t>
            </a:r>
            <a:r>
              <a:rPr lang="cs-CZ" dirty="0" err="1" smtClean="0"/>
              <a:t>d</a:t>
            </a:r>
            <a:r>
              <a:rPr lang="cs-CZ" dirty="0" smtClean="0"/>
              <a:t>. 129 z </a:t>
            </a:r>
            <a:r>
              <a:rPr lang="cs-CZ" dirty="0" err="1" smtClean="0"/>
              <a:t>Ponikly</a:t>
            </a:r>
            <a:r>
              <a:rPr lang="cs-CZ" dirty="0" smtClean="0"/>
              <a:t> w </a:t>
            </a:r>
            <a:r>
              <a:rPr lang="cs-CZ" dirty="0" err="1" smtClean="0"/>
              <a:t>Jičinském</a:t>
            </a:r>
            <a:r>
              <a:rPr lang="cs-CZ" dirty="0" smtClean="0"/>
              <a:t> kraji, a k </a:t>
            </a:r>
            <a:r>
              <a:rPr lang="cs-CZ" dirty="0" err="1" smtClean="0"/>
              <a:t>cís</a:t>
            </a:r>
            <a:r>
              <a:rPr lang="cs-CZ" dirty="0" smtClean="0"/>
              <a:t>. král. </a:t>
            </a:r>
            <a:r>
              <a:rPr lang="cs-CZ" dirty="0" err="1" smtClean="0"/>
              <a:t>podkr</a:t>
            </a:r>
            <a:r>
              <a:rPr lang="cs-CZ" dirty="0" smtClean="0"/>
              <a:t>. úřadu </a:t>
            </a:r>
            <a:r>
              <a:rPr lang="cs-CZ" dirty="0" err="1" smtClean="0"/>
              <a:t>Wrchlabskému</a:t>
            </a:r>
            <a:r>
              <a:rPr lang="cs-CZ" dirty="0" smtClean="0"/>
              <a:t> patřící, po svém řádném vyučení řemeslu řeznickému na místě </a:t>
            </a:r>
            <a:r>
              <a:rPr lang="cs-CZ" dirty="0" err="1" smtClean="0"/>
              <a:t>cizochodby</a:t>
            </a:r>
            <a:r>
              <a:rPr lang="cs-CZ" dirty="0" smtClean="0"/>
              <a:t> </a:t>
            </a:r>
            <a:r>
              <a:rPr lang="cs-CZ" dirty="0" err="1" smtClean="0"/>
              <a:t>dwojnásobnou</a:t>
            </a:r>
            <a:r>
              <a:rPr lang="cs-CZ" dirty="0" smtClean="0"/>
              <a:t> práci, </a:t>
            </a:r>
            <a:r>
              <a:rPr lang="cs-CZ" dirty="0" err="1" smtClean="0"/>
              <a:t>zhotoweném</a:t>
            </a:r>
            <a:r>
              <a:rPr lang="cs-CZ" dirty="0" smtClean="0"/>
              <a:t> </a:t>
            </a:r>
            <a:r>
              <a:rPr lang="cs-CZ" dirty="0" err="1" smtClean="0"/>
              <a:t>mistrowském</a:t>
            </a:r>
            <a:r>
              <a:rPr lang="cs-CZ" dirty="0" smtClean="0"/>
              <a:t> kusu, dle </a:t>
            </a:r>
            <a:r>
              <a:rPr lang="cs-CZ" dirty="0" err="1" smtClean="0"/>
              <a:t>powolení</a:t>
            </a:r>
            <a:r>
              <a:rPr lang="cs-CZ" dirty="0" smtClean="0"/>
              <a:t> </a:t>
            </a:r>
            <a:r>
              <a:rPr lang="cs-CZ" dirty="0" err="1" smtClean="0"/>
              <a:t>c.k</a:t>
            </a:r>
            <a:r>
              <a:rPr lang="cs-CZ" dirty="0" smtClean="0"/>
              <a:t>. </a:t>
            </a:r>
            <a:r>
              <a:rPr lang="cs-CZ" dirty="0" err="1" smtClean="0"/>
              <a:t>podkr</a:t>
            </a:r>
            <a:r>
              <a:rPr lang="cs-CZ" dirty="0" smtClean="0"/>
              <a:t>. úřadu </a:t>
            </a:r>
            <a:r>
              <a:rPr lang="cs-CZ" dirty="0" err="1" smtClean="0"/>
              <a:t>Wrchlabského</a:t>
            </a:r>
            <a:r>
              <a:rPr lang="cs-CZ" dirty="0" smtClean="0"/>
              <a:t> dtto 7 ho </a:t>
            </a:r>
            <a:r>
              <a:rPr lang="cs-CZ" dirty="0" err="1" smtClean="0"/>
              <a:t>Unora</a:t>
            </a:r>
            <a:r>
              <a:rPr lang="cs-CZ" dirty="0" smtClean="0"/>
              <a:t> 1853 Č. 1042 při </a:t>
            </a:r>
            <a:r>
              <a:rPr lang="cs-CZ" dirty="0" err="1" smtClean="0"/>
              <a:t>nassem</a:t>
            </a:r>
            <a:r>
              <a:rPr lang="cs-CZ" dirty="0" smtClean="0"/>
              <a:t> společném cechu za jednoho řádného mistra řeznického uznán, přijat a w patřící místo zaznamenán jest byl.</a:t>
            </a:r>
          </a:p>
          <a:p>
            <a:r>
              <a:rPr lang="cs-CZ" dirty="0" smtClean="0"/>
              <a:t>(2. část)</a:t>
            </a:r>
          </a:p>
          <a:p>
            <a:r>
              <a:rPr lang="cs-CZ" dirty="0" smtClean="0"/>
              <a:t>Pročež my jej Vincenc Tomáše, jednomu každému </a:t>
            </a:r>
            <a:r>
              <a:rPr lang="cs-CZ" dirty="0" err="1" smtClean="0"/>
              <a:t>obzwláštně</a:t>
            </a:r>
            <a:r>
              <a:rPr lang="cs-CZ" dirty="0" smtClean="0"/>
              <a:t> ale </a:t>
            </a:r>
            <a:r>
              <a:rPr lang="cs-CZ" dirty="0" err="1" smtClean="0"/>
              <a:t>nassim</a:t>
            </a:r>
            <a:r>
              <a:rPr lang="cs-CZ" dirty="0" smtClean="0"/>
              <a:t> p. bratrům, jakožto řádného mistra řeznického odporoučíme, </a:t>
            </a:r>
            <a:r>
              <a:rPr lang="cs-CZ" dirty="0" err="1" smtClean="0"/>
              <a:t>předstawujeme</a:t>
            </a:r>
            <a:r>
              <a:rPr lang="cs-CZ" dirty="0" smtClean="0"/>
              <a:t> a k tomu cíli tento </a:t>
            </a:r>
            <a:r>
              <a:rPr lang="cs-CZ" dirty="0" err="1" smtClean="0"/>
              <a:t>mistrowský</a:t>
            </a:r>
            <a:r>
              <a:rPr lang="cs-CZ" dirty="0" smtClean="0"/>
              <a:t> list </a:t>
            </a:r>
            <a:r>
              <a:rPr lang="cs-CZ" dirty="0" err="1" smtClean="0"/>
              <a:t>wystawujeme</a:t>
            </a:r>
            <a:r>
              <a:rPr lang="cs-CZ" dirty="0" smtClean="0"/>
              <a:t>.</a:t>
            </a:r>
          </a:p>
          <a:p>
            <a:r>
              <a:rPr lang="cs-CZ" dirty="0" smtClean="0"/>
              <a:t>K </a:t>
            </a:r>
            <a:r>
              <a:rPr lang="cs-CZ" dirty="0" err="1" smtClean="0"/>
              <a:t>potwrzení</a:t>
            </a:r>
            <a:r>
              <a:rPr lang="cs-CZ" dirty="0" smtClean="0"/>
              <a:t> toho jsme tento </a:t>
            </a:r>
            <a:r>
              <a:rPr lang="cs-CZ" dirty="0" err="1" smtClean="0"/>
              <a:t>mistrowský</a:t>
            </a:r>
            <a:r>
              <a:rPr lang="cs-CZ" dirty="0" smtClean="0"/>
              <a:t> list nejen </a:t>
            </a:r>
            <a:r>
              <a:rPr lang="cs-CZ" dirty="0" err="1" smtClean="0"/>
              <a:t>wlastnoručně</a:t>
            </a:r>
            <a:r>
              <a:rPr lang="cs-CZ" dirty="0" smtClean="0"/>
              <a:t> podepsali, nýbrž i s přitisknutou </a:t>
            </a:r>
            <a:r>
              <a:rPr lang="cs-CZ" dirty="0" err="1" smtClean="0"/>
              <a:t>cechowní</a:t>
            </a:r>
            <a:r>
              <a:rPr lang="cs-CZ" dirty="0" smtClean="0"/>
              <a:t> pečetí </a:t>
            </a:r>
            <a:r>
              <a:rPr lang="cs-CZ" dirty="0" err="1" smtClean="0"/>
              <a:t>ztwrdili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Dáno w </a:t>
            </a:r>
            <a:r>
              <a:rPr lang="cs-CZ" dirty="0" err="1" smtClean="0"/>
              <a:t>Jilenici</a:t>
            </a:r>
            <a:r>
              <a:rPr lang="cs-CZ" dirty="0" smtClean="0"/>
              <a:t> dne 17 ho </a:t>
            </a:r>
            <a:r>
              <a:rPr lang="cs-CZ" dirty="0" err="1" smtClean="0"/>
              <a:t>Unora</a:t>
            </a:r>
            <a:r>
              <a:rPr lang="cs-CZ" dirty="0" smtClean="0"/>
              <a:t> 1853.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Přečti zajímavý protokol z výslechu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581128"/>
            <a:ext cx="8229600" cy="1545035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Tak jakož </a:t>
            </a:r>
            <a:r>
              <a:rPr lang="cs-CZ" dirty="0" err="1" smtClean="0"/>
              <a:t>gsem</a:t>
            </a:r>
            <a:r>
              <a:rPr lang="cs-CZ" dirty="0" smtClean="0"/>
              <a:t> </a:t>
            </a:r>
            <a:r>
              <a:rPr lang="cs-CZ" dirty="0" err="1" smtClean="0"/>
              <a:t>ga</a:t>
            </a:r>
            <a:r>
              <a:rPr lang="cs-CZ" dirty="0" smtClean="0"/>
              <a:t> </a:t>
            </a:r>
            <a:r>
              <a:rPr lang="cs-CZ" dirty="0" err="1" smtClean="0"/>
              <a:t>niže</a:t>
            </a:r>
            <a:r>
              <a:rPr lang="cs-CZ" dirty="0" smtClean="0"/>
              <a:t> </a:t>
            </a:r>
            <a:r>
              <a:rPr lang="cs-CZ" dirty="0" err="1" smtClean="0"/>
              <a:t>podepsana</a:t>
            </a:r>
            <a:r>
              <a:rPr lang="cs-CZ" dirty="0" smtClean="0"/>
              <a:t> Marta </a:t>
            </a:r>
            <a:r>
              <a:rPr lang="cs-CZ" dirty="0" err="1" smtClean="0"/>
              <a:t>Sstolbowa</a:t>
            </a:r>
            <a:r>
              <a:rPr lang="cs-CZ" dirty="0" smtClean="0"/>
              <a:t>, skrze rozpustilost </a:t>
            </a:r>
            <a:r>
              <a:rPr lang="cs-CZ" dirty="0" err="1" smtClean="0"/>
              <a:t>tiela</a:t>
            </a:r>
            <a:r>
              <a:rPr lang="cs-CZ" dirty="0" smtClean="0"/>
              <a:t> s </a:t>
            </a:r>
            <a:r>
              <a:rPr lang="cs-CZ" dirty="0" err="1" smtClean="0"/>
              <a:t>Waczlawem</a:t>
            </a:r>
            <a:r>
              <a:rPr lang="cs-CZ" dirty="0" smtClean="0"/>
              <a:t> </a:t>
            </a:r>
            <a:r>
              <a:rPr lang="cs-CZ" dirty="0" err="1" smtClean="0"/>
              <a:t>mlad</a:t>
            </a:r>
            <a:r>
              <a:rPr lang="cs-CZ" dirty="0" smtClean="0"/>
              <a:t>. </a:t>
            </a:r>
            <a:r>
              <a:rPr lang="cs-CZ" dirty="0" err="1" smtClean="0"/>
              <a:t>Bicžisstiem</a:t>
            </a:r>
            <a:r>
              <a:rPr lang="cs-CZ" dirty="0" smtClean="0"/>
              <a:t> </a:t>
            </a:r>
            <a:r>
              <a:rPr lang="cs-CZ" dirty="0" err="1" smtClean="0"/>
              <a:t>towaryssem</a:t>
            </a:r>
            <a:r>
              <a:rPr lang="cs-CZ" dirty="0" smtClean="0"/>
              <a:t> </a:t>
            </a:r>
            <a:r>
              <a:rPr lang="cs-CZ" dirty="0" err="1" smtClean="0"/>
              <a:t>pekaržskym</a:t>
            </a:r>
            <a:r>
              <a:rPr lang="cs-CZ" dirty="0" smtClean="0"/>
              <a:t> 6 </a:t>
            </a:r>
            <a:r>
              <a:rPr lang="cs-CZ" dirty="0" err="1" smtClean="0"/>
              <a:t>te</a:t>
            </a:r>
            <a:r>
              <a:rPr lang="cs-CZ" dirty="0" smtClean="0"/>
              <a:t> </a:t>
            </a:r>
            <a:r>
              <a:rPr lang="cs-CZ" dirty="0" err="1" smtClean="0"/>
              <a:t>pržykazani</a:t>
            </a:r>
            <a:r>
              <a:rPr lang="cs-CZ" dirty="0" smtClean="0"/>
              <a:t> </a:t>
            </a:r>
            <a:r>
              <a:rPr lang="cs-CZ" dirty="0" err="1" smtClean="0"/>
              <a:t>Božy</a:t>
            </a:r>
            <a:r>
              <a:rPr lang="cs-CZ" dirty="0" smtClean="0"/>
              <a:t> </a:t>
            </a:r>
            <a:r>
              <a:rPr lang="cs-CZ" dirty="0" err="1" smtClean="0"/>
              <a:t>chlypnosti</a:t>
            </a:r>
            <a:r>
              <a:rPr lang="cs-CZ" dirty="0" smtClean="0"/>
              <a:t> </a:t>
            </a:r>
            <a:r>
              <a:rPr lang="cs-CZ" dirty="0" err="1" smtClean="0"/>
              <a:t>tielesnou</a:t>
            </a:r>
            <a:r>
              <a:rPr lang="cs-CZ" dirty="0" smtClean="0"/>
              <a:t> …….</a:t>
            </a:r>
            <a:endParaRPr lang="cs-CZ" dirty="0"/>
          </a:p>
        </p:txBody>
      </p:sp>
      <p:pic>
        <p:nvPicPr>
          <p:cNvPr id="4" name="Obrázek 3" descr="list-56_orez_Stolbov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556792"/>
            <a:ext cx="7930665" cy="2592288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Četba textu – test (1.) </a:t>
            </a:r>
            <a:r>
              <a:rPr lang="cs-CZ" sz="3100" b="1" dirty="0" smtClean="0"/>
              <a:t>– přepiš každé slovo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268760"/>
            <a:ext cx="946448" cy="5256584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smtClean="0"/>
              <a:t>1.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2.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3.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4.</a:t>
            </a:r>
          </a:p>
          <a:p>
            <a:endParaRPr lang="cs-CZ" b="1" dirty="0" smtClean="0"/>
          </a:p>
          <a:p>
            <a:r>
              <a:rPr lang="cs-CZ" b="1" dirty="0" smtClean="0"/>
              <a:t> 5.</a:t>
            </a:r>
          </a:p>
          <a:p>
            <a:endParaRPr lang="cs-CZ" dirty="0"/>
          </a:p>
        </p:txBody>
      </p:sp>
      <p:pic>
        <p:nvPicPr>
          <p:cNvPr id="6" name="Obrázek 5" descr="Dumy Litomysl 084_orez_dab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052736"/>
            <a:ext cx="4824536" cy="983104"/>
          </a:xfrm>
          <a:prstGeom prst="rect">
            <a:avLst/>
          </a:prstGeom>
        </p:spPr>
      </p:pic>
      <p:pic>
        <p:nvPicPr>
          <p:cNvPr id="8" name="Obrázek 7" descr="listina-05_ore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2132856"/>
            <a:ext cx="4999017" cy="1499029"/>
          </a:xfrm>
          <a:prstGeom prst="rect">
            <a:avLst/>
          </a:prstGeom>
        </p:spPr>
      </p:pic>
      <p:pic>
        <p:nvPicPr>
          <p:cNvPr id="9" name="Obrázek 8" descr="list-40_orez_Rusov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9672" y="3645024"/>
            <a:ext cx="3399968" cy="1093848"/>
          </a:xfrm>
          <a:prstGeom prst="rect">
            <a:avLst/>
          </a:prstGeom>
        </p:spPr>
      </p:pic>
      <p:pic>
        <p:nvPicPr>
          <p:cNvPr id="10" name="Obrázek 9" descr="list-2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4725144"/>
            <a:ext cx="6681902" cy="864096"/>
          </a:xfrm>
          <a:prstGeom prst="rect">
            <a:avLst/>
          </a:prstGeom>
        </p:spPr>
      </p:pic>
      <p:pic>
        <p:nvPicPr>
          <p:cNvPr id="11" name="Obrázek 10" descr="list-20_orez_Vladisla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03648" y="5589240"/>
            <a:ext cx="7568948" cy="108012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Četba textu – test (2.) </a:t>
            </a:r>
            <a:r>
              <a:rPr lang="cs-CZ" sz="3600" b="1" dirty="0" smtClean="0"/>
              <a:t>– přepiš každé slovo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946448" cy="5289451"/>
          </a:xfrm>
        </p:spPr>
        <p:txBody>
          <a:bodyPr>
            <a:normAutofit/>
          </a:bodyPr>
          <a:lstStyle/>
          <a:p>
            <a:r>
              <a:rPr lang="cs-CZ" b="1" dirty="0" smtClean="0"/>
              <a:t>1.</a:t>
            </a:r>
          </a:p>
          <a:p>
            <a:endParaRPr lang="cs-CZ" b="1" dirty="0" smtClean="0"/>
          </a:p>
          <a:p>
            <a:r>
              <a:rPr lang="cs-CZ" b="1" dirty="0" smtClean="0"/>
              <a:t>2.</a:t>
            </a:r>
          </a:p>
          <a:p>
            <a:endParaRPr lang="cs-CZ" b="1" dirty="0" smtClean="0"/>
          </a:p>
          <a:p>
            <a:r>
              <a:rPr lang="cs-CZ" b="1" dirty="0" smtClean="0"/>
              <a:t>3.</a:t>
            </a:r>
          </a:p>
          <a:p>
            <a:endParaRPr lang="cs-CZ" b="1" dirty="0" smtClean="0"/>
          </a:p>
          <a:p>
            <a:r>
              <a:rPr lang="cs-CZ" b="1" dirty="0" smtClean="0"/>
              <a:t>4.</a:t>
            </a:r>
          </a:p>
          <a:p>
            <a:endParaRPr lang="cs-CZ" b="1" dirty="0" smtClean="0"/>
          </a:p>
          <a:p>
            <a:r>
              <a:rPr lang="cs-CZ" b="1" dirty="0" smtClean="0"/>
              <a:t>5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Obrázek 3" descr="list-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908720"/>
            <a:ext cx="5328592" cy="1400366"/>
          </a:xfrm>
          <a:prstGeom prst="rect">
            <a:avLst/>
          </a:prstGeom>
        </p:spPr>
      </p:pic>
      <p:pic>
        <p:nvPicPr>
          <p:cNvPr id="5" name="Obrázek 4" descr="list-54_orez_Miletin_detai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2348880"/>
            <a:ext cx="6048672" cy="1315481"/>
          </a:xfrm>
          <a:prstGeom prst="rect">
            <a:avLst/>
          </a:prstGeom>
        </p:spPr>
      </p:pic>
      <p:pic>
        <p:nvPicPr>
          <p:cNvPr id="6" name="Obrázek 5" descr="list-43_orez_a_detai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3573016"/>
            <a:ext cx="6967082" cy="936104"/>
          </a:xfrm>
          <a:prstGeom prst="rect">
            <a:avLst/>
          </a:prstGeom>
        </p:spPr>
      </p:pic>
      <p:pic>
        <p:nvPicPr>
          <p:cNvPr id="7" name="Obrázek 6" descr="SKMBT_C_orez_kuratka_detai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47664" y="4509120"/>
            <a:ext cx="6793992" cy="936104"/>
          </a:xfrm>
          <a:prstGeom prst="rect">
            <a:avLst/>
          </a:prstGeom>
        </p:spPr>
      </p:pic>
      <p:pic>
        <p:nvPicPr>
          <p:cNvPr id="8" name="Obrázek 7" descr="list-50_orez_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95736" y="5301208"/>
            <a:ext cx="3744416" cy="136815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Četba textu – test (3.) </a:t>
            </a:r>
            <a:r>
              <a:rPr lang="cs-CZ" sz="3600" b="1" dirty="0" smtClean="0"/>
              <a:t>– přepiš každé slovo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946448" cy="5289451"/>
          </a:xfrm>
        </p:spPr>
        <p:txBody>
          <a:bodyPr/>
          <a:lstStyle/>
          <a:p>
            <a:r>
              <a:rPr lang="cs-CZ" b="1" dirty="0" smtClean="0"/>
              <a:t>1.</a:t>
            </a:r>
          </a:p>
          <a:p>
            <a:endParaRPr lang="cs-CZ" b="1" dirty="0" smtClean="0"/>
          </a:p>
          <a:p>
            <a:r>
              <a:rPr lang="cs-CZ" b="1" dirty="0" smtClean="0"/>
              <a:t>2.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3.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4. </a:t>
            </a:r>
            <a:endParaRPr lang="cs-CZ" b="1" dirty="0"/>
          </a:p>
        </p:txBody>
      </p:sp>
      <p:pic>
        <p:nvPicPr>
          <p:cNvPr id="4" name="Obrázek 3" descr="list-23_orez_a_detai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908720"/>
            <a:ext cx="6264696" cy="1126996"/>
          </a:xfrm>
          <a:prstGeom prst="rect">
            <a:avLst/>
          </a:prstGeom>
        </p:spPr>
      </p:pic>
      <p:pic>
        <p:nvPicPr>
          <p:cNvPr id="5" name="Obrázek 4" descr="list-11_ore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2132856"/>
            <a:ext cx="5733288" cy="1623060"/>
          </a:xfrm>
          <a:prstGeom prst="rect">
            <a:avLst/>
          </a:prstGeom>
        </p:spPr>
      </p:pic>
      <p:pic>
        <p:nvPicPr>
          <p:cNvPr id="6" name="Obrázek 5" descr="list-29_orez_b_mistr_list_detai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3645024"/>
            <a:ext cx="6264696" cy="1512168"/>
          </a:xfrm>
          <a:prstGeom prst="rect">
            <a:avLst/>
          </a:prstGeom>
        </p:spPr>
      </p:pic>
      <p:pic>
        <p:nvPicPr>
          <p:cNvPr id="8" name="Obrázek 7" descr="list-39_orez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60314" y="5445224"/>
            <a:ext cx="6457452" cy="1108704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Četba textu – test (4.) </a:t>
            </a:r>
            <a:r>
              <a:rPr lang="cs-CZ" sz="3600" b="1" dirty="0" smtClean="0"/>
              <a:t>– přepiš každé slovo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1018456" cy="4525963"/>
          </a:xfrm>
        </p:spPr>
        <p:txBody>
          <a:bodyPr/>
          <a:lstStyle/>
          <a:p>
            <a:r>
              <a:rPr lang="cs-CZ" b="1" dirty="0" smtClean="0"/>
              <a:t>1.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2.</a:t>
            </a:r>
            <a:endParaRPr lang="cs-CZ" b="1" dirty="0"/>
          </a:p>
        </p:txBody>
      </p:sp>
      <p:pic>
        <p:nvPicPr>
          <p:cNvPr id="4" name="Obrázek 3" descr="list-50_orez_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9836" y="1268760"/>
            <a:ext cx="4900436" cy="2664296"/>
          </a:xfrm>
          <a:prstGeom prst="rect">
            <a:avLst/>
          </a:prstGeom>
        </p:spPr>
      </p:pic>
      <p:pic>
        <p:nvPicPr>
          <p:cNvPr id="5" name="Obrázek 4" descr="list-55ore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86279" y="4005064"/>
            <a:ext cx="7307012" cy="2376264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Četba textu – test (1.)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1. Běda zemi a moři, </a:t>
            </a:r>
            <a:r>
              <a:rPr lang="cs-CZ" dirty="0" err="1" smtClean="0"/>
              <a:t>nebť</a:t>
            </a:r>
            <a:r>
              <a:rPr lang="cs-CZ" dirty="0" smtClean="0"/>
              <a:t> jest k vám </a:t>
            </a:r>
            <a:r>
              <a:rPr lang="cs-CZ" dirty="0" err="1" smtClean="0"/>
              <a:t>staupil</a:t>
            </a:r>
            <a:r>
              <a:rPr lang="cs-CZ" dirty="0" smtClean="0"/>
              <a:t> </a:t>
            </a:r>
            <a:r>
              <a:rPr lang="cs-CZ" dirty="0" err="1" smtClean="0"/>
              <a:t>Diabel</a:t>
            </a:r>
            <a:r>
              <a:rPr lang="cs-CZ" dirty="0" smtClean="0"/>
              <a:t> maje hněv veliký, věda že má krátký čas. A když uzřel Drak že jest svržen na zemi…</a:t>
            </a:r>
          </a:p>
          <a:p>
            <a:r>
              <a:rPr lang="cs-CZ" dirty="0" smtClean="0"/>
              <a:t>2. </a:t>
            </a:r>
            <a:r>
              <a:rPr lang="cs-CZ" dirty="0" err="1" smtClean="0"/>
              <a:t>Poddánost</a:t>
            </a:r>
            <a:r>
              <a:rPr lang="cs-CZ" dirty="0" smtClean="0"/>
              <a:t> a poměry vrchnostenské ochrany, veškerý rozdíl mezi dominikálními a rustikálními grunty jsou zrušeny, grunt a půda ať jsou břemen zbaveny.</a:t>
            </a:r>
          </a:p>
          <a:p>
            <a:r>
              <a:rPr lang="cs-CZ" dirty="0" smtClean="0"/>
              <a:t>3.  Nová píseň ku pochvale hrdinských Rusů na světlo vydaná</a:t>
            </a:r>
          </a:p>
          <a:p>
            <a:r>
              <a:rPr lang="cs-CZ" dirty="0" smtClean="0"/>
              <a:t>4. Protož jsme pohnutý byli, tělesnou poddanost neb člověčenství hned od této chvíle zcela </a:t>
            </a:r>
            <a:r>
              <a:rPr lang="cs-CZ" dirty="0" err="1" smtClean="0"/>
              <a:t>vyzdvihnouti</a:t>
            </a:r>
            <a:r>
              <a:rPr lang="cs-CZ" dirty="0" smtClean="0"/>
              <a:t>, místo ní ale mírnou poddanost </a:t>
            </a:r>
            <a:r>
              <a:rPr lang="cs-CZ" dirty="0" err="1" smtClean="0"/>
              <a:t>uvedsti</a:t>
            </a:r>
            <a:r>
              <a:rPr lang="cs-CZ" dirty="0" smtClean="0"/>
              <a:t>, a tudy gruntovním vrchnostem a je…</a:t>
            </a:r>
          </a:p>
          <a:p>
            <a:r>
              <a:rPr lang="cs-CZ" dirty="0" smtClean="0"/>
              <a:t>5.  My </a:t>
            </a:r>
            <a:r>
              <a:rPr lang="cs-CZ" dirty="0" err="1" smtClean="0"/>
              <a:t>Wladislav</a:t>
            </a:r>
            <a:r>
              <a:rPr lang="cs-CZ" dirty="0" smtClean="0"/>
              <a:t> z </a:t>
            </a:r>
            <a:r>
              <a:rPr lang="cs-CZ" dirty="0" err="1" smtClean="0"/>
              <a:t>Božie</a:t>
            </a:r>
            <a:r>
              <a:rPr lang="cs-CZ" dirty="0" smtClean="0"/>
              <a:t> milosti král český, markrabě moravský, lucemburské a slezské kníže a lužické markrabě </a:t>
            </a:r>
            <a:r>
              <a:rPr lang="cs-CZ" dirty="0" err="1" smtClean="0"/>
              <a:t>etc</a:t>
            </a:r>
            <a:r>
              <a:rPr lang="cs-CZ" dirty="0" smtClean="0"/>
              <a:t>. </a:t>
            </a:r>
            <a:r>
              <a:rPr lang="cs-CZ" dirty="0" err="1" smtClean="0"/>
              <a:t>Oznamujem</a:t>
            </a:r>
            <a:r>
              <a:rPr lang="cs-CZ" dirty="0" smtClean="0"/>
              <a:t> tímto </a:t>
            </a:r>
            <a:r>
              <a:rPr lang="cs-CZ" dirty="0" err="1" smtClean="0"/>
              <a:t>listme</a:t>
            </a:r>
            <a:r>
              <a:rPr lang="cs-CZ" dirty="0" smtClean="0"/>
              <a:t> všem, že </a:t>
            </a:r>
            <a:r>
              <a:rPr lang="cs-CZ" dirty="0" err="1" smtClean="0"/>
              <a:t>sme</a:t>
            </a:r>
            <a:r>
              <a:rPr lang="cs-CZ" dirty="0" smtClean="0"/>
              <a:t> prošeni od věrných …</a:t>
            </a:r>
          </a:p>
          <a:p>
            <a:endParaRPr lang="cs-CZ" dirty="0" smtClean="0"/>
          </a:p>
          <a:p>
            <a:r>
              <a:rPr lang="cs-CZ" b="1" dirty="0" smtClean="0"/>
              <a:t>Pozn.: </a:t>
            </a:r>
            <a:r>
              <a:rPr lang="cs-CZ" b="1" i="1" dirty="0" smtClean="0"/>
              <a:t>Přepis je proveden ve většině případů již s dnešní diakritikou</a:t>
            </a:r>
            <a:endParaRPr lang="cs-CZ" b="1" i="1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Četba textu – test (2.)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1. Mikuláš Kotek ze Skutče jsouc dán ku právu </a:t>
            </a:r>
            <a:r>
              <a:rPr lang="cs-CZ" dirty="0" err="1" smtClean="0"/>
              <a:t>outrpnému</a:t>
            </a:r>
            <a:r>
              <a:rPr lang="cs-CZ" dirty="0" smtClean="0"/>
              <a:t> při právě na </a:t>
            </a:r>
            <a:r>
              <a:rPr lang="cs-CZ" dirty="0" err="1" smtClean="0"/>
              <a:t>Horach</a:t>
            </a:r>
            <a:r>
              <a:rPr lang="cs-CZ" dirty="0" smtClean="0"/>
              <a:t> </a:t>
            </a:r>
            <a:r>
              <a:rPr lang="cs-CZ" dirty="0" err="1" smtClean="0"/>
              <a:t>Kutnach</a:t>
            </a:r>
            <a:r>
              <a:rPr lang="cs-CZ" dirty="0" smtClean="0"/>
              <a:t> vyznal toto</a:t>
            </a:r>
          </a:p>
          <a:p>
            <a:r>
              <a:rPr lang="cs-CZ" dirty="0" smtClean="0"/>
              <a:t>2. Koupen jest dům v městě </a:t>
            </a:r>
            <a:r>
              <a:rPr lang="cs-CZ" dirty="0" err="1" smtClean="0"/>
              <a:t>Milletíně</a:t>
            </a:r>
            <a:r>
              <a:rPr lang="cs-CZ" dirty="0" smtClean="0"/>
              <a:t> na </a:t>
            </a:r>
            <a:r>
              <a:rPr lang="cs-CZ" dirty="0" err="1" smtClean="0"/>
              <a:t>Parkáni</a:t>
            </a:r>
            <a:r>
              <a:rPr lang="cs-CZ" dirty="0" smtClean="0"/>
              <a:t> vystavený se vším k němu příslušenstvím, právem a svobodou, která na něm jest a byla od slovutného muže </a:t>
            </a:r>
            <a:r>
              <a:rPr lang="cs-CZ" dirty="0" err="1" smtClean="0"/>
              <a:t>Wac</a:t>
            </a:r>
            <a:r>
              <a:rPr lang="cs-CZ" dirty="0" smtClean="0"/>
              <a:t>…</a:t>
            </a:r>
          </a:p>
          <a:p>
            <a:r>
              <a:rPr lang="cs-CZ" dirty="0" smtClean="0"/>
              <a:t>3. </a:t>
            </a:r>
            <a:r>
              <a:rPr lang="cs-CZ" dirty="0" err="1" smtClean="0"/>
              <a:t>Oznamujem</a:t>
            </a:r>
            <a:r>
              <a:rPr lang="cs-CZ" dirty="0" smtClean="0"/>
              <a:t> tímto listem našim jakož opatrní </a:t>
            </a:r>
            <a:r>
              <a:rPr lang="cs-CZ" dirty="0" err="1" smtClean="0"/>
              <a:t>purgmistr</a:t>
            </a:r>
            <a:r>
              <a:rPr lang="cs-CZ" dirty="0" smtClean="0"/>
              <a:t> a konšelé i </a:t>
            </a:r>
            <a:r>
              <a:rPr lang="cs-CZ" dirty="0" err="1" smtClean="0"/>
              <a:t>všeckna</a:t>
            </a:r>
            <a:r>
              <a:rPr lang="cs-CZ" dirty="0" smtClean="0"/>
              <a:t> obec městečka Hořic věrní naši milí předešlé 2 jarmarky…</a:t>
            </a:r>
          </a:p>
          <a:p>
            <a:r>
              <a:rPr lang="cs-CZ" dirty="0" smtClean="0"/>
              <a:t>4. Tři dni sedím v hnízdě </a:t>
            </a:r>
            <a:r>
              <a:rPr lang="cs-CZ" dirty="0" err="1" smtClean="0"/>
              <a:t>Wodolovském</a:t>
            </a:r>
            <a:r>
              <a:rPr lang="cs-CZ" dirty="0" smtClean="0"/>
              <a:t> a tři dni ostatní v </a:t>
            </a:r>
            <a:r>
              <a:rPr lang="cs-CZ" dirty="0" err="1" smtClean="0"/>
              <a:t>Straškovickém</a:t>
            </a:r>
            <a:endParaRPr lang="cs-CZ" dirty="0" smtClean="0"/>
          </a:p>
          <a:p>
            <a:r>
              <a:rPr lang="cs-CZ" dirty="0" smtClean="0"/>
              <a:t>5. Bez pokutování to prochází, když muž ženatý přistižen bývá s svobodnou</a:t>
            </a:r>
          </a:p>
          <a:p>
            <a:r>
              <a:rPr lang="cs-CZ" b="1" dirty="0" smtClean="0"/>
              <a:t>Pozn.: </a:t>
            </a:r>
            <a:r>
              <a:rPr lang="cs-CZ" b="1" i="1" dirty="0" smtClean="0"/>
              <a:t>Přepis je proveden ve většině případů již s dnešní diakritikou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Četba textu – test (3.)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1. </a:t>
            </a:r>
            <a:r>
              <a:rPr lang="cs-CZ" dirty="0" err="1" smtClean="0"/>
              <a:t>cožby</a:t>
            </a:r>
            <a:r>
              <a:rPr lang="cs-CZ" dirty="0" smtClean="0"/>
              <a:t> kdy Pán Bůh </a:t>
            </a:r>
            <a:r>
              <a:rPr lang="cs-CZ" dirty="0" err="1" smtClean="0"/>
              <a:t>všemohucí</a:t>
            </a:r>
            <a:r>
              <a:rPr lang="cs-CZ" dirty="0" smtClean="0"/>
              <a:t> jemu ráčil </a:t>
            </a:r>
            <a:r>
              <a:rPr lang="cs-CZ" dirty="0" err="1" smtClean="0"/>
              <a:t>požehnati</a:t>
            </a:r>
            <a:r>
              <a:rPr lang="cs-CZ" dirty="0" smtClean="0"/>
              <a:t> a nebo nápadem po jeho rodičích na něj přišlo, jakožto manželce své (</a:t>
            </a:r>
            <a:r>
              <a:rPr lang="cs-CZ" dirty="0" err="1" smtClean="0"/>
              <a:t>jestližeby</a:t>
            </a:r>
            <a:r>
              <a:rPr lang="cs-CZ" dirty="0" smtClean="0"/>
              <a:t> ho Pán Bůh </a:t>
            </a:r>
            <a:r>
              <a:rPr lang="cs-CZ" dirty="0" err="1" smtClean="0"/>
              <a:t>dřívěji</a:t>
            </a:r>
            <a:r>
              <a:rPr lang="cs-CZ" dirty="0" smtClean="0"/>
              <a:t> z tohoto světa..</a:t>
            </a:r>
          </a:p>
          <a:p>
            <a:r>
              <a:rPr lang="cs-CZ" dirty="0" smtClean="0"/>
              <a:t>2. …tímto listem mým všem vůbec, pře nimiž čten nebo </a:t>
            </a:r>
            <a:r>
              <a:rPr lang="cs-CZ" dirty="0" err="1" smtClean="0"/>
              <a:t>slyšan</a:t>
            </a:r>
            <a:r>
              <a:rPr lang="cs-CZ" dirty="0" smtClean="0"/>
              <a:t> bude, </a:t>
            </a:r>
            <a:r>
              <a:rPr lang="cs-CZ" dirty="0" err="1" smtClean="0"/>
              <a:t>vzláště</a:t>
            </a:r>
            <a:r>
              <a:rPr lang="cs-CZ" dirty="0" smtClean="0"/>
              <a:t> pak tu kdež náleží. Jakož jsou </a:t>
            </a:r>
            <a:r>
              <a:rPr lang="cs-CZ" dirty="0" err="1" smtClean="0"/>
              <a:t>purgkmistr</a:t>
            </a:r>
            <a:r>
              <a:rPr lang="cs-CZ" dirty="0" smtClean="0"/>
              <a:t> a konšelé </a:t>
            </a:r>
            <a:r>
              <a:rPr lang="cs-CZ" dirty="0" err="1" smtClean="0"/>
              <a:t>etc</a:t>
            </a:r>
            <a:r>
              <a:rPr lang="cs-CZ" dirty="0" smtClean="0"/>
              <a:t>. Na místě vší obce města Jičína nad Cidlinou, poddaní moji věrní milí statek </a:t>
            </a:r>
            <a:r>
              <a:rPr lang="cs-CZ" dirty="0" err="1" smtClean="0"/>
              <a:t>Cidli</a:t>
            </a:r>
            <a:r>
              <a:rPr lang="cs-CZ" dirty="0" smtClean="0"/>
              <a:t>…</a:t>
            </a:r>
          </a:p>
          <a:p>
            <a:r>
              <a:rPr lang="cs-CZ" dirty="0" smtClean="0"/>
              <a:t>3. K potvrzení toho jsme tento mistrovský list nejen vlastnoručně podepsali, nýbrž i s přitisknutou cechovní pečetí ztvrdili. Dáno v Jilemnici dne 17 ho </a:t>
            </a:r>
            <a:r>
              <a:rPr lang="cs-CZ" dirty="0" err="1" smtClean="0"/>
              <a:t>Unora</a:t>
            </a:r>
            <a:r>
              <a:rPr lang="cs-CZ" dirty="0" smtClean="0"/>
              <a:t> 1853.</a:t>
            </a:r>
          </a:p>
          <a:p>
            <a:r>
              <a:rPr lang="cs-CZ" dirty="0" smtClean="0"/>
              <a:t>4. </a:t>
            </a:r>
            <a:r>
              <a:rPr lang="cs-CZ" dirty="0" err="1" smtClean="0"/>
              <a:t>Písen</a:t>
            </a:r>
            <a:r>
              <a:rPr lang="cs-CZ" dirty="0" smtClean="0"/>
              <a:t> o francouzské revoluci.  Přišla jest ta novina, a to důvěrná velmi.</a:t>
            </a:r>
          </a:p>
          <a:p>
            <a:r>
              <a:rPr lang="cs-CZ" b="1" dirty="0" smtClean="0"/>
              <a:t>Pozn.: </a:t>
            </a:r>
            <a:r>
              <a:rPr lang="cs-CZ" b="1" i="1" dirty="0" smtClean="0"/>
              <a:t>Přepis je proveden ve většině případů již s dnešní diakritikou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Četba textu – test (4.)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1. Muže ženatého kdyby soudce z ženou svobodnou přistihl, proto není zavázán aby mu pokutu dal. Ale </a:t>
            </a:r>
            <a:r>
              <a:rPr lang="cs-CZ" dirty="0" err="1" smtClean="0"/>
              <a:t>jináč</a:t>
            </a:r>
            <a:r>
              <a:rPr lang="cs-CZ" dirty="0" smtClean="0"/>
              <a:t> jest kdyby s vdanou byl přistižen: Nebo </a:t>
            </a:r>
            <a:r>
              <a:rPr lang="cs-CZ" dirty="0" err="1" smtClean="0"/>
              <a:t>tehdáž</a:t>
            </a:r>
            <a:r>
              <a:rPr lang="cs-CZ" dirty="0" smtClean="0"/>
              <a:t> k žalobě muže jejího povinen jest </a:t>
            </a:r>
            <a:r>
              <a:rPr lang="cs-CZ" dirty="0" err="1" smtClean="0"/>
              <a:t>státi</a:t>
            </a:r>
            <a:r>
              <a:rPr lang="cs-CZ" dirty="0" smtClean="0"/>
              <a:t>.</a:t>
            </a:r>
          </a:p>
          <a:p>
            <a:r>
              <a:rPr lang="cs-CZ" dirty="0" smtClean="0"/>
              <a:t>2. Dle jejich přání, mohou přijít, kdy jim libo. </a:t>
            </a:r>
            <a:r>
              <a:rPr lang="cs-CZ" dirty="0" err="1" smtClean="0"/>
              <a:t>Povědomo</a:t>
            </a:r>
            <a:r>
              <a:rPr lang="cs-CZ" dirty="0" smtClean="0"/>
              <a:t> jest jim, a znají vše, není třeba, bych jim co popisoval. K přivezení těch věcí bude nejlíp, když to do Kopidlna přiveze pekař.</a:t>
            </a:r>
          </a:p>
          <a:p>
            <a:r>
              <a:rPr lang="cs-CZ" b="1" dirty="0" smtClean="0"/>
              <a:t>Pozn.: </a:t>
            </a:r>
            <a:r>
              <a:rPr lang="cs-CZ" b="1" i="1" dirty="0" smtClean="0"/>
              <a:t>Pravopis je trochu upraven dle dnešního a jen někde je ponechán starý tvar pro lepší porozumění přepisu. Spřežky  jsou zaměněny diakritikou</a:t>
            </a:r>
            <a:r>
              <a:rPr lang="cs-CZ" i="1" dirty="0" smtClean="0"/>
              <a:t>.</a:t>
            </a:r>
            <a:endParaRPr lang="cs-CZ" i="1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Hlaváček, Ivan; Kašpar, Jaroslav; Nový, Rostislav. </a:t>
            </a:r>
            <a:r>
              <a:rPr lang="cs-CZ" dirty="0" err="1" smtClean="0"/>
              <a:t>Vademecum</a:t>
            </a:r>
            <a:r>
              <a:rPr lang="cs-CZ" dirty="0" smtClean="0"/>
              <a:t> pomocných věd historických. Praha: Nakladatelství Svoboda, 1988.</a:t>
            </a:r>
          </a:p>
          <a:p>
            <a:r>
              <a:rPr lang="cs-CZ" dirty="0" smtClean="0"/>
              <a:t>Hladíková, Zdeňka; Kašpar, Jaroslav; </a:t>
            </a:r>
            <a:r>
              <a:rPr lang="cs-CZ" dirty="0" err="1" smtClean="0"/>
              <a:t>Ebelová</a:t>
            </a:r>
            <a:r>
              <a:rPr lang="cs-CZ" dirty="0" smtClean="0"/>
              <a:t>, Ivana. Paleografická čítanka. Ukázky. 1.vydání. Praha: Karolinum, 2000.</a:t>
            </a:r>
          </a:p>
          <a:p>
            <a:r>
              <a:rPr lang="cs-CZ" dirty="0" smtClean="0"/>
              <a:t>Hladíková, Zdeňka; Kašpar, Jaroslav; </a:t>
            </a:r>
            <a:r>
              <a:rPr lang="cs-CZ" dirty="0" err="1" smtClean="0"/>
              <a:t>Ebelová</a:t>
            </a:r>
            <a:r>
              <a:rPr lang="cs-CZ" dirty="0" smtClean="0"/>
              <a:t>, Ivana. Paleografická čítanka. Textová část. 1.vydání. Praha: Karolinum, 2000.</a:t>
            </a:r>
          </a:p>
          <a:p>
            <a:r>
              <a:rPr lang="cs-CZ" b="1" dirty="0" smtClean="0"/>
              <a:t>Fota autora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1285</TotalTime>
  <Words>1927</Words>
  <Application>Microsoft Office PowerPoint</Application>
  <PresentationFormat>Předvádění na obrazovce (4:3)</PresentationFormat>
  <Paragraphs>160</Paragraphs>
  <Slides>34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5" baseType="lpstr">
      <vt:lpstr>Motiv sady Office</vt:lpstr>
      <vt:lpstr>Snímek 1</vt:lpstr>
      <vt:lpstr>Paleografie 2 </vt:lpstr>
      <vt:lpstr>Ukázka části jednoduchého textu</vt:lpstr>
      <vt:lpstr>Abecední prkénko – vyučovací pomůcka ve škole v 1. polovině 19. století</vt:lpstr>
      <vt:lpstr>Ukázky písem od 9. do 15. století</vt:lpstr>
      <vt:lpstr>Česká gotická kursiva (14. – 15. stol.) a fraktura klasicistická (1793) - vpravo</vt:lpstr>
      <vt:lpstr>Tvary českého novogotického písma od 16. do 19. století</vt:lpstr>
      <vt:lpstr>Přečti jednoduchý text z roku 1879</vt:lpstr>
      <vt:lpstr>Zrušení nevolnictví – 1. část- čti TISK</vt:lpstr>
      <vt:lpstr>Zrušení nevolnictví – 2. část - čti</vt:lpstr>
      <vt:lpstr>Přečti úryvek o zrušení poddanství TISK</vt:lpstr>
      <vt:lpstr>Zkus přečíst listinu Vladislava Jagellonského RUKOPIS</vt:lpstr>
      <vt:lpstr>Přepis listiny Vladislava - zkontroluj</vt:lpstr>
      <vt:lpstr> Svatební smlouvy – přečti a porovnej RUKOPIS R</vt:lpstr>
      <vt:lpstr>Svatební smlouvy – přečti a porovnej</vt:lpstr>
      <vt:lpstr>Dekret na 2 jarmarky – přepiš text RUKOPIS - (stručně vysvětli, čeho se týká, kde?)</vt:lpstr>
      <vt:lpstr>Přepis předešlého textu o jarmarcích (použit dnešní pravopis – bez dvojitého w a spřežek atd.)</vt:lpstr>
      <vt:lpstr>Evangelium sv. Jana – ilustrace a 2 úryvky TISK</vt:lpstr>
      <vt:lpstr>Přečti tři různé  úryvky</vt:lpstr>
      <vt:lpstr>Zjisti, čeho se text týká, a jakých míst</vt:lpstr>
      <vt:lpstr>Kurent, kterým se psalo v 1. polovině 19. století (někdy i po roce 1850)</vt:lpstr>
      <vt:lpstr>Přečti první část mistrovského listu Vincence Tomáše z Poniklé</vt:lpstr>
      <vt:lpstr>Dokonči četbu mistrovského listu Vincence Tomáše z roku 1853 (všimni si, že v jednom textu se používala dvě písma) </vt:lpstr>
      <vt:lpstr>Přepis mistrovského listu V. Tomáše</vt:lpstr>
      <vt:lpstr>Přečti zajímavý protokol z výslechu</vt:lpstr>
      <vt:lpstr>Četba textu – test (1.) – přepiš každé slovo</vt:lpstr>
      <vt:lpstr>Četba textu – test (2.) – přepiš každé slovo</vt:lpstr>
      <vt:lpstr>Četba textu – test (3.) – přepiš každé slovo</vt:lpstr>
      <vt:lpstr>Četba textu – test (4.) – přepiš každé slovo</vt:lpstr>
      <vt:lpstr>Četba textu – test (1.) - řešení</vt:lpstr>
      <vt:lpstr>Četba textu – test (2.) - řešení</vt:lpstr>
      <vt:lpstr>Četba textu – test (3.) - řešení</vt:lpstr>
      <vt:lpstr>Četba textu – test (4.) - řešení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Paleografie 2 </dc:title>
  <cp:lastModifiedBy>Dum</cp:lastModifiedBy>
  <cp:revision>115</cp:revision>
  <dcterms:modified xsi:type="dcterms:W3CDTF">2014-02-21T10:02:59Z</dcterms:modified>
</cp:coreProperties>
</file>