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6" r:id="rId12"/>
    <p:sldId id="265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457200" y="288646"/>
            <a:ext cx="8229600" cy="15113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7435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858832"/>
            <a:ext cx="6840305" cy="47248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944215"/>
          </a:xfrm>
        </p:spPr>
        <p:txBody>
          <a:bodyPr>
            <a:normAutofit/>
          </a:bodyPr>
          <a:lstStyle/>
          <a:p>
            <a:r>
              <a:rPr lang="cs-CZ" b="1" dirty="0" smtClean="0"/>
              <a:t>Dějiny českého dějepisectví (historiografie) – část 2. novověk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284984"/>
            <a:ext cx="6400800" cy="2520280"/>
          </a:xfrm>
        </p:spPr>
        <p:txBody>
          <a:bodyPr>
            <a:normAutofit/>
          </a:bodyPr>
          <a:lstStyle/>
          <a:p>
            <a:r>
              <a:rPr lang="cs-CZ" b="1" dirty="0" smtClean="0"/>
              <a:t>16. století – kronikáři,  dále historiografové, kteří se zaměřují jen na určitý úsek dějin, na širší vlastivědný okruh atd.</a:t>
            </a:r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8998"/>
          </a:xfrm>
        </p:spPr>
        <p:txBody>
          <a:bodyPr>
            <a:normAutofit fontScale="90000"/>
          </a:bodyPr>
          <a:lstStyle/>
          <a:p>
            <a:r>
              <a:rPr lang="cs-CZ" sz="4100" b="1" dirty="0" smtClean="0"/>
              <a:t>Autoři historických textů ze 16. století: </a:t>
            </a:r>
            <a:r>
              <a:rPr lang="cs-CZ" sz="4100" dirty="0" smtClean="0"/>
              <a:t/>
            </a:r>
            <a:br>
              <a:rPr lang="cs-CZ" sz="4100" dirty="0" smtClean="0"/>
            </a:br>
            <a:r>
              <a:rPr lang="cs-CZ" sz="3600" u="sng" dirty="0" smtClean="0"/>
              <a:t>Dějiny omezené na určitý úsek či místo.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fontScale="85000" lnSpcReduction="20000"/>
          </a:bodyPr>
          <a:lstStyle/>
          <a:p>
            <a:r>
              <a:rPr lang="cs-CZ" b="1" u="sng" dirty="0" smtClean="0"/>
              <a:t>Bartoš písař </a:t>
            </a:r>
            <a:r>
              <a:rPr lang="cs-CZ" dirty="0" smtClean="0"/>
              <a:t>– </a:t>
            </a:r>
            <a:r>
              <a:rPr lang="cs-CZ" b="1" dirty="0" smtClean="0"/>
              <a:t>Knihy o pozdvižení jedněch proti druhým</a:t>
            </a:r>
            <a:r>
              <a:rPr lang="cs-CZ" dirty="0" smtClean="0"/>
              <a:t> – náboženské střety koncem 15. století</a:t>
            </a:r>
          </a:p>
          <a:p>
            <a:r>
              <a:rPr lang="cs-CZ" b="1" u="sng" dirty="0" err="1" smtClean="0"/>
              <a:t>Sixt</a:t>
            </a:r>
            <a:r>
              <a:rPr lang="cs-CZ" b="1" u="sng" dirty="0" smtClean="0"/>
              <a:t> z </a:t>
            </a:r>
            <a:r>
              <a:rPr lang="cs-CZ" b="1" u="sng" dirty="0" err="1" smtClean="0"/>
              <a:t>Ottersdorfu</a:t>
            </a:r>
            <a:r>
              <a:rPr lang="cs-CZ" b="1" u="sng" dirty="0" smtClean="0"/>
              <a:t> </a:t>
            </a:r>
            <a:r>
              <a:rPr lang="cs-CZ" dirty="0" smtClean="0"/>
              <a:t>(kancléř Starého Města Pražského) – </a:t>
            </a:r>
            <a:r>
              <a:rPr lang="cs-CZ" b="1" dirty="0" smtClean="0"/>
              <a:t>Historie dvou nepokojných let v Čechách</a:t>
            </a:r>
            <a:r>
              <a:rPr lang="cs-CZ" dirty="0" smtClean="0"/>
              <a:t> – o 1. protihabsburském povstání r. 1547</a:t>
            </a:r>
          </a:p>
          <a:p>
            <a:r>
              <a:rPr lang="cs-CZ" b="1" dirty="0" smtClean="0"/>
              <a:t>Archiv bratrský </a:t>
            </a:r>
            <a:r>
              <a:rPr lang="cs-CZ" dirty="0" smtClean="0"/>
              <a:t>– sebrané dokumenty a prameny od Jednoty bratrské (Jan Blahoslav) – v </a:t>
            </a:r>
            <a:r>
              <a:rPr lang="cs-CZ" dirty="0" err="1" smtClean="0"/>
              <a:t>Lešně</a:t>
            </a:r>
            <a:r>
              <a:rPr lang="cs-CZ" dirty="0" smtClean="0"/>
              <a:t> objevil po 200 letech Jan Evangelista </a:t>
            </a:r>
            <a:r>
              <a:rPr lang="cs-CZ" dirty="0" err="1" smtClean="0"/>
              <a:t>Purkyně</a:t>
            </a:r>
            <a:endParaRPr lang="cs-CZ" dirty="0" smtClean="0"/>
          </a:p>
          <a:p>
            <a:r>
              <a:rPr lang="cs-CZ" b="1" u="sng" dirty="0" smtClean="0"/>
              <a:t>Bartoloměj </a:t>
            </a:r>
            <a:r>
              <a:rPr lang="cs-CZ" b="1" u="sng" dirty="0" err="1" smtClean="0"/>
              <a:t>Paprocký</a:t>
            </a:r>
            <a:r>
              <a:rPr lang="cs-CZ" b="1" u="sng" dirty="0" smtClean="0"/>
              <a:t> z </a:t>
            </a:r>
            <a:r>
              <a:rPr lang="cs-CZ" b="1" u="sng" dirty="0" err="1" smtClean="0"/>
              <a:t>Hlohol</a:t>
            </a:r>
            <a:r>
              <a:rPr lang="cs-CZ" b="1" u="sng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Diadochus</a:t>
            </a:r>
            <a:r>
              <a:rPr lang="cs-CZ" b="1" dirty="0" smtClean="0"/>
              <a:t> </a:t>
            </a:r>
            <a:r>
              <a:rPr lang="cs-CZ" dirty="0" smtClean="0"/>
              <a:t>– kniha o šlechtických rodech v Čechách v 16. století (i se zajímavými příběhy a osudy šlechticů)</a:t>
            </a:r>
          </a:p>
          <a:p>
            <a:r>
              <a:rPr lang="cs-CZ" b="1" u="sng" dirty="0" smtClean="0"/>
              <a:t>Václav </a:t>
            </a:r>
            <a:r>
              <a:rPr lang="cs-CZ" b="1" u="sng" dirty="0" err="1" smtClean="0"/>
              <a:t>Březan</a:t>
            </a:r>
            <a:r>
              <a:rPr lang="cs-CZ" b="1" u="sng" dirty="0" smtClean="0"/>
              <a:t> </a:t>
            </a:r>
            <a:r>
              <a:rPr lang="cs-CZ" b="1" dirty="0" smtClean="0"/>
              <a:t>– Životy posledních Rožmberků</a:t>
            </a:r>
          </a:p>
          <a:p>
            <a:r>
              <a:rPr lang="cs-CZ" b="1" u="sng" dirty="0" smtClean="0"/>
              <a:t>Mikuláš </a:t>
            </a:r>
            <a:r>
              <a:rPr lang="cs-CZ" b="1" u="sng" dirty="0" err="1" smtClean="0"/>
              <a:t>Dačický</a:t>
            </a:r>
            <a:r>
              <a:rPr lang="cs-CZ" b="1" u="sng" dirty="0" smtClean="0"/>
              <a:t> z </a:t>
            </a:r>
            <a:r>
              <a:rPr lang="cs-CZ" b="1" u="sng" dirty="0" err="1" smtClean="0"/>
              <a:t>Heslova</a:t>
            </a:r>
            <a:r>
              <a:rPr lang="cs-CZ" b="1" u="sng" dirty="0" smtClean="0"/>
              <a:t> </a:t>
            </a:r>
            <a:r>
              <a:rPr lang="cs-CZ" b="1" dirty="0" smtClean="0"/>
              <a:t>– Paměti </a:t>
            </a:r>
            <a:r>
              <a:rPr lang="cs-CZ" dirty="0" smtClean="0"/>
              <a:t>– dílo o Kutné Hoře v 15. a 16. století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/>
              <a:t>Klasičtí kronikáři 16. století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Autofit/>
          </a:bodyPr>
          <a:lstStyle/>
          <a:p>
            <a:r>
              <a:rPr lang="cs-CZ" sz="2400" b="1" u="sng" dirty="0" smtClean="0"/>
              <a:t>Martin </a:t>
            </a:r>
            <a:r>
              <a:rPr lang="cs-CZ" sz="2400" b="1" u="sng" dirty="0" err="1" smtClean="0"/>
              <a:t>Kuthen</a:t>
            </a:r>
            <a:r>
              <a:rPr lang="cs-CZ" sz="2400" b="1" u="sng" dirty="0" smtClean="0"/>
              <a:t> </a:t>
            </a:r>
            <a:r>
              <a:rPr lang="cs-CZ" sz="2300" dirty="0" smtClean="0"/>
              <a:t>(úředník Starého Města Pražského) – </a:t>
            </a:r>
            <a:r>
              <a:rPr lang="cs-CZ" sz="2300" b="1" dirty="0" smtClean="0"/>
              <a:t>Kronika o založení země české </a:t>
            </a:r>
            <a:r>
              <a:rPr lang="cs-CZ" sz="2300" dirty="0" smtClean="0"/>
              <a:t>– nové zde je, že jako první nezačíná od Praotce Čecha, ale uvádí zde i Bóje a Markomany</a:t>
            </a:r>
          </a:p>
          <a:p>
            <a:r>
              <a:rPr lang="cs-CZ" sz="2400" b="1" u="sng" dirty="0" smtClean="0"/>
              <a:t>Václav Hájek z </a:t>
            </a:r>
            <a:r>
              <a:rPr lang="cs-CZ" sz="2400" b="1" u="sng" dirty="0" err="1" smtClean="0"/>
              <a:t>Libočan</a:t>
            </a:r>
            <a:r>
              <a:rPr lang="cs-CZ" sz="2400" b="1" u="sng" dirty="0" smtClean="0"/>
              <a:t> </a:t>
            </a:r>
            <a:r>
              <a:rPr lang="cs-CZ" sz="2400" b="1" dirty="0" smtClean="0"/>
              <a:t>– Česká kronika </a:t>
            </a:r>
            <a:r>
              <a:rPr lang="cs-CZ" sz="2300" dirty="0" smtClean="0"/>
              <a:t>– velmi </a:t>
            </a:r>
            <a:r>
              <a:rPr lang="cs-CZ" sz="2300" u="sng" dirty="0" smtClean="0"/>
              <a:t>poutavá a čtivá </a:t>
            </a:r>
            <a:r>
              <a:rPr lang="cs-CZ" sz="2300" dirty="0" smtClean="0"/>
              <a:t>a ve své době velmi populární.  Autor si ale </a:t>
            </a:r>
            <a:r>
              <a:rPr lang="cs-CZ" sz="2300" b="1" dirty="0" smtClean="0"/>
              <a:t>velmi vymýšlí</a:t>
            </a:r>
            <a:r>
              <a:rPr lang="cs-CZ" sz="2300" dirty="0" smtClean="0"/>
              <a:t>. Tam, kde Kosmas zná stěží jméno, Hájek zná i datum a přesné místo konání. Tak </a:t>
            </a:r>
            <a:r>
              <a:rPr lang="cs-CZ" sz="2300" u="sng" dirty="0" smtClean="0"/>
              <a:t>např. uvádí přesné datum příchodu Praotce Čecha </a:t>
            </a:r>
            <a:r>
              <a:rPr lang="cs-CZ" sz="2300" dirty="0" smtClean="0"/>
              <a:t>na Říp atd. Nebo </a:t>
            </a:r>
            <a:r>
              <a:rPr lang="cs-CZ" sz="2300" u="sng" dirty="0" smtClean="0"/>
              <a:t>kdo ze šlechticů si chystanou knihu předplatil</a:t>
            </a:r>
            <a:r>
              <a:rPr lang="cs-CZ" sz="2300" dirty="0" smtClean="0"/>
              <a:t>, tak </a:t>
            </a:r>
            <a:r>
              <a:rPr lang="cs-CZ" sz="2300" u="sng" dirty="0" smtClean="0"/>
              <a:t>jeho rod v kronice vychválil</a:t>
            </a:r>
            <a:r>
              <a:rPr lang="cs-CZ" sz="2300" dirty="0" smtClean="0"/>
              <a:t>, že už od pradávna byli štědří a že třeba přišli už s Čechem do naší země, jiné zase naopak haněl.</a:t>
            </a:r>
          </a:p>
          <a:p>
            <a:r>
              <a:rPr lang="cs-CZ" sz="2200" b="1" dirty="0" smtClean="0"/>
              <a:t>Kladem této kroniky </a:t>
            </a:r>
            <a:r>
              <a:rPr lang="cs-CZ" sz="2200" dirty="0" smtClean="0"/>
              <a:t>je, že vedle bible </a:t>
            </a:r>
            <a:r>
              <a:rPr lang="cs-CZ" sz="2200" u="sng" dirty="0" smtClean="0"/>
              <a:t>byla jednou z nejčtenějších knih v Čechách, a že i v době pobělohorské mohla pozvedávat české historické povědomí a vlastenectví</a:t>
            </a:r>
            <a:r>
              <a:rPr lang="cs-CZ" sz="2200" dirty="0" smtClean="0"/>
              <a:t>, protože byla jako kniha katolického autora povolena. V kronice jsou i pověsti, které nejsou u Kosmy (o Horymírovi a Šemíkovi atd.)</a:t>
            </a:r>
            <a:endParaRPr lang="cs-CZ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b="1" dirty="0" smtClean="0"/>
              <a:t>Doba bělohorská a pobělohorská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62500" lnSpcReduction="20000"/>
          </a:bodyPr>
          <a:lstStyle/>
          <a:p>
            <a:r>
              <a:rPr lang="cs-CZ" sz="3400" b="1" u="sng" dirty="0" smtClean="0"/>
              <a:t>Vilém </a:t>
            </a:r>
            <a:r>
              <a:rPr lang="cs-CZ" sz="3400" b="1" u="sng" dirty="0" err="1" smtClean="0"/>
              <a:t>Slavata</a:t>
            </a:r>
            <a:r>
              <a:rPr lang="cs-CZ" sz="3400" b="1" u="sng" dirty="0" smtClean="0"/>
              <a:t> z Chlumu </a:t>
            </a:r>
            <a:r>
              <a:rPr lang="cs-CZ" sz="3400" dirty="0" smtClean="0"/>
              <a:t>– popsal historii České války (1618 – 1620) a defenestrace z katolického pohledu (byl jedním z defenestrovaných) – dílo má 14 svazků</a:t>
            </a:r>
          </a:p>
          <a:p>
            <a:r>
              <a:rPr lang="cs-CZ" sz="3400" b="1" u="sng" dirty="0" smtClean="0"/>
              <a:t>Pavel Skála ze </a:t>
            </a:r>
            <a:r>
              <a:rPr lang="cs-CZ" sz="3400" b="1" u="sng" dirty="0" err="1" smtClean="0"/>
              <a:t>Zhoře</a:t>
            </a:r>
            <a:r>
              <a:rPr lang="cs-CZ" sz="3400" b="1" u="sng" dirty="0" smtClean="0"/>
              <a:t> </a:t>
            </a:r>
            <a:r>
              <a:rPr lang="cs-CZ" sz="3400" dirty="0" smtClean="0"/>
              <a:t>(úředník v Žatci)</a:t>
            </a:r>
            <a:r>
              <a:rPr lang="cs-CZ" sz="3400" b="1" dirty="0" smtClean="0"/>
              <a:t> </a:t>
            </a:r>
            <a:r>
              <a:rPr lang="cs-CZ" sz="3400" dirty="0" smtClean="0"/>
              <a:t>– </a:t>
            </a:r>
            <a:r>
              <a:rPr lang="cs-CZ" sz="3400" b="1" dirty="0" smtClean="0"/>
              <a:t>Historie církevní </a:t>
            </a:r>
            <a:r>
              <a:rPr lang="cs-CZ" sz="3400" dirty="0" smtClean="0"/>
              <a:t>– celkem 10 svazků – část vyšla tiskem pod názvem </a:t>
            </a:r>
            <a:r>
              <a:rPr lang="cs-CZ" sz="3400" b="1" dirty="0" smtClean="0"/>
              <a:t>Historie česká </a:t>
            </a:r>
            <a:r>
              <a:rPr lang="cs-CZ" sz="3400" dirty="0" smtClean="0"/>
              <a:t>– je to stejné období z nekatolického pohledu</a:t>
            </a:r>
          </a:p>
          <a:p>
            <a:r>
              <a:rPr lang="cs-CZ" sz="3400" b="1" u="sng" dirty="0" smtClean="0"/>
              <a:t>Pavel Stránský </a:t>
            </a:r>
            <a:r>
              <a:rPr lang="cs-CZ" sz="3400" b="1" dirty="0" smtClean="0"/>
              <a:t>– </a:t>
            </a:r>
            <a:r>
              <a:rPr lang="cs-CZ" sz="3400" b="1" dirty="0" err="1" smtClean="0"/>
              <a:t>Respublika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Bohemiae</a:t>
            </a:r>
            <a:r>
              <a:rPr lang="cs-CZ" sz="3400" b="1" dirty="0" smtClean="0"/>
              <a:t> (O státě českém) </a:t>
            </a:r>
            <a:r>
              <a:rPr lang="cs-CZ" sz="3400" dirty="0" smtClean="0"/>
              <a:t>– vyšla v emigraci za třicetileté války a popisuje český stát před válkou po všech stránkách – zeměpisné, politické, hospodářské, historické atd.</a:t>
            </a:r>
          </a:p>
          <a:p>
            <a:r>
              <a:rPr lang="cs-CZ" sz="3400" b="1" u="sng" dirty="0" smtClean="0"/>
              <a:t>Jan </a:t>
            </a:r>
            <a:r>
              <a:rPr lang="cs-CZ" sz="3400" b="1" u="sng" dirty="0" err="1" smtClean="0"/>
              <a:t>Beckovský</a:t>
            </a:r>
            <a:r>
              <a:rPr lang="cs-CZ" sz="3400" b="1" u="sng" dirty="0" smtClean="0"/>
              <a:t> </a:t>
            </a:r>
            <a:r>
              <a:rPr lang="cs-CZ" sz="3400" dirty="0" smtClean="0"/>
              <a:t>– katolický barokní pobělohorský autor – </a:t>
            </a:r>
            <a:r>
              <a:rPr lang="cs-CZ" sz="3400" b="1" dirty="0" smtClean="0"/>
              <a:t>Poselkyně starých příběhů českých </a:t>
            </a:r>
            <a:r>
              <a:rPr lang="cs-CZ" sz="3400" dirty="0" smtClean="0"/>
              <a:t>– české dějiny hodně v katolickém mystickém duchu – vyzdvihuje například různé zázraky, kult Jana Nepomuckého atd.</a:t>
            </a:r>
          </a:p>
          <a:p>
            <a:r>
              <a:rPr lang="cs-CZ" sz="3400" b="1" u="sng" dirty="0" smtClean="0"/>
              <a:t>Bohuslav </a:t>
            </a:r>
            <a:r>
              <a:rPr lang="cs-CZ" sz="3400" b="1" u="sng" dirty="0" err="1" smtClean="0"/>
              <a:t>Balbín</a:t>
            </a:r>
            <a:r>
              <a:rPr lang="cs-CZ" sz="3400" b="1" u="sng" dirty="0" smtClean="0"/>
              <a:t> </a:t>
            </a:r>
            <a:r>
              <a:rPr lang="cs-CZ" sz="3400" dirty="0" smtClean="0"/>
              <a:t>– český vlastenecký jezuita, pobýval v Hradci Králové a Jičíně. Psal např. o </a:t>
            </a:r>
            <a:r>
              <a:rPr lang="cs-CZ" sz="3400" b="1" dirty="0" smtClean="0"/>
              <a:t>Arnoštu z Pardubic</a:t>
            </a:r>
            <a:r>
              <a:rPr lang="cs-CZ" sz="3400" dirty="0" smtClean="0"/>
              <a:t>, Dále dílo </a:t>
            </a:r>
            <a:r>
              <a:rPr lang="cs-CZ" sz="3400" b="1" dirty="0" smtClean="0"/>
              <a:t>Bohemia </a:t>
            </a:r>
            <a:r>
              <a:rPr lang="cs-CZ" sz="3400" b="1" dirty="0" err="1" smtClean="0"/>
              <a:t>docta</a:t>
            </a:r>
            <a:r>
              <a:rPr lang="cs-CZ" sz="3400" b="1" dirty="0" smtClean="0"/>
              <a:t> </a:t>
            </a:r>
            <a:r>
              <a:rPr lang="cs-CZ" sz="3400" dirty="0" smtClean="0"/>
              <a:t>(Učené Čechy) – dílo ale nevyšlo tiskem, protože tam uvádí i české nekatolické předbělohorské učence, </a:t>
            </a:r>
            <a:r>
              <a:rPr lang="cs-CZ" sz="3400" b="1" dirty="0" smtClean="0"/>
              <a:t>Obrana jazyka slovanského, zvláště pak českého</a:t>
            </a:r>
            <a:r>
              <a:rPr lang="cs-CZ" sz="3400" dirty="0" smtClean="0"/>
              <a:t>, která též nevyšla tiskem za jeho života, ale až za 100 let díky </a:t>
            </a:r>
            <a:r>
              <a:rPr lang="cs-CZ" sz="3400" dirty="0" err="1" smtClean="0"/>
              <a:t>Pelclovi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/>
              <a:t>Doba národního obrození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92500" lnSpcReduction="20000"/>
          </a:bodyPr>
          <a:lstStyle/>
          <a:p>
            <a:r>
              <a:rPr lang="cs-CZ" u="sng" dirty="0" smtClean="0"/>
              <a:t>Autoři osvícenští </a:t>
            </a:r>
            <a:r>
              <a:rPr lang="cs-CZ" dirty="0" smtClean="0"/>
              <a:t>– </a:t>
            </a:r>
            <a:r>
              <a:rPr lang="cs-CZ" b="1" u="sng" dirty="0" err="1" smtClean="0"/>
              <a:t>Gelasius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Dobner</a:t>
            </a:r>
            <a:r>
              <a:rPr lang="cs-CZ" b="1" u="sng" dirty="0" smtClean="0"/>
              <a:t> </a:t>
            </a:r>
            <a:r>
              <a:rPr lang="cs-CZ" dirty="0" smtClean="0"/>
              <a:t>– kritika Hájkovy kroniky, </a:t>
            </a:r>
            <a:r>
              <a:rPr lang="cs-CZ" b="1" u="sng" dirty="0" smtClean="0"/>
              <a:t>Josef Dobrovský </a:t>
            </a:r>
            <a:r>
              <a:rPr lang="cs-CZ" dirty="0" smtClean="0"/>
              <a:t>– kromě známého jazykového díla kratší historické studie o osobnostech, </a:t>
            </a:r>
            <a:r>
              <a:rPr lang="cs-CZ" b="1" u="sng" dirty="0" smtClean="0"/>
              <a:t>František Martin </a:t>
            </a:r>
            <a:r>
              <a:rPr lang="cs-CZ" b="1" u="sng" dirty="0" err="1" smtClean="0"/>
              <a:t>Pelcl</a:t>
            </a:r>
            <a:r>
              <a:rPr lang="cs-CZ" b="1" u="sng" dirty="0" smtClean="0"/>
              <a:t> </a:t>
            </a:r>
            <a:r>
              <a:rPr lang="cs-CZ" dirty="0" smtClean="0"/>
              <a:t>– psal o </a:t>
            </a:r>
            <a:r>
              <a:rPr lang="cs-CZ" b="1" dirty="0" smtClean="0"/>
              <a:t>Karlu a Václavu IV.</a:t>
            </a:r>
            <a:r>
              <a:rPr lang="cs-CZ" dirty="0" smtClean="0"/>
              <a:t>, dále </a:t>
            </a:r>
            <a:r>
              <a:rPr lang="cs-CZ" b="1" dirty="0" smtClean="0"/>
              <a:t>Novou </a:t>
            </a:r>
            <a:r>
              <a:rPr lang="cs-CZ" b="1" dirty="0" err="1" smtClean="0"/>
              <a:t>kronyku</a:t>
            </a:r>
            <a:r>
              <a:rPr lang="cs-CZ" b="1" dirty="0" smtClean="0"/>
              <a:t> českou</a:t>
            </a:r>
            <a:r>
              <a:rPr lang="cs-CZ" dirty="0" smtClean="0"/>
              <a:t>, tiskem také vydal </a:t>
            </a:r>
            <a:r>
              <a:rPr lang="cs-CZ" b="1" dirty="0" err="1" smtClean="0"/>
              <a:t>Balbínovu</a:t>
            </a:r>
            <a:r>
              <a:rPr lang="cs-CZ" b="1" dirty="0" smtClean="0"/>
              <a:t> Obranu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u="sng" dirty="0" smtClean="0"/>
              <a:t>Autoři romantičtí </a:t>
            </a:r>
            <a:r>
              <a:rPr lang="cs-CZ" dirty="0" smtClean="0"/>
              <a:t>– </a:t>
            </a:r>
            <a:r>
              <a:rPr lang="cs-CZ" b="1" u="sng" dirty="0" smtClean="0"/>
              <a:t>Pavel Josef Šafařík </a:t>
            </a:r>
            <a:r>
              <a:rPr lang="cs-CZ" dirty="0" smtClean="0"/>
              <a:t>– </a:t>
            </a:r>
            <a:r>
              <a:rPr lang="cs-CZ" b="1" dirty="0" smtClean="0"/>
              <a:t>Slovanské starožitnosti </a:t>
            </a:r>
            <a:r>
              <a:rPr lang="cs-CZ" dirty="0" smtClean="0"/>
              <a:t>– že evropská kultura nebyla jen dílem Románů a Germánů, ale i Slovanů, </a:t>
            </a:r>
            <a:r>
              <a:rPr lang="cs-CZ" b="1" dirty="0" smtClean="0"/>
              <a:t>Národopis slovanský </a:t>
            </a:r>
            <a:r>
              <a:rPr lang="cs-CZ" dirty="0" smtClean="0"/>
              <a:t>– popsal všechny slovanské národy, ukázal jejich velikost.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Gelasius</a:t>
            </a:r>
            <a:r>
              <a:rPr lang="cs-CZ" b="1" dirty="0" smtClean="0"/>
              <a:t> </a:t>
            </a:r>
            <a:r>
              <a:rPr lang="cs-CZ" b="1" dirty="0" err="1" smtClean="0"/>
              <a:t>Dobner</a:t>
            </a:r>
            <a:r>
              <a:rPr lang="cs-CZ" b="1" dirty="0" smtClean="0"/>
              <a:t> a P. J. Šafařík</a:t>
            </a:r>
            <a:endParaRPr lang="cs-CZ" b="1" dirty="0"/>
          </a:p>
        </p:txBody>
      </p:sp>
      <p:pic>
        <p:nvPicPr>
          <p:cNvPr id="4" name="Zástupný symbol pro obsah 3" descr="DOBN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3" y="1772816"/>
            <a:ext cx="3469853" cy="4680520"/>
          </a:xfrm>
        </p:spPr>
      </p:pic>
      <p:pic>
        <p:nvPicPr>
          <p:cNvPr id="5" name="Obrázek 4" descr="Jan_Vilímek_-_Pavel_Josef_Šafař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01574" y="1772816"/>
            <a:ext cx="3686852" cy="46805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Vrchol historiografie v době národního obrození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5256584"/>
          </a:xfrm>
        </p:spPr>
        <p:txBody>
          <a:bodyPr>
            <a:noAutofit/>
          </a:bodyPr>
          <a:lstStyle/>
          <a:p>
            <a:r>
              <a:rPr lang="cs-CZ" sz="2400" b="1" u="sng" dirty="0" smtClean="0"/>
              <a:t>František Palacký </a:t>
            </a:r>
            <a:r>
              <a:rPr lang="cs-CZ" sz="1800" dirty="0" smtClean="0"/>
              <a:t>– českobratrský </a:t>
            </a:r>
            <a:r>
              <a:rPr lang="cs-CZ" sz="1800" u="sng" dirty="0" smtClean="0"/>
              <a:t>evangelík rodem z Moravy </a:t>
            </a:r>
            <a:r>
              <a:rPr lang="cs-CZ" sz="1800" dirty="0" smtClean="0"/>
              <a:t>(ves Hodslavice – tam je dodnes jeho rodný domek jako muzeum), jako historika si ho vybrala česká šlechta, aby sepsal moderně české dějiny, první z historiků, který třídí a hodnotí staré prameny, </a:t>
            </a:r>
            <a:r>
              <a:rPr lang="cs-CZ" sz="1800" u="sng" dirty="0" smtClean="0"/>
              <a:t>řadu historických pramenů také vydal tiskem </a:t>
            </a:r>
            <a:r>
              <a:rPr lang="cs-CZ" sz="1800" dirty="0" smtClean="0"/>
              <a:t>(pro lepší zpřístupnění) – např. </a:t>
            </a:r>
            <a:r>
              <a:rPr lang="cs-CZ" sz="1800" b="1" dirty="0" smtClean="0"/>
              <a:t>Staré letopisy české, Archív český</a:t>
            </a:r>
            <a:r>
              <a:rPr lang="cs-CZ" sz="1800" dirty="0" smtClean="0"/>
              <a:t>, vydal také </a:t>
            </a:r>
            <a:r>
              <a:rPr lang="cs-CZ" sz="1800" b="1" dirty="0" smtClean="0"/>
              <a:t>soupis všech měst, osad a samot v Čechách.</a:t>
            </a:r>
            <a:r>
              <a:rPr lang="cs-CZ" sz="1800" dirty="0" smtClean="0"/>
              <a:t> Je zajímavé, že </a:t>
            </a:r>
            <a:r>
              <a:rPr lang="cs-CZ" sz="1800" u="sng" dirty="0" smtClean="0"/>
              <a:t>jako první Čech (ač evangelík) získal přístup do vatikánského archívu.</a:t>
            </a:r>
          </a:p>
          <a:p>
            <a:r>
              <a:rPr lang="cs-CZ" sz="1800" dirty="0" smtClean="0"/>
              <a:t>V roce 1836 vyšel německy 1. díl jeho stěžejního díla </a:t>
            </a:r>
            <a:r>
              <a:rPr lang="cs-CZ" sz="1800" b="1" dirty="0" smtClean="0"/>
              <a:t>Dějiny národu českého v Čechách  i v Moravě</a:t>
            </a:r>
            <a:r>
              <a:rPr lang="cs-CZ" sz="1800" dirty="0" smtClean="0"/>
              <a:t>. Další čtyři díly vyšly už česky a první díl byl také do češtiny přeložen. Celé dílo dokončil v březnu </a:t>
            </a:r>
            <a:r>
              <a:rPr lang="cs-CZ" sz="1800" u="sng" dirty="0" smtClean="0"/>
              <a:t>1876 a v květnu téhož roku zemřel</a:t>
            </a:r>
            <a:r>
              <a:rPr lang="cs-CZ" sz="1800" dirty="0" smtClean="0"/>
              <a:t>. </a:t>
            </a:r>
          </a:p>
          <a:p>
            <a:r>
              <a:rPr lang="cs-CZ" sz="1800" dirty="0" smtClean="0"/>
              <a:t>Popisuje české dějiny </a:t>
            </a:r>
            <a:r>
              <a:rPr lang="cs-CZ" sz="1800" b="1" dirty="0" smtClean="0"/>
              <a:t>od počátku do roku 1526</a:t>
            </a:r>
            <a:r>
              <a:rPr lang="cs-CZ" sz="1800" dirty="0" smtClean="0"/>
              <a:t>, tedy do nástupu Habsburků. Z pěti dílů tři jsou věnovány době husitské. Dobu </a:t>
            </a:r>
            <a:r>
              <a:rPr lang="cs-CZ" sz="1800" b="1" dirty="0" smtClean="0"/>
              <a:t>husitskou viděl jako vrchol českých dějin</a:t>
            </a:r>
            <a:r>
              <a:rPr lang="cs-CZ" sz="1800" dirty="0" smtClean="0"/>
              <a:t>, byl to pro něho </a:t>
            </a:r>
            <a:r>
              <a:rPr lang="cs-CZ" sz="1800" b="1" dirty="0" smtClean="0"/>
              <a:t>vrchol českého demokratismu </a:t>
            </a:r>
            <a:r>
              <a:rPr lang="cs-CZ" sz="1800" dirty="0" smtClean="0"/>
              <a:t>– český národ si vybojoval právo na svůj vlastní názor a pohled a Čechy byly jedinou zemí v Evropě, kde jste si zcela svobodně mohli vybrat ze dvou náboženství,  tedy byla zde pluralita, zatímco jinde byla totalita – tedy pouze jediný názor, jediné náboženství.</a:t>
            </a:r>
          </a:p>
          <a:p>
            <a:r>
              <a:rPr lang="cs-CZ" sz="1800" dirty="0" smtClean="0"/>
              <a:t>Dále typickým rysem českých dějin je podle něho </a:t>
            </a:r>
            <a:r>
              <a:rPr lang="cs-CZ" sz="1800" b="1" dirty="0" smtClean="0"/>
              <a:t>stýkání a potýkání českého živlu se živlem německým.</a:t>
            </a:r>
            <a:r>
              <a:rPr lang="cs-CZ" sz="1800" dirty="0" smtClean="0"/>
              <a:t> V tomto stýkání a potýkání český národ sílil a nezakrněl.</a:t>
            </a:r>
            <a:endParaRPr lang="cs-CZ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František Palacký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b="1" dirty="0" smtClean="0"/>
              <a:t> portrét a pomník v Praze</a:t>
            </a:r>
            <a:endParaRPr lang="cs-CZ" sz="3600" b="1" dirty="0"/>
          </a:p>
        </p:txBody>
      </p:sp>
      <p:pic>
        <p:nvPicPr>
          <p:cNvPr id="4" name="Zástupný symbol pro obsah 3" descr="František_Palack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772816"/>
            <a:ext cx="3603002" cy="4525963"/>
          </a:xfrm>
        </p:spPr>
      </p:pic>
      <p:pic>
        <p:nvPicPr>
          <p:cNvPr id="5" name="Obrázek 4" descr="Frantisek_Palacky_monume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1772816"/>
            <a:ext cx="3597864" cy="479715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Dějiny české historiografie -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Uveď dva autory z 16. stol., kteří se zabývali náboženskými a jinými střety do poloviny 16. století. </a:t>
            </a:r>
          </a:p>
          <a:p>
            <a:r>
              <a:rPr lang="cs-CZ" dirty="0" smtClean="0"/>
              <a:t>2. Kdo napsal příručku o šlechtických rodech v 16. století a jak se nazývala?</a:t>
            </a:r>
          </a:p>
          <a:p>
            <a:r>
              <a:rPr lang="cs-CZ" dirty="0" smtClean="0"/>
              <a:t>3. Kdo se zabýval posledními Rožmberky v 16. století?</a:t>
            </a:r>
          </a:p>
          <a:p>
            <a:r>
              <a:rPr lang="cs-CZ" dirty="0" smtClean="0"/>
              <a:t>4. Jak se jmenoval v 16. století známý milovník žen a vína, který napsal dílo o Kutné Hoře?</a:t>
            </a:r>
          </a:p>
          <a:p>
            <a:r>
              <a:rPr lang="cs-CZ" dirty="0" smtClean="0"/>
              <a:t>5. Ve kterém díle kterého autora se u nás poprvé uvádějí Bójové a Germáni?</a:t>
            </a:r>
          </a:p>
          <a:p>
            <a:r>
              <a:rPr lang="cs-CZ" dirty="0" smtClean="0"/>
              <a:t>6. Která byla u nás nejčtenější kronika v 16. století i později? Čím je charakteristická?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Dějiny české historiografie – test</a:t>
            </a:r>
            <a:br>
              <a:rPr lang="cs-CZ" b="1" dirty="0" smtClean="0"/>
            </a:br>
            <a:r>
              <a:rPr lang="cs-CZ" b="1" dirty="0" smtClean="0"/>
              <a:t>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7. Kdo popsal českou válku 1618 – 1620 z nekatolického pohledu?</a:t>
            </a:r>
          </a:p>
          <a:p>
            <a:r>
              <a:rPr lang="cs-CZ" dirty="0" smtClean="0"/>
              <a:t>8.  Kdo popsal stav českého státu před třicetiletou válkou po stránce zeměpisné, politické, ekonomické atd.?</a:t>
            </a:r>
          </a:p>
          <a:p>
            <a:r>
              <a:rPr lang="cs-CZ" dirty="0" smtClean="0"/>
              <a:t>9. Uveď dva známé české barokní historiky a nějaké jejich dílo.</a:t>
            </a:r>
          </a:p>
          <a:p>
            <a:r>
              <a:rPr lang="cs-CZ" dirty="0" smtClean="0"/>
              <a:t>10. Který osvícenský historik zkritizoval Hájkovu kroniku a kdo napsal „Novou </a:t>
            </a:r>
            <a:r>
              <a:rPr lang="cs-CZ" dirty="0" err="1" smtClean="0"/>
              <a:t>kronyku</a:t>
            </a:r>
            <a:r>
              <a:rPr lang="cs-CZ" dirty="0" smtClean="0"/>
              <a:t> českou“?</a:t>
            </a:r>
          </a:p>
          <a:p>
            <a:r>
              <a:rPr lang="cs-CZ" dirty="0" smtClean="0"/>
              <a:t>11. Kdo byl v 1. </a:t>
            </a:r>
            <a:r>
              <a:rPr lang="cs-CZ" dirty="0" err="1" smtClean="0"/>
              <a:t>pol</a:t>
            </a:r>
            <a:r>
              <a:rPr lang="cs-CZ" dirty="0" smtClean="0"/>
              <a:t>. 19. stol. významným vědcem v oboru slavistiky a jaká dvě díla napsal?</a:t>
            </a:r>
          </a:p>
          <a:p>
            <a:r>
              <a:rPr lang="cs-CZ" dirty="0" smtClean="0"/>
              <a:t>12. Kdo byl nejznámějším českým historikem 19. století a jaké je jeho stěžejní dílo? Do které doby své dílo dovedl?</a:t>
            </a:r>
          </a:p>
          <a:p>
            <a:r>
              <a:rPr lang="cs-CZ" dirty="0" smtClean="0"/>
              <a:t>13. Kterou dobu viděl Palacký jako vrchol českých dějin a proč?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Dějiny české historiografie – test -řešení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1. Uveď dva autory z 16. stol., kteří se zabývali náboženskými a jinými střety do poloviny 16. století – </a:t>
            </a:r>
            <a:r>
              <a:rPr lang="cs-CZ" u="sng" dirty="0" smtClean="0"/>
              <a:t>Bartoš písař, </a:t>
            </a:r>
            <a:r>
              <a:rPr lang="cs-CZ" u="sng" dirty="0" err="1" smtClean="0"/>
              <a:t>Sixt</a:t>
            </a:r>
            <a:r>
              <a:rPr lang="cs-CZ" u="sng" dirty="0" smtClean="0"/>
              <a:t> z </a:t>
            </a:r>
            <a:r>
              <a:rPr lang="cs-CZ" u="sng" dirty="0" err="1" smtClean="0"/>
              <a:t>Ottersdorfu</a:t>
            </a:r>
            <a:r>
              <a:rPr lang="cs-CZ" u="sng" dirty="0" smtClean="0"/>
              <a:t> </a:t>
            </a:r>
            <a:r>
              <a:rPr lang="cs-CZ" dirty="0" smtClean="0"/>
              <a:t>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2. Kdo napsal příručku o šlechtických rodech v 16. století a jak se nazývala? – </a:t>
            </a:r>
            <a:r>
              <a:rPr lang="cs-CZ" u="sng" dirty="0" smtClean="0"/>
              <a:t>Bartoloměj </a:t>
            </a:r>
            <a:r>
              <a:rPr lang="cs-CZ" u="sng" dirty="0" err="1" smtClean="0"/>
              <a:t>Paprocký</a:t>
            </a:r>
            <a:r>
              <a:rPr lang="cs-CZ" u="sng" dirty="0" smtClean="0"/>
              <a:t> z </a:t>
            </a:r>
            <a:r>
              <a:rPr lang="cs-CZ" u="sng" dirty="0" err="1" smtClean="0"/>
              <a:t>Hlohol</a:t>
            </a:r>
            <a:r>
              <a:rPr lang="cs-CZ" u="sng" dirty="0" smtClean="0"/>
              <a:t>, </a:t>
            </a:r>
            <a:r>
              <a:rPr lang="cs-CZ" u="sng" dirty="0" err="1" smtClean="0"/>
              <a:t>Diadochus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3. Kdo se zabýval posledními Rožmberky v 16. století? – </a:t>
            </a:r>
            <a:r>
              <a:rPr lang="cs-CZ" u="sng" dirty="0" smtClean="0"/>
              <a:t>Václav </a:t>
            </a:r>
            <a:r>
              <a:rPr lang="cs-CZ" u="sng" dirty="0" err="1" smtClean="0"/>
              <a:t>Březan</a:t>
            </a:r>
            <a:r>
              <a:rPr lang="cs-CZ" u="sng" dirty="0" smtClean="0"/>
              <a:t> </a:t>
            </a:r>
            <a:r>
              <a:rPr lang="cs-CZ" dirty="0" smtClean="0"/>
              <a:t>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4. Jak se jmenoval v 16. století známý milovník žen a vína, který napsal dílo o Kutné Hoře? – </a:t>
            </a:r>
            <a:r>
              <a:rPr lang="cs-CZ" u="sng" dirty="0" smtClean="0"/>
              <a:t>Mikuláš </a:t>
            </a:r>
            <a:r>
              <a:rPr lang="cs-CZ" u="sng" dirty="0" err="1" smtClean="0"/>
              <a:t>Dačický</a:t>
            </a:r>
            <a:r>
              <a:rPr lang="cs-CZ" u="sng" dirty="0" smtClean="0"/>
              <a:t> z </a:t>
            </a:r>
            <a:r>
              <a:rPr lang="cs-CZ" u="sng" dirty="0" err="1" smtClean="0"/>
              <a:t>Heslova</a:t>
            </a:r>
            <a:r>
              <a:rPr lang="cs-CZ" dirty="0" smtClean="0"/>
              <a:t> 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5. Ve kterém díle kterého autora se u nás poprvé uvádějí Bójové a Germáni? – </a:t>
            </a:r>
            <a:r>
              <a:rPr lang="cs-CZ" u="sng" dirty="0" smtClean="0"/>
              <a:t>Kronika o založení země české, Martin </a:t>
            </a:r>
            <a:r>
              <a:rPr lang="cs-CZ" u="sng" dirty="0" err="1" smtClean="0"/>
              <a:t>Kuthen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6. Která byla u nás nejčtenější kronika v 16. století i později? Čím je charakteristická? –</a:t>
            </a:r>
            <a:r>
              <a:rPr lang="cs-CZ" u="sng" dirty="0" smtClean="0"/>
              <a:t>Česká kronika Václava Hájka z </a:t>
            </a:r>
            <a:r>
              <a:rPr lang="cs-CZ" u="sng" dirty="0" err="1" smtClean="0"/>
              <a:t>Libočan</a:t>
            </a:r>
            <a:r>
              <a:rPr lang="cs-CZ" u="sng" dirty="0" smtClean="0"/>
              <a:t>, autor si vymýšlí </a:t>
            </a:r>
            <a:r>
              <a:rPr lang="cs-CZ" dirty="0" smtClean="0"/>
              <a:t>– </a:t>
            </a:r>
            <a:r>
              <a:rPr lang="cs-CZ" b="1" dirty="0" smtClean="0"/>
              <a:t>3 body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Dějiny české historiografie – test –řešení (pokračování)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96544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7. Kdo popsal českou válku 1618 – 1620 z nekatolického pohledu? – </a:t>
            </a:r>
            <a:r>
              <a:rPr lang="cs-CZ" u="sng" dirty="0" smtClean="0"/>
              <a:t>Pavel Skála ze </a:t>
            </a:r>
            <a:r>
              <a:rPr lang="cs-CZ" u="sng" dirty="0" err="1" smtClean="0"/>
              <a:t>Zhoře</a:t>
            </a:r>
            <a:r>
              <a:rPr lang="cs-CZ" u="sng" dirty="0" smtClean="0"/>
              <a:t>, Historie česká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8.  Kdo popsal stav českého státu před třicetiletou válkou po stránce zeměpisné, politické, ekonomické atd.? – </a:t>
            </a:r>
            <a:r>
              <a:rPr lang="cs-CZ" u="sng" dirty="0" smtClean="0"/>
              <a:t>Pavel Stránský </a:t>
            </a:r>
            <a:r>
              <a:rPr lang="cs-CZ" dirty="0" smtClean="0"/>
              <a:t>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9. Uveď dva známé české barokní historiky a nějaké jejich dílo. – </a:t>
            </a:r>
            <a:r>
              <a:rPr lang="cs-CZ" u="sng" dirty="0" smtClean="0"/>
              <a:t>Jan </a:t>
            </a:r>
            <a:r>
              <a:rPr lang="cs-CZ" u="sng" dirty="0" err="1" smtClean="0"/>
              <a:t>Beckovský</a:t>
            </a:r>
            <a:r>
              <a:rPr lang="cs-CZ" u="sng" dirty="0" smtClean="0"/>
              <a:t> – Poselkyně starých příběhů českých, Bohuslav </a:t>
            </a:r>
            <a:r>
              <a:rPr lang="cs-CZ" u="sng" dirty="0" err="1" smtClean="0"/>
              <a:t>Balbín</a:t>
            </a:r>
            <a:r>
              <a:rPr lang="cs-CZ" u="sng" dirty="0" smtClean="0"/>
              <a:t> – Bohemia </a:t>
            </a:r>
            <a:r>
              <a:rPr lang="cs-CZ" u="sng" dirty="0" err="1" smtClean="0"/>
              <a:t>docta</a:t>
            </a:r>
            <a:r>
              <a:rPr lang="cs-CZ" u="sng" dirty="0" smtClean="0"/>
              <a:t> atd</a:t>
            </a:r>
            <a:r>
              <a:rPr lang="cs-CZ" dirty="0" smtClean="0"/>
              <a:t>. – </a:t>
            </a:r>
            <a:r>
              <a:rPr lang="cs-CZ" b="1" dirty="0" smtClean="0"/>
              <a:t>4 body</a:t>
            </a:r>
          </a:p>
          <a:p>
            <a:r>
              <a:rPr lang="cs-CZ" dirty="0" smtClean="0"/>
              <a:t>10. Který osvícenský historik zkritizoval Hájkovu kroniku a kdo napsal „Novou </a:t>
            </a:r>
            <a:r>
              <a:rPr lang="cs-CZ" dirty="0" err="1" smtClean="0"/>
              <a:t>kronyku</a:t>
            </a:r>
            <a:r>
              <a:rPr lang="cs-CZ" dirty="0" smtClean="0"/>
              <a:t> českou“? – </a:t>
            </a:r>
            <a:r>
              <a:rPr lang="cs-CZ" u="sng" dirty="0" err="1" smtClean="0"/>
              <a:t>Gelasius</a:t>
            </a:r>
            <a:r>
              <a:rPr lang="cs-CZ" u="sng" dirty="0" smtClean="0"/>
              <a:t> </a:t>
            </a:r>
            <a:r>
              <a:rPr lang="cs-CZ" u="sng" dirty="0" err="1" smtClean="0"/>
              <a:t>Dobner</a:t>
            </a:r>
            <a:r>
              <a:rPr lang="cs-CZ" u="sng" dirty="0" smtClean="0"/>
              <a:t>, F. M. </a:t>
            </a:r>
            <a:r>
              <a:rPr lang="cs-CZ" u="sng" dirty="0" err="1" smtClean="0"/>
              <a:t>Pelcl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11. Kdo byl v 1. </a:t>
            </a:r>
            <a:r>
              <a:rPr lang="cs-CZ" dirty="0" err="1" smtClean="0"/>
              <a:t>pol</a:t>
            </a:r>
            <a:r>
              <a:rPr lang="cs-CZ" dirty="0" smtClean="0"/>
              <a:t>. 19. stol. významným vědcem v oboru slavistiky a jaká dvě díla napsal? – </a:t>
            </a:r>
            <a:r>
              <a:rPr lang="cs-CZ" u="sng" dirty="0" smtClean="0"/>
              <a:t>Pavel Josef Šafařík – Slovanské starožitnosti, Národopis slovanský </a:t>
            </a:r>
            <a:r>
              <a:rPr lang="cs-CZ" dirty="0" smtClean="0"/>
              <a:t>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12. Kdo byl nejznámějším českým historikem 19. století a jaké je jeho stěžejní dílo? Do které doby své dílo dovedl? – </a:t>
            </a:r>
            <a:r>
              <a:rPr lang="cs-CZ" u="sng" dirty="0" smtClean="0"/>
              <a:t>František Palacký – Dějiny národu českého v Čechách i v Moravě, do r. 1526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13. Kterou dobu viděl Palacký jako vrchol českých dějin a proč? – </a:t>
            </a:r>
            <a:r>
              <a:rPr lang="cs-CZ" u="sng" dirty="0" smtClean="0"/>
              <a:t>Husitství, vrchol českého demokratismu a plurality </a:t>
            </a:r>
            <a:r>
              <a:rPr lang="cs-CZ" dirty="0" smtClean="0"/>
              <a:t>– </a:t>
            </a:r>
            <a:r>
              <a:rPr lang="cs-CZ" b="1" dirty="0" smtClean="0"/>
              <a:t>2 body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Kutnar</a:t>
            </a:r>
            <a:r>
              <a:rPr lang="cs-CZ" dirty="0" smtClean="0"/>
              <a:t>, František; Marek, Jaroslav. </a:t>
            </a:r>
            <a:r>
              <a:rPr lang="cs-CZ" i="1" dirty="0" smtClean="0"/>
              <a:t>Přehledné dějiny českého a slovenského dějepisectví : od počátků národní kultury až do sklonku třicátých let 20. století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 : Nakladatelství Lidové noviny, 1997.</a:t>
            </a:r>
          </a:p>
          <a:p>
            <a:r>
              <a:rPr lang="cs-CZ" dirty="0" smtClean="0">
                <a:hlinkClick r:id="rId2"/>
              </a:rPr>
              <a:t>http://cs.wikipedia.org</a:t>
            </a:r>
            <a:r>
              <a:rPr lang="cs-CZ" dirty="0" smtClean="0"/>
              <a:t> </a:t>
            </a:r>
          </a:p>
          <a:p>
            <a:r>
              <a:rPr lang="cs-CZ" smtClean="0">
                <a:hlinkClick r:id="rId3"/>
              </a:rPr>
              <a:t>http://commons.wikimedia.org</a:t>
            </a:r>
            <a:r>
              <a:rPr lang="cs-CZ" smtClean="0"/>
              <a:t> 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1564</Words>
  <Application>Microsoft Office PowerPoint</Application>
  <PresentationFormat>Předvádění na obrazovce (4:3)</PresentationFormat>
  <Paragraphs>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Dějiny českého dějepisectví (historiografie) – část 2. novověk</vt:lpstr>
      <vt:lpstr>Autoři historických textů ze 16. století:  Dějiny omezené na určitý úsek či místo.</vt:lpstr>
      <vt:lpstr>Klasičtí kronikáři 16. století</vt:lpstr>
      <vt:lpstr>Doba bělohorská a pobělohorská</vt:lpstr>
      <vt:lpstr>Doba národního obrození</vt:lpstr>
      <vt:lpstr>Gelasius Dobner a P. J. Šafařík</vt:lpstr>
      <vt:lpstr>Vrchol historiografie v době národního obrození</vt:lpstr>
      <vt:lpstr>František Palacký   portrét a pomník v Praze</vt:lpstr>
      <vt:lpstr>Dějiny české historiografie - test</vt:lpstr>
      <vt:lpstr>Dějiny české historiografie – test pokračování</vt:lpstr>
      <vt:lpstr>Dějiny české historiografie – test -řešení</vt:lpstr>
      <vt:lpstr>Dějiny české historiografie – test –řešení (pokračování)</vt:lpstr>
      <vt:lpstr>Použitá literatura a obrázky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českého dějepisectví (historiografie) – část 2. novověk</dc:title>
  <cp:lastModifiedBy>Gymnázium, SOŠ, SOU, VOŠ</cp:lastModifiedBy>
  <cp:revision>45</cp:revision>
  <dcterms:modified xsi:type="dcterms:W3CDTF">2013-10-17T13:31:21Z</dcterms:modified>
</cp:coreProperties>
</file>