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1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6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C7845336-1DE4-472C-B27D-27EA98346D6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8BAE47C7-ED5E-461E-A3E6-27C71143E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C7845336-1DE4-472C-B27D-27EA98346D6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E47C7-ED5E-461E-A3E6-27C71143E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C7845336-1DE4-472C-B27D-27EA98346D6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8BAE47C7-ED5E-461E-A3E6-27C71143EA83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7845336-1DE4-472C-B27D-27EA98346D6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BAE47C7-ED5E-461E-A3E6-27C71143E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C7845336-1DE4-472C-B27D-27EA98346D6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8BAE47C7-ED5E-461E-A3E6-27C71143EA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45336-1DE4-472C-B27D-27EA98346D6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E47C7-ED5E-461E-A3E6-27C71143E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C7845336-1DE4-472C-B27D-27EA98346D6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8BAE47C7-ED5E-461E-A3E6-27C71143E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C7845336-1DE4-472C-B27D-27EA98346D6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8BAE47C7-ED5E-461E-A3E6-27C71143EA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C7845336-1DE4-472C-B27D-27EA98346D6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8BAE47C7-ED5E-461E-A3E6-27C71143EA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45336-1DE4-472C-B27D-27EA98346D6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E47C7-ED5E-461E-A3E6-27C71143E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45336-1DE4-472C-B27D-27EA98346D6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E47C7-ED5E-461E-A3E6-27C71143E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C7845336-1DE4-472C-B27D-27EA98346D63}" type="datetimeFigureOut">
              <a:rPr lang="cs-CZ" smtClean="0"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8BAE47C7-ED5E-461E-A3E6-27C71143EA8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1bWsqzYa4hQ" TargetMode="External"/><Relationship Id="rId2" Type="http://schemas.openxmlformats.org/officeDocument/2006/relationships/hyperlink" Target="http://www.youtube.com/watch?v=EC7jcaE_KjA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ME6_2HSiJns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Franz</a:t>
            </a:r>
            <a:r>
              <a:rPr lang="cs-CZ" dirty="0" smtClean="0"/>
              <a:t> Kafka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450px-Kafka_portrai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692696"/>
            <a:ext cx="4139952" cy="551993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59632" y="638132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7600"/>
              </a:tblGrid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ŠKOLY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</a:rPr>
                        <a:t>Gymnázium Lovosice, Sady pionýrů 600/6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ČÍSLO PROJEKTU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/>
                        <a:t>CZ.1.07/1.5.00/34.1073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NÁZEV MATERIÁLU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</a:t>
                      </a:r>
                      <a:r>
                        <a:rPr lang="cs-CZ" sz="1800" baseline="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</a:rPr>
                        <a:t>VY_32_INOVACE_2B_12_Francouzská experimentální próza</a:t>
                      </a:r>
                      <a:endParaRPr lang="cs-CZ" sz="1800" b="0" dirty="0" smtClean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TÉMA SADY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: Literatura 19. a 20. století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ROČNÍK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septima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DATUM VZNIKU: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</a:rPr>
                        <a:t>únor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 2014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AUTOR</a:t>
                      </a:r>
                      <a:r>
                        <a:rPr lang="cs-CZ" sz="1800" dirty="0" smtClean="0">
                          <a:solidFill>
                            <a:schemeClr val="accent1">
                              <a:lumMod val="75000"/>
                            </a:schemeClr>
                          </a:solidFill>
                        </a:rPr>
                        <a:t>: </a:t>
                      </a:r>
                      <a:r>
                        <a:rPr lang="cs-CZ" sz="1800" b="0" dirty="0" smtClean="0">
                          <a:solidFill>
                            <a:schemeClr val="bg1"/>
                          </a:solidFill>
                        </a:rPr>
                        <a:t>Mgr. Kateřina Benešová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9237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4300" y="2603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250" y="501332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203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je určen k výkladu o spisovateli Franzi Kafkovi a práci s jeho texty</a:t>
            </a:r>
          </a:p>
          <a:p>
            <a:r>
              <a:rPr lang="cs-CZ" dirty="0" smtClean="0"/>
              <a:t>Studenti měli za úkol si na danou hodinu přečíst povídku Proměna, jež byla následně interpretována na základě ukázky i celého textu</a:t>
            </a:r>
          </a:p>
          <a:p>
            <a:r>
              <a:rPr lang="cs-CZ" dirty="0" smtClean="0"/>
              <a:t>Výklad o knize Proces byl doplněn o referát studentky založený na vlastní četbě</a:t>
            </a:r>
          </a:p>
          <a:p>
            <a:r>
              <a:rPr lang="cs-CZ" dirty="0" smtClean="0"/>
              <a:t>K odkrytí správných odpovědí jsou použity animace</a:t>
            </a:r>
          </a:p>
          <a:p>
            <a:r>
              <a:rPr lang="cs-CZ" dirty="0" smtClean="0"/>
              <a:t>Materiál je doplněn o hypertextové odkazy na audio a </a:t>
            </a:r>
            <a:r>
              <a:rPr lang="cs-CZ" smtClean="0"/>
              <a:t>video ukázky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145282"/>
          </a:xfrm>
        </p:spPr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6"/>
            <a:ext cx="6552728" cy="5184576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1883 – 1924</a:t>
            </a:r>
          </a:p>
          <a:p>
            <a:r>
              <a:rPr lang="cs-CZ" dirty="0" smtClean="0"/>
              <a:t>Pražský, německý spisovatel židovského původu</a:t>
            </a:r>
          </a:p>
          <a:p>
            <a:r>
              <a:rPr lang="cs-CZ" dirty="0" smtClean="0"/>
              <a:t>Jeho mateřština byla němčina</a:t>
            </a:r>
          </a:p>
          <a:p>
            <a:r>
              <a:rPr lang="cs-CZ" dirty="0" smtClean="0"/>
              <a:t>Měl 2 bratry (oba zemřeli jako děti) a 3 sestry (všechny zahynuly v koncentračních táborech)</a:t>
            </a:r>
          </a:p>
          <a:p>
            <a:r>
              <a:rPr lang="cs-CZ" dirty="0" smtClean="0"/>
              <a:t>Nevycházel s otcem </a:t>
            </a:r>
            <a:r>
              <a:rPr lang="cs-CZ" dirty="0" smtClean="0">
                <a:sym typeface="Wingdings" pitchFamily="2" charset="2"/>
              </a:rPr>
              <a:t> vliv na jeho dílo</a:t>
            </a:r>
          </a:p>
          <a:p>
            <a:r>
              <a:rPr lang="cs-CZ" dirty="0" smtClean="0">
                <a:sym typeface="Wingdings" pitchFamily="2" charset="2"/>
              </a:rPr>
              <a:t>Vystudoval práva, na studiích se seznámil se svým celoživotním přítelem Maxem Brodem</a:t>
            </a:r>
          </a:p>
          <a:p>
            <a:r>
              <a:rPr lang="cs-CZ" dirty="0" smtClean="0">
                <a:sym typeface="Wingdings" pitchFamily="2" charset="2"/>
              </a:rPr>
              <a:t>Pracoval jako úředník v pojišťovně</a:t>
            </a:r>
          </a:p>
          <a:p>
            <a:r>
              <a:rPr lang="cs-CZ" dirty="0" smtClean="0">
                <a:sym typeface="Wingdings" pitchFamily="2" charset="2"/>
              </a:rPr>
              <a:t>Zemřel na tuberkulózu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Kafka5jah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92280" y="260648"/>
            <a:ext cx="1872208" cy="263310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524328" y="306896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76256" y="3789040"/>
            <a:ext cx="2088232" cy="23083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Zajímavosti:</a:t>
            </a:r>
          </a:p>
          <a:p>
            <a:pPr>
              <a:buFontTx/>
              <a:buChar char="-"/>
            </a:pPr>
            <a:r>
              <a:rPr lang="cs-CZ" dirty="0" smtClean="0"/>
              <a:t>Kafka ve svých dílech čerpá z vlastního života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znát jeho život je důležité pro interpretaci jeho děl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4392488" cy="1512168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Obr. 3 - Hrob </a:t>
            </a:r>
            <a:r>
              <a:rPr lang="cs-CZ" sz="2400" dirty="0" err="1" smtClean="0"/>
              <a:t>Franze</a:t>
            </a:r>
            <a:r>
              <a:rPr lang="cs-CZ" sz="2400" dirty="0" smtClean="0"/>
              <a:t> Kafky a jeho rodičů na Novém židovském hřbitově</a:t>
            </a:r>
            <a:endParaRPr lang="cs-CZ" sz="2400" dirty="0"/>
          </a:p>
        </p:txBody>
      </p:sp>
      <p:pic>
        <p:nvPicPr>
          <p:cNvPr id="4" name="Zástupný symbol pro obsah 3" descr="FranzKafkaGravePragu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844824"/>
            <a:ext cx="3429000" cy="4572000"/>
          </a:xfrm>
        </p:spPr>
      </p:pic>
      <p:pic>
        <p:nvPicPr>
          <p:cNvPr id="5" name="Obrázek 4" descr="378px-Bronze_plaque_commemorating_Max_Brod,_Pragu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59580" y="1874732"/>
            <a:ext cx="2798455" cy="4434588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5220072" y="260648"/>
            <a:ext cx="3384376" cy="1152128"/>
          </a:xfrm>
          <a:prstGeom prst="rect">
            <a:avLst/>
          </a:prstGeom>
        </p:spPr>
        <p:txBody>
          <a:bodyPr vert="horz" anchor="ctr">
            <a:normAutofit fontScale="97500"/>
          </a:bodyPr>
          <a:lstStyle/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  <a:p>
            <a:pPr marL="484632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300" b="0" i="0" u="none" strike="noStrike" kern="1200" cap="none" spc="0" normalizeH="0" baseline="0" noProof="0" dirty="0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Obr. 4 – Památník Maxe </a:t>
            </a:r>
            <a:r>
              <a:rPr kumimoji="0" lang="cs-CZ" sz="2300" b="0" i="0" u="none" strike="noStrike" kern="1200" cap="none" spc="0" normalizeH="0" baseline="0" noProof="0" dirty="0" err="1" smtClean="0">
                <a:ln w="6350">
                  <a:solidFill>
                    <a:schemeClr val="accent1">
                      <a:shade val="43000"/>
                    </a:schemeClr>
                  </a:solidFill>
                </a:ln>
                <a:solidFill>
                  <a:schemeClr val="accent1">
                    <a:tint val="83000"/>
                    <a:satMod val="150000"/>
                  </a:schemeClr>
                </a:solidFill>
                <a:effectLst>
                  <a:outerShdw blurRad="26000" dist="26000" dir="14500000" algn="tl" rotWithShape="0">
                    <a:srgbClr val="000000">
                      <a:alpha val="4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Broda</a:t>
            </a:r>
            <a:endParaRPr kumimoji="0" lang="cs-CZ" sz="2300" b="0" i="0" u="none" strike="noStrike" kern="1200" cap="none" spc="0" normalizeH="0" baseline="0" noProof="0" dirty="0">
              <a:ln w="6350">
                <a:solidFill>
                  <a:schemeClr val="accent1">
                    <a:shade val="43000"/>
                  </a:schemeClr>
                </a:solidFill>
              </a:ln>
              <a:solidFill>
                <a:schemeClr val="accent1">
                  <a:tint val="83000"/>
                  <a:satMod val="150000"/>
                </a:schemeClr>
              </a:solidFill>
              <a:effectLst>
                <a:outerShdw blurRad="26000" dist="26000" dir="14500000" algn="tl" rotWithShape="0">
                  <a:srgbClr val="000000">
                    <a:alpha val="4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7494"/>
            <a:ext cx="6048672" cy="1001266"/>
          </a:xfrm>
        </p:spPr>
        <p:txBody>
          <a:bodyPr/>
          <a:lstStyle/>
          <a:p>
            <a:r>
              <a:rPr lang="cs-CZ" dirty="0" smtClean="0"/>
              <a:t>Kafka jako osobnost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6120680" cy="5186048"/>
          </a:xfrm>
        </p:spPr>
        <p:txBody>
          <a:bodyPr/>
          <a:lstStyle/>
          <a:p>
            <a:r>
              <a:rPr lang="cs-CZ" dirty="0" smtClean="0"/>
              <a:t>Bál se svého otce, i práci v pojišťovně vykonával kvůli němu, jeho samotného to ubíjelo</a:t>
            </a:r>
          </a:p>
          <a:p>
            <a:r>
              <a:rPr lang="cs-CZ" dirty="0" smtClean="0"/>
              <a:t>Problematické vztahy s jinými lidmi, zvláště se ženami</a:t>
            </a:r>
          </a:p>
          <a:p>
            <a:r>
              <a:rPr lang="cs-CZ" dirty="0" err="1" smtClean="0"/>
              <a:t>Fóbie</a:t>
            </a:r>
            <a:r>
              <a:rPr lang="cs-CZ" dirty="0" smtClean="0"/>
              <a:t> z dotyků</a:t>
            </a:r>
          </a:p>
          <a:p>
            <a:r>
              <a:rPr lang="cs-CZ" dirty="0" smtClean="0"/>
              <a:t>Podceňoval sám sebe i své texty – přál si, aby je Max Brod po jeho smrti zničil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44208" y="3645024"/>
            <a:ext cx="2592288" cy="286232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Ženy:</a:t>
            </a:r>
          </a:p>
          <a:p>
            <a:pPr>
              <a:buFontTx/>
              <a:buChar char="-"/>
            </a:pPr>
            <a:r>
              <a:rPr lang="cs-CZ" sz="2000" b="1" dirty="0" err="1" smtClean="0"/>
              <a:t>Felice</a:t>
            </a:r>
            <a:r>
              <a:rPr lang="cs-CZ" sz="2000" b="1" dirty="0" smtClean="0"/>
              <a:t> Bauerová</a:t>
            </a:r>
          </a:p>
          <a:p>
            <a:pPr lvl="1">
              <a:buFontTx/>
              <a:buChar char="-"/>
            </a:pPr>
            <a:r>
              <a:rPr lang="cs-CZ" sz="2000" dirty="0" smtClean="0"/>
              <a:t> byl s ní 2x zasnouben</a:t>
            </a:r>
          </a:p>
          <a:p>
            <a:pPr>
              <a:buFontTx/>
              <a:buChar char="-"/>
            </a:pPr>
            <a:r>
              <a:rPr lang="cs-CZ" sz="2000" dirty="0"/>
              <a:t> </a:t>
            </a:r>
            <a:r>
              <a:rPr lang="cs-CZ" sz="2000" b="1" dirty="0" smtClean="0"/>
              <a:t>Milena Jesenská</a:t>
            </a:r>
          </a:p>
          <a:p>
            <a:pPr lvl="1">
              <a:buFontTx/>
              <a:buChar char="-"/>
            </a:pPr>
            <a:r>
              <a:rPr lang="cs-CZ" sz="2000" dirty="0" smtClean="0"/>
              <a:t>viděl se s ní snad jen 2x, ale udržovali korespondenci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44208" y="908720"/>
            <a:ext cx="2555776" cy="25545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Citát:</a:t>
            </a:r>
          </a:p>
          <a:p>
            <a:r>
              <a:rPr lang="cs-CZ" sz="2000" dirty="0" smtClean="0"/>
              <a:t>„Moje zaměstnání je pro mne nesnesitelné, protože odporuje ... mému jedinému povolání, a tím je literatura.“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Témata a motivy jeho děl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435280" cy="223224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Postel – místo, kde je člověk v bezpečí, kde má soukromí</a:t>
            </a:r>
          </a:p>
          <a:p>
            <a:r>
              <a:rPr lang="cs-CZ" sz="2800" dirty="0" smtClean="0"/>
              <a:t>Narušení soukromí – lidé nahlížející do oken, vetřelci v domě</a:t>
            </a:r>
          </a:p>
        </p:txBody>
      </p:sp>
      <p:pic>
        <p:nvPicPr>
          <p:cNvPr id="4" name="Obrázek 3" descr="Vrba_postelj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24128" y="3789040"/>
            <a:ext cx="3099825" cy="232486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228184" y="6309320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5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3501008"/>
            <a:ext cx="489654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Byrokratická nelidská mašinérie, která člověka semele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Lidské vztahy – osamocenost, odcizenost, necitelnost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001266"/>
          </a:xfrm>
        </p:spPr>
        <p:txBody>
          <a:bodyPr/>
          <a:lstStyle/>
          <a:p>
            <a:r>
              <a:rPr lang="cs-CZ" dirty="0" smtClean="0"/>
              <a:t>Proměna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784976" cy="3384376"/>
          </a:xfrm>
        </p:spPr>
        <p:txBody>
          <a:bodyPr>
            <a:normAutofit fontScale="55000" lnSpcReduction="20000"/>
          </a:bodyPr>
          <a:lstStyle/>
          <a:p>
            <a:r>
              <a:rPr lang="cs-CZ" sz="3800" dirty="0" smtClean="0"/>
              <a:t>Těžké zranění, s nímž Řehoř stonal víc než měsíc - jablko, které si nikdo netroufal vyndat, zůstalo v těle jako viditelná upomínka -, patrně i otci připomnělo, že přes svou nynější, smutnou a odpornou podobu je Řehoř členem rodiny, že se s ním nesmí jednat jako s nepřítelem, nýbrž že rodinná povinnost přikazuje spolknout odpor a být trpělivý, nic než trpělivý.</a:t>
            </a:r>
          </a:p>
          <a:p>
            <a:r>
              <a:rPr lang="cs-CZ" sz="3800" dirty="0" smtClean="0"/>
              <a:t>A třebaže Řehoř svým zraněním navždy utrpěl újmu na pohyblivosti a prozatím mu jako nějakému starému invalidovi trvalo celé dlouhé minuty, než přešel pokoj - na lezení ve výškách nebylo ani pomyšlení -, dostalo se mu za toto zhoršení stavu náhrady, která se mu zdála zcela dostatečná, v tom, že vždy k večeru se otevřely dveře do obývacího </a:t>
            </a:r>
            <a:endParaRPr lang="cs-CZ" dirty="0"/>
          </a:p>
        </p:txBody>
      </p:sp>
      <p:pic>
        <p:nvPicPr>
          <p:cNvPr id="4" name="Obrázek 3" descr="800px-Titanus_giganteus_MHN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4365104"/>
            <a:ext cx="3048000" cy="209931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67544" y="4365104"/>
            <a:ext cx="53285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pokoje, z nichž obyčejně už hodinu či dvě předtím nespouštěl oči, a on se pak, leže potmě ve svém pokoji a z obývacího pokoje neviditelný, směl dívat na celou rodinu u osvětleného stolu a poslouchat jaksi s všeobecným souhlasem, tedy docela jinak než dříve, co si povídají.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648866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ukázce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98016"/>
          </a:xfrm>
        </p:spPr>
        <p:txBody>
          <a:bodyPr>
            <a:normAutofit fontScale="85000" lnSpcReduction="20000"/>
          </a:bodyPr>
          <a:lstStyle/>
          <a:p>
            <a:pPr marL="578358" indent="-514350">
              <a:buFont typeface="+mj-lt"/>
              <a:buAutoNum type="arabicPeriod"/>
            </a:pPr>
            <a:r>
              <a:rPr lang="cs-CZ" dirty="0" smtClean="0"/>
              <a:t>Zasaďte ukázku do kontextu celé povídky.</a:t>
            </a:r>
          </a:p>
          <a:p>
            <a:pPr marL="953262" lvl="1" indent="-514350"/>
            <a:r>
              <a:rPr lang="cs-CZ" dirty="0" smtClean="0"/>
              <a:t>Závěr povídky, před Řehořovou smrtí, zraněn jablkem, které po něm hodil otec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Popište vztah Řehoře a jeho rodiny</a:t>
            </a:r>
          </a:p>
          <a:p>
            <a:pPr marL="953262" lvl="1" indent="-514350"/>
            <a:r>
              <a:rPr lang="cs-CZ" dirty="0" smtClean="0"/>
              <a:t>Postupné odcizování</a:t>
            </a:r>
          </a:p>
          <a:p>
            <a:pPr marL="953262" lvl="1" indent="-514350"/>
            <a:r>
              <a:rPr lang="cs-CZ" dirty="0" smtClean="0"/>
              <a:t>Neporozumění</a:t>
            </a:r>
          </a:p>
          <a:p>
            <a:pPr marL="953262" lvl="1" indent="-514350"/>
            <a:r>
              <a:rPr lang="cs-CZ" dirty="0" smtClean="0"/>
              <a:t>Řehoř se stává pro rodinu břemenem</a:t>
            </a:r>
          </a:p>
          <a:p>
            <a:pPr marL="953262" lvl="1" indent="-514350"/>
            <a:r>
              <a:rPr lang="cs-CZ" dirty="0" smtClean="0"/>
              <a:t>Zoufalá touha podržet si poslední kontakt s rodinou a tak i poslední zbytky lidství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Vyhledejte motivy, o kterých byla výše řeč:</a:t>
            </a:r>
          </a:p>
          <a:p>
            <a:pPr marL="953262" lvl="1" indent="-514350"/>
            <a:r>
              <a:rPr lang="cs-CZ" dirty="0" smtClean="0"/>
              <a:t>Otec, mezilidské vztahy</a:t>
            </a:r>
          </a:p>
          <a:p>
            <a:pPr marL="953262" lvl="1" indent="-514350"/>
            <a:r>
              <a:rPr lang="cs-CZ" dirty="0" smtClean="0"/>
              <a:t>Soukromí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Jazykový rozbor</a:t>
            </a:r>
          </a:p>
          <a:p>
            <a:pPr marL="953262" lvl="1" indent="-514350"/>
            <a:r>
              <a:rPr lang="cs-CZ" dirty="0" smtClean="0"/>
              <a:t>Spisovný text, dlouhá souvětí, přirovnání, vsuvky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2818656" cy="1073274"/>
          </a:xfrm>
        </p:spPr>
        <p:txBody>
          <a:bodyPr/>
          <a:lstStyle/>
          <a:p>
            <a:r>
              <a:rPr lang="cs-CZ" dirty="0" smtClean="0"/>
              <a:t>Proces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12968" cy="51125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Hl. hrdina: Josef K. (jen 1.</a:t>
            </a:r>
          </a:p>
          <a:p>
            <a:pPr>
              <a:buNone/>
            </a:pPr>
            <a:r>
              <a:rPr lang="cs-CZ" dirty="0" smtClean="0"/>
              <a:t> písmeno z příjmení </a:t>
            </a:r>
            <a:r>
              <a:rPr lang="cs-CZ" dirty="0" smtClean="0">
                <a:sym typeface="Wingdings" pitchFamily="2" charset="2"/>
              </a:rPr>
              <a:t></a:t>
            </a:r>
            <a:r>
              <a:rPr lang="en-US" dirty="0" smtClean="0">
                <a:sym typeface="Wingdings" pitchFamily="2" charset="2"/>
              </a:rPr>
              <a:t> </a:t>
            </a:r>
            <a:endParaRPr lang="cs-CZ" dirty="0" smtClean="0">
              <a:sym typeface="Wingdings" pitchFamily="2" charset="2"/>
            </a:endParaRPr>
          </a:p>
          <a:p>
            <a:pPr>
              <a:buNone/>
            </a:pPr>
            <a:r>
              <a:rPr lang="cs-CZ" dirty="0" smtClean="0">
                <a:sym typeface="Wingdings" pitchFamily="2" charset="2"/>
              </a:rPr>
              <a:t> </a:t>
            </a:r>
            <a:r>
              <a:rPr lang="en-US" dirty="0" smtClean="0">
                <a:sym typeface="Wingdings" pitchFamily="2" charset="2"/>
              </a:rPr>
              <a:t>anon</a:t>
            </a:r>
            <a:r>
              <a:rPr lang="cs-CZ" dirty="0" err="1" smtClean="0">
                <a:sym typeface="Wingdings" pitchFamily="2" charset="2"/>
              </a:rPr>
              <a:t>ymita</a:t>
            </a:r>
            <a:r>
              <a:rPr lang="cs-CZ" dirty="0" smtClean="0">
                <a:sym typeface="Wingdings" pitchFamily="2" charset="2"/>
              </a:rPr>
              <a:t>)</a:t>
            </a:r>
            <a:endParaRPr lang="cs-CZ" dirty="0" smtClean="0"/>
          </a:p>
          <a:p>
            <a:r>
              <a:rPr lang="cs-CZ" dirty="0" smtClean="0"/>
              <a:t>Téma: byrokracie, nesmyslné odsouzení člověka, zbytečný život</a:t>
            </a:r>
          </a:p>
          <a:p>
            <a:r>
              <a:rPr lang="cs-CZ" dirty="0" smtClean="0"/>
              <a:t>Absurdita</a:t>
            </a:r>
          </a:p>
          <a:p>
            <a:r>
              <a:rPr lang="cs-CZ" dirty="0" smtClean="0"/>
              <a:t>Josef K. je v předvečer svých 30. narozenin zatčen, rok žije s tím faktem, bojuje, brání se, rezignuje (celou dobu nezná důvod zatčení), nakonec je popraven</a:t>
            </a:r>
            <a:endParaRPr lang="cs-CZ" dirty="0"/>
          </a:p>
        </p:txBody>
      </p:sp>
      <p:pic>
        <p:nvPicPr>
          <p:cNvPr id="4" name="Obrázek 3" descr="OB2c70c7_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188640"/>
            <a:ext cx="3563888" cy="23785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283968" y="6926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504056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Ukázka z komiksu</a:t>
            </a:r>
            <a:endParaRPr lang="cs-CZ" dirty="0"/>
          </a:p>
        </p:txBody>
      </p:sp>
      <p:pic>
        <p:nvPicPr>
          <p:cNvPr id="4" name="Zástupný symbol pro obsah 3" descr="30319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908720"/>
            <a:ext cx="3888432" cy="5763520"/>
          </a:xfrm>
        </p:spPr>
      </p:pic>
      <p:pic>
        <p:nvPicPr>
          <p:cNvPr id="5" name="Obrázek 4" descr="OB2c70ca_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62500" y="3645024"/>
            <a:ext cx="4381500" cy="3028950"/>
          </a:xfrm>
          <a:prstGeom prst="rect">
            <a:avLst/>
          </a:prstGeom>
        </p:spPr>
      </p:pic>
      <p:pic>
        <p:nvPicPr>
          <p:cNvPr id="8" name="Obrázek 7" descr="OB2c70c5_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62500" y="1052736"/>
            <a:ext cx="4381500" cy="2376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7132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rmAutofit fontScale="47500" lnSpcReduction="20000"/>
          </a:bodyPr>
          <a:lstStyle/>
          <a:p>
            <a:r>
              <a:rPr lang="cs-CZ" sz="4200" dirty="0" smtClean="0"/>
              <a:t>Patrně učinil někdo na Josefa K. křivé udání, neboť aniž se dopustil něčeho zlého, byl jednou ráno zatčen. Kuchařka paní </a:t>
            </a:r>
            <a:r>
              <a:rPr lang="cs-CZ" sz="4200" dirty="0" err="1" smtClean="0"/>
              <a:t>Grubachové</a:t>
            </a:r>
            <a:r>
              <a:rPr lang="cs-CZ" sz="4200" dirty="0" smtClean="0"/>
              <a:t>, jeho bytné, která mu každý den ráno kolem osmé přinesla snídani, tentokrát nepřišla. To se ještě nikdy nestalo. Čekal ještě chvilku, viděl se svého polštáře stařenu, která bydlila naproti a která ho teď pozorovala se zvědavostí u ní zcela neobvyklou, potom však, zároveň udiven i </a:t>
            </a:r>
            <a:r>
              <a:rPr lang="cs-CZ" sz="4200" dirty="0" err="1" smtClean="0"/>
              <a:t>hladov</a:t>
            </a:r>
            <a:r>
              <a:rPr lang="cs-CZ" sz="4200" dirty="0" smtClean="0"/>
              <a:t>, zazvonil. Ihned se ozvalo zaklepání, a vešel muž, kterého zde v bytě ještě nikdy neviděl. Byl štíhlý a přece pevně rostlý, měl na sobě přiléhavý černý oděv, který byl podobně jako cestovní obleky opatřen všelikými skládanými záhyby, kapsami, přezkami, knoflíky a pásem a zdál se proto zvlášť praktický, aniž bylo jasné, k čemu oblek vlastně slouží. „Kdo jste?" zeptal se K. a ihned se zpola vztyčil v posteli. Muž však pominul otázku, jako by jeho zjev byl něco, co se prostě musí vzít na vědomí, a řekl jen: „Vy jste zvonil?" „Ať mi Anna přinese snídani," řekl K. a pokoušel se, nejdřív mlčky, aby pozorností a uvažováním zjistil, kdo vlastně je ten člověk. Ten se však nevydával nijak dlouho jeho pohledům, nýbrž obrátil se ke dveřím, pootevřel je a řekl komusi, kdo patrně stál hned za dveřmi: "Chce, aby mu Anna přinesla snídani." Následovalo kratičké zasmání ve vedlejším pokoji, nebylo podle zvuku jisto, nesměje-li se několik osob. </a:t>
            </a:r>
            <a:br>
              <a:rPr lang="cs-CZ" sz="4200" dirty="0" smtClean="0"/>
            </a:br>
            <a:endParaRPr lang="cs-CZ" sz="4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ukázce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9036496" cy="5184576"/>
          </a:xfrm>
        </p:spPr>
        <p:txBody>
          <a:bodyPr>
            <a:normAutofit lnSpcReduction="10000"/>
          </a:bodyPr>
          <a:lstStyle/>
          <a:p>
            <a:pPr marL="578358" indent="-514350">
              <a:buFont typeface="+mj-lt"/>
              <a:buAutoNum type="arabicPeriod"/>
            </a:pPr>
            <a:r>
              <a:rPr lang="cs-CZ" dirty="0" smtClean="0"/>
              <a:t>Vyhledejte motivy, o nichž byla řeč výše:</a:t>
            </a:r>
          </a:p>
          <a:p>
            <a:pPr marL="953262" lvl="1" indent="-514350"/>
            <a:r>
              <a:rPr lang="cs-CZ" dirty="0" smtClean="0"/>
              <a:t>Postel</a:t>
            </a:r>
          </a:p>
          <a:p>
            <a:pPr marL="953262" lvl="1" indent="-514350"/>
            <a:r>
              <a:rPr lang="cs-CZ" dirty="0" smtClean="0"/>
              <a:t>Narušení soukromí</a:t>
            </a:r>
          </a:p>
          <a:p>
            <a:pPr marL="953262" lvl="1" indent="-514350"/>
            <a:r>
              <a:rPr lang="cs-CZ" dirty="0" smtClean="0"/>
              <a:t>Mezilidské vztahy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Jaké slohové postupy jsou v ukázce zastoupeny?</a:t>
            </a:r>
          </a:p>
          <a:p>
            <a:pPr marL="953262" lvl="1" indent="-514350"/>
            <a:r>
              <a:rPr lang="cs-CZ" dirty="0" smtClean="0"/>
              <a:t>Vyprávěcí, popisný</a:t>
            </a:r>
          </a:p>
          <a:p>
            <a:pPr marL="578358" indent="-514350">
              <a:buFont typeface="+mj-lt"/>
              <a:buAutoNum type="arabicPeriod"/>
            </a:pPr>
            <a:r>
              <a:rPr lang="cs-CZ" dirty="0" smtClean="0"/>
              <a:t>Popište pocity hlavního hrdiny.</a:t>
            </a:r>
          </a:p>
          <a:p>
            <a:pPr marL="953262" lvl="1" indent="-514350"/>
            <a:r>
              <a:rPr lang="cs-CZ" dirty="0" smtClean="0"/>
              <a:t>Rozpaky</a:t>
            </a:r>
          </a:p>
          <a:p>
            <a:pPr marL="953262" lvl="1" indent="-514350"/>
            <a:r>
              <a:rPr lang="cs-CZ" dirty="0" smtClean="0"/>
              <a:t>Zmatenost</a:t>
            </a:r>
          </a:p>
          <a:p>
            <a:pPr marL="953262" lvl="1" indent="-514350"/>
            <a:r>
              <a:rPr lang="cs-CZ" dirty="0" smtClean="0"/>
              <a:t>hněv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Audio a video ukázky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hlinkClick r:id="rId2"/>
              </a:rPr>
              <a:t>Trailer</a:t>
            </a:r>
            <a:r>
              <a:rPr lang="cs-CZ" dirty="0" smtClean="0">
                <a:hlinkClick r:id="rId2"/>
              </a:rPr>
              <a:t> k filmu Proces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Inscenace Divadla Komedie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Rozhlasová hra (slovenské znění)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70024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Obr. 1: ATELIER JACOBI: SIGISMUND JACOBI.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19.2.2014]. Dostupný na WWW: http://commons.wikimedia.org/wiki/File:Kafka_portrait.jpg </a:t>
            </a:r>
          </a:p>
          <a:p>
            <a:r>
              <a:rPr lang="cs-CZ" sz="1600" dirty="0" smtClean="0"/>
              <a:t>Obr. 2: NEZNÁMÝ AUTOR.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19.2.2014]. Dostupný na WWW: http://commons.wikimedia.org/wiki/File:Kafka5jahre.jpg</a:t>
            </a:r>
          </a:p>
          <a:p>
            <a:r>
              <a:rPr lang="cs-CZ" sz="1600" dirty="0" smtClean="0"/>
              <a:t>Obr. 3: MIAOW </a:t>
            </a:r>
            <a:r>
              <a:rPr lang="cs-CZ" sz="1600" dirty="0" err="1" smtClean="0"/>
              <a:t>MIAOW.</a:t>
            </a:r>
            <a:r>
              <a:rPr lang="cs-CZ" sz="1600" dirty="0" smtClean="0"/>
              <a:t>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19.2.2014]. Dostupný na WWW: http://commons.wikimedia.org/wiki/File:FranzKafkaGravePrague.JPG</a:t>
            </a:r>
          </a:p>
          <a:p>
            <a:r>
              <a:rPr lang="cs-CZ" sz="1600" dirty="0" smtClean="0"/>
              <a:t>Obr. 4: CORNELLÀ, </a:t>
            </a:r>
            <a:r>
              <a:rPr lang="cs-CZ" sz="1600" dirty="0" err="1" smtClean="0"/>
              <a:t>Ferran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19.2.2014]. Dostupný na WWW: http://commons.wikimedia.org/wiki/File:Bronze_plaque_commemorating_Max_Brod,_Prague.JPG   </a:t>
            </a:r>
          </a:p>
          <a:p>
            <a:r>
              <a:rPr lang="cs-CZ" sz="1600" dirty="0" smtClean="0"/>
              <a:t>Obr. 5: NOVAK, </a:t>
            </a:r>
            <a:r>
              <a:rPr lang="cs-CZ" sz="1600" dirty="0" err="1" smtClean="0"/>
              <a:t>Janez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19.2.2014]. Dostupný na WWW: http://commons.wikimedia.org/wiki/File:Vrba_postelja.jpg </a:t>
            </a:r>
          </a:p>
          <a:p>
            <a:r>
              <a:rPr lang="cs-CZ" sz="1600" dirty="0" smtClean="0"/>
              <a:t>Obr. 6: DESCOUENS, </a:t>
            </a:r>
            <a:r>
              <a:rPr lang="cs-CZ" sz="1600" dirty="0" err="1" smtClean="0"/>
              <a:t>Didier</a:t>
            </a:r>
            <a:r>
              <a:rPr lang="cs-CZ" sz="1600" dirty="0" smtClean="0"/>
              <a:t>. </a:t>
            </a:r>
            <a:r>
              <a:rPr lang="cs-CZ" sz="1600" i="1" dirty="0" err="1" smtClean="0"/>
              <a:t>wikimedia.org</a:t>
            </a:r>
            <a:r>
              <a:rPr lang="cs-CZ" sz="1600" dirty="0" smtClean="0"/>
              <a:t> [online]. [cit. 19.2.2014]. Dostupný na WWW: http://commons.wikimedia.org/wiki/File:Titanus_giganteus_MHNT.jpg </a:t>
            </a:r>
          </a:p>
          <a:p>
            <a:r>
              <a:rPr lang="cs-CZ" sz="1600" dirty="0" smtClean="0"/>
              <a:t>Obr. 7-10: KAFKA, </a:t>
            </a:r>
            <a:r>
              <a:rPr lang="cs-CZ" sz="1600" dirty="0" err="1" smtClean="0"/>
              <a:t>Franz</a:t>
            </a:r>
            <a:r>
              <a:rPr lang="cs-CZ" sz="1600" dirty="0" smtClean="0"/>
              <a:t>. </a:t>
            </a:r>
            <a:r>
              <a:rPr lang="cs-CZ" sz="1600" i="1" dirty="0" smtClean="0"/>
              <a:t>Proces</a:t>
            </a:r>
            <a:r>
              <a:rPr lang="cs-CZ" sz="1600" dirty="0" smtClean="0"/>
              <a:t>. Praha: BB ART, 2009, ISBN 978-80-7381-538-7. 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KAFKA, </a:t>
            </a:r>
            <a:r>
              <a:rPr lang="cs-CZ" sz="1600" dirty="0" err="1" smtClean="0"/>
              <a:t>Franz</a:t>
            </a:r>
            <a:r>
              <a:rPr lang="cs-CZ" sz="1600" dirty="0" smtClean="0"/>
              <a:t>. </a:t>
            </a:r>
            <a:r>
              <a:rPr lang="cs-CZ" sz="1600" i="1" dirty="0" smtClean="0"/>
              <a:t>Proměna</a:t>
            </a:r>
            <a:r>
              <a:rPr lang="cs-CZ" sz="1600" dirty="0" smtClean="0"/>
              <a:t> [online]. [cit. 19.2.2014]. Dostupný na WWW: http://www.</a:t>
            </a:r>
            <a:r>
              <a:rPr lang="cs-CZ" sz="1600" dirty="0" err="1" smtClean="0"/>
              <a:t>cesky</a:t>
            </a:r>
            <a:r>
              <a:rPr lang="cs-CZ" sz="1600" dirty="0" smtClean="0"/>
              <a:t>-jazyk.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citanka</a:t>
            </a:r>
            <a:r>
              <a:rPr lang="cs-CZ" sz="1600" dirty="0" smtClean="0"/>
              <a:t>/</a:t>
            </a:r>
            <a:r>
              <a:rPr lang="cs-CZ" sz="1600" dirty="0" err="1" smtClean="0"/>
              <a:t>franz</a:t>
            </a:r>
            <a:r>
              <a:rPr lang="cs-CZ" sz="1600" dirty="0" smtClean="0"/>
              <a:t>-</a:t>
            </a:r>
            <a:r>
              <a:rPr lang="cs-CZ" sz="1600" dirty="0" err="1" smtClean="0"/>
              <a:t>kafka</a:t>
            </a:r>
            <a:r>
              <a:rPr lang="cs-CZ" sz="1600" dirty="0" smtClean="0"/>
              <a:t>/</a:t>
            </a:r>
            <a:r>
              <a:rPr lang="cs-CZ" sz="1600" dirty="0" err="1" smtClean="0"/>
              <a:t>promena</a:t>
            </a:r>
            <a:r>
              <a:rPr lang="cs-CZ" sz="1600" dirty="0" smtClean="0"/>
              <a:t>-3.html</a:t>
            </a:r>
          </a:p>
          <a:p>
            <a:r>
              <a:rPr lang="cs-CZ" sz="1600" dirty="0" smtClean="0"/>
              <a:t>KAFKA, </a:t>
            </a:r>
            <a:r>
              <a:rPr lang="cs-CZ" sz="1600" dirty="0" err="1" smtClean="0"/>
              <a:t>Franz</a:t>
            </a:r>
            <a:r>
              <a:rPr lang="cs-CZ" sz="1600" dirty="0" smtClean="0"/>
              <a:t>. </a:t>
            </a:r>
            <a:r>
              <a:rPr lang="cs-CZ" sz="1600" i="1" dirty="0" smtClean="0"/>
              <a:t>Proces</a:t>
            </a:r>
            <a:r>
              <a:rPr lang="cs-CZ" sz="1600" dirty="0" smtClean="0"/>
              <a:t> [online]. [cit. 19.2.2014]. Dostupný na WWW: http://www.</a:t>
            </a:r>
            <a:r>
              <a:rPr lang="cs-CZ" sz="1600" dirty="0" err="1" smtClean="0"/>
              <a:t>cesky</a:t>
            </a:r>
            <a:r>
              <a:rPr lang="cs-CZ" sz="1600" dirty="0" smtClean="0"/>
              <a:t>-jazyk.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citanka</a:t>
            </a:r>
            <a:r>
              <a:rPr lang="cs-CZ" sz="1600" dirty="0" smtClean="0"/>
              <a:t>/</a:t>
            </a:r>
            <a:r>
              <a:rPr lang="cs-CZ" sz="1600" dirty="0" err="1" smtClean="0"/>
              <a:t>franz</a:t>
            </a:r>
            <a:r>
              <a:rPr lang="cs-CZ" sz="1600" dirty="0" smtClean="0"/>
              <a:t>-</a:t>
            </a:r>
            <a:r>
              <a:rPr lang="cs-CZ" sz="1600" dirty="0" err="1" smtClean="0"/>
              <a:t>kafka</a:t>
            </a:r>
            <a:r>
              <a:rPr lang="cs-CZ" sz="1600" dirty="0" smtClean="0"/>
              <a:t>/proces.</a:t>
            </a:r>
            <a:r>
              <a:rPr lang="cs-CZ" sz="1600" dirty="0" err="1" smtClean="0"/>
              <a:t>html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161</TotalTime>
  <Words>1247</Words>
  <Application>Microsoft Office PowerPoint</Application>
  <PresentationFormat>Předvádění na obrazovce (4:3)</PresentationFormat>
  <Paragraphs>105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2" baseType="lpstr">
      <vt:lpstr>Arial</vt:lpstr>
      <vt:lpstr>Century Gothic</vt:lpstr>
      <vt:lpstr>Verdana</vt:lpstr>
      <vt:lpstr>Wingdings</vt:lpstr>
      <vt:lpstr>Wingdings 2</vt:lpstr>
      <vt:lpstr>Talent</vt:lpstr>
      <vt:lpstr>Franz Kafka</vt:lpstr>
      <vt:lpstr>Prezentace aplikace PowerPoint</vt:lpstr>
      <vt:lpstr>Anotace</vt:lpstr>
      <vt:lpstr>ŽIVOT</vt:lpstr>
      <vt:lpstr>Obr. 3 - Hrob Franze Kafky a jeho rodičů na Novém židovském hřbitově</vt:lpstr>
      <vt:lpstr>Kafka jako osobnost</vt:lpstr>
      <vt:lpstr>Témata a motivy jeho děl</vt:lpstr>
      <vt:lpstr>Proměna</vt:lpstr>
      <vt:lpstr>Otázky k ukázce</vt:lpstr>
      <vt:lpstr>Proces</vt:lpstr>
      <vt:lpstr>Ukázka z komiksu</vt:lpstr>
      <vt:lpstr>Ukázka</vt:lpstr>
      <vt:lpstr>Otázky k ukázce</vt:lpstr>
      <vt:lpstr>Audio a video ukázky</vt:lpstr>
      <vt:lpstr>Citace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Franz Kafka</dc:title>
  <dc:creator>Kate</dc:creator>
  <cp:lastModifiedBy>Benešová Kateřina</cp:lastModifiedBy>
  <cp:revision>31</cp:revision>
  <dcterms:created xsi:type="dcterms:W3CDTF">2014-02-19T12:10:49Z</dcterms:created>
  <dcterms:modified xsi:type="dcterms:W3CDTF">2014-02-21T08:04:31Z</dcterms:modified>
</cp:coreProperties>
</file>