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57" r:id="rId4"/>
    <p:sldId id="260" r:id="rId5"/>
    <p:sldId id="265" r:id="rId6"/>
    <p:sldId id="266" r:id="rId7"/>
    <p:sldId id="256" r:id="rId8"/>
    <p:sldId id="273" r:id="rId9"/>
    <p:sldId id="271" r:id="rId10"/>
    <p:sldId id="269" r:id="rId11"/>
    <p:sldId id="275" r:id="rId12"/>
    <p:sldId id="272" r:id="rId13"/>
    <p:sldId id="258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F016"/>
    <a:srgbClr val="36D6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D5FB1-D5DD-4299-9BD8-162A3C31EBF4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450C2-A9E1-4FA4-AFD4-25A8620585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535774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Lenka</a:t>
                      </a:r>
                      <a:r>
                        <a:rPr lang="cs-CZ" sz="2400" baseline="0" dirty="0" smtClean="0"/>
                        <a:t> Zlámalová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7</a:t>
                      </a:r>
                      <a:r>
                        <a:rPr lang="cs-CZ" sz="2400" b="0" baseline="0" dirty="0" smtClean="0"/>
                        <a:t>. 3. 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VY_32_INOVACE_12_ČESKÝ</a:t>
                      </a:r>
                      <a:r>
                        <a:rPr lang="cs-CZ" sz="2400" baseline="0" dirty="0" smtClean="0"/>
                        <a:t>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Druhy</a:t>
                      </a:r>
                      <a:r>
                        <a:rPr lang="cs-CZ" sz="2400" b="0" baseline="0" dirty="0" smtClean="0"/>
                        <a:t> slov - Zájmena</a:t>
                      </a:r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2</a:t>
                      </a:r>
                      <a:r>
                        <a:rPr lang="cs-CZ" sz="2400" b="0" baseline="0" dirty="0" smtClean="0"/>
                        <a:t>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Tento výukový materiál je určen jako: 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úvodní hodina do učiva o zájmenech pro žáky 2. ročníku</a:t>
            </a:r>
          </a:p>
          <a:p>
            <a:pPr>
              <a:defRPr/>
            </a:pPr>
            <a:r>
              <a:rPr lang="cs-CZ" dirty="0" smtClean="0"/>
              <a:t>opakovací hodina  pro žáky 2. a 3. </a:t>
            </a:r>
            <a:r>
              <a:rPr lang="cs-CZ" smtClean="0"/>
              <a:t>ročníku</a:t>
            </a:r>
            <a:endParaRPr lang="cs-CZ" dirty="0" smtClean="0"/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Je určen především k frontální práci (společné práci učitele a žáků)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při vyučování.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Předpokládá se, že si učitel neustále ověřuje pochopení učiva doplňujícími  dotazy, rozšiřujícími úkoly k tématu.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Návštěvy s </a:t>
            </a:r>
            <a:r>
              <a:rPr lang="cs-CZ" dirty="0" err="1" smtClean="0"/>
              <a:t>Alíkem</a:t>
            </a:r>
            <a:endParaRPr lang="cs-CZ" dirty="0"/>
          </a:p>
        </p:txBody>
      </p:sp>
      <p:pic>
        <p:nvPicPr>
          <p:cNvPr id="4098" name="Picture 2" descr="C:\Users\speczs.cz1\AppData\Local\Microsoft\Windows\Temporary Internet Files\Content.IE5\KPGKIWEI\MP90044659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59" y="1785926"/>
            <a:ext cx="3890665" cy="43402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28596" y="571480"/>
            <a:ext cx="5915060" cy="3643338"/>
          </a:xfrm>
          <a:prstGeom prst="wedgeEllipseCallout">
            <a:avLst>
              <a:gd name="adj1" fmla="val 67672"/>
              <a:gd name="adj2" fmla="val 7066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Dobrý den, děti!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Už se těším na další návštěvu!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Kam půjdeme dnes?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67944" y="285293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Zájmena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láček 6"/>
          <p:cNvSpPr/>
          <p:nvPr/>
        </p:nvSpPr>
        <p:spPr>
          <a:xfrm>
            <a:off x="179512" y="3717032"/>
            <a:ext cx="7488832" cy="3140968"/>
          </a:xfrm>
          <a:prstGeom prst="cloudCallout">
            <a:avLst>
              <a:gd name="adj1" fmla="val 53799"/>
              <a:gd name="adj2" fmla="val 50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6" y="5229200"/>
            <a:ext cx="1210173" cy="16288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564903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8000" dirty="0" smtClean="0"/>
              <a:t>Zájmena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85852" y="2857496"/>
            <a:ext cx="6400800" cy="3667848"/>
          </a:xfrm>
        </p:spPr>
        <p:txBody>
          <a:bodyPr>
            <a:normAutofit fontScale="92500" lnSpcReduction="20000"/>
          </a:bodyPr>
          <a:lstStyle/>
          <a:p>
            <a:r>
              <a:rPr lang="cs-CZ" sz="3800" dirty="0">
                <a:solidFill>
                  <a:schemeClr val="tx1"/>
                </a:solidFill>
              </a:rPr>
              <a:t>z</a:t>
            </a:r>
            <a:r>
              <a:rPr lang="cs-CZ" sz="3800" dirty="0" smtClean="0">
                <a:solidFill>
                  <a:schemeClr val="tx1"/>
                </a:solidFill>
              </a:rPr>
              <a:t>astupují názvy osob, zvířat, věcí nebo na ně ukazují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sz="3600" dirty="0" smtClean="0">
                <a:solidFill>
                  <a:schemeClr val="tx1"/>
                </a:solidFill>
              </a:rPr>
              <a:t>já, ty, on, ona, ono</a:t>
            </a:r>
            <a:r>
              <a:rPr lang="cs-CZ" sz="3600" smtClean="0">
                <a:solidFill>
                  <a:schemeClr val="tx1"/>
                </a:solidFill>
              </a:rPr>
              <a:t>, my, </a:t>
            </a:r>
            <a:r>
              <a:rPr lang="cs-CZ" sz="3600" dirty="0" smtClean="0">
                <a:solidFill>
                  <a:schemeClr val="tx1"/>
                </a:solidFill>
              </a:rPr>
              <a:t>vy, oni, ony, ona, ten, ta, to, tato, tento, tenhle, onen, takový, týž, tentýž, sám, můj, tvůj, svůj, jeho, její, náš, váš, jejich, někdo, něco, nikdo, nic,…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Najdi zájmena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2" name="Krychle 11"/>
          <p:cNvSpPr/>
          <p:nvPr/>
        </p:nvSpPr>
        <p:spPr>
          <a:xfrm>
            <a:off x="395536" y="5085184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náš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Krychle 18"/>
          <p:cNvSpPr/>
          <p:nvPr/>
        </p:nvSpPr>
        <p:spPr>
          <a:xfrm>
            <a:off x="1979712" y="5085184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brzy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Krychle 19"/>
          <p:cNvSpPr/>
          <p:nvPr/>
        </p:nvSpPr>
        <p:spPr>
          <a:xfrm>
            <a:off x="1187624" y="4149080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kolo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Krychle 21"/>
          <p:cNvSpPr/>
          <p:nvPr/>
        </p:nvSpPr>
        <p:spPr>
          <a:xfrm>
            <a:off x="3635896" y="5013176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myš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Krychle 22"/>
          <p:cNvSpPr/>
          <p:nvPr/>
        </p:nvSpPr>
        <p:spPr>
          <a:xfrm>
            <a:off x="5436096" y="5013176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tito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Krychle 23"/>
          <p:cNvSpPr/>
          <p:nvPr/>
        </p:nvSpPr>
        <p:spPr>
          <a:xfrm>
            <a:off x="7308304" y="5013176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něco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Krychle 24"/>
          <p:cNvSpPr/>
          <p:nvPr/>
        </p:nvSpPr>
        <p:spPr>
          <a:xfrm>
            <a:off x="4572000" y="4005064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černý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6" name="Krychle 25"/>
          <p:cNvSpPr/>
          <p:nvPr/>
        </p:nvSpPr>
        <p:spPr>
          <a:xfrm>
            <a:off x="2843808" y="4077072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já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Krychle 20"/>
          <p:cNvSpPr/>
          <p:nvPr/>
        </p:nvSpPr>
        <p:spPr>
          <a:xfrm>
            <a:off x="6372200" y="4005064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7" name="Krychle 26"/>
          <p:cNvSpPr/>
          <p:nvPr/>
        </p:nvSpPr>
        <p:spPr>
          <a:xfrm>
            <a:off x="2051720" y="3140968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on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8" name="Krychle 27"/>
          <p:cNvSpPr/>
          <p:nvPr/>
        </p:nvSpPr>
        <p:spPr>
          <a:xfrm>
            <a:off x="3779912" y="3068960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tohle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Krychle 28"/>
          <p:cNvSpPr/>
          <p:nvPr/>
        </p:nvSpPr>
        <p:spPr>
          <a:xfrm>
            <a:off x="5508104" y="2996952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1" name="Krychle 30"/>
          <p:cNvSpPr/>
          <p:nvPr/>
        </p:nvSpPr>
        <p:spPr>
          <a:xfrm>
            <a:off x="2915816" y="2204864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psát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2" name="Krychle 31"/>
          <p:cNvSpPr/>
          <p:nvPr/>
        </p:nvSpPr>
        <p:spPr>
          <a:xfrm>
            <a:off x="4644008" y="2132856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moje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0" name="Krychle 29"/>
          <p:cNvSpPr/>
          <p:nvPr/>
        </p:nvSpPr>
        <p:spPr>
          <a:xfrm>
            <a:off x="3779912" y="1196752"/>
            <a:ext cx="1440160" cy="1296144"/>
          </a:xfrm>
          <a:prstGeom prst="cub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my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2C17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Já						přišel pozdě.</a:t>
            </a:r>
          </a:p>
          <a:p>
            <a:pPr>
              <a:buNone/>
            </a:pPr>
            <a:r>
              <a:rPr lang="cs-CZ" dirty="0" smtClean="0"/>
              <a:t>On					vesele tancovala.</a:t>
            </a:r>
          </a:p>
          <a:p>
            <a:pPr>
              <a:buNone/>
            </a:pPr>
            <a:r>
              <a:rPr lang="cs-CZ" dirty="0" smtClean="0"/>
              <a:t>My					rád běhám.</a:t>
            </a:r>
          </a:p>
          <a:p>
            <a:pPr>
              <a:buNone/>
            </a:pPr>
            <a:r>
              <a:rPr lang="cs-CZ" dirty="0" smtClean="0"/>
              <a:t>Oni					jste šli brzy domů.</a:t>
            </a:r>
          </a:p>
          <a:p>
            <a:pPr>
              <a:buNone/>
            </a:pPr>
            <a:r>
              <a:rPr lang="cs-CZ" dirty="0" smtClean="0"/>
              <a:t>Ty					pojedou na hory.</a:t>
            </a:r>
          </a:p>
          <a:p>
            <a:pPr>
              <a:buNone/>
            </a:pPr>
            <a:r>
              <a:rPr lang="cs-CZ" dirty="0" smtClean="0"/>
              <a:t>Vy					jsme se dívali.</a:t>
            </a:r>
          </a:p>
          <a:p>
            <a:pPr>
              <a:buNone/>
            </a:pPr>
            <a:r>
              <a:rPr lang="cs-CZ" dirty="0" smtClean="0"/>
              <a:t>Ona					jsi nemocný.		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Vývojový diagram: spojka 3"/>
          <p:cNvSpPr/>
          <p:nvPr/>
        </p:nvSpPr>
        <p:spPr>
          <a:xfrm>
            <a:off x="1619672" y="1700808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ka 4"/>
          <p:cNvSpPr/>
          <p:nvPr/>
        </p:nvSpPr>
        <p:spPr>
          <a:xfrm>
            <a:off x="1619672" y="2276872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1619672" y="2852936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1619672" y="3356992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1619672" y="3933056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619672" y="4437112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1619672" y="5013176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4716016" y="4941168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4716016" y="4437112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716016" y="3861048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716016" y="3356992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4716016" y="2780928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4716016" y="2276872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4716016" y="1772816"/>
            <a:ext cx="216024" cy="216024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šipka 18"/>
          <p:cNvCxnSpPr>
            <a:endCxn id="15" idx="3"/>
          </p:cNvCxnSpPr>
          <p:nvPr/>
        </p:nvCxnSpPr>
        <p:spPr>
          <a:xfrm>
            <a:off x="1835696" y="1844824"/>
            <a:ext cx="2911956" cy="112049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>
            <a:stCxn id="5" idx="6"/>
            <a:endCxn id="17" idx="3"/>
          </p:cNvCxnSpPr>
          <p:nvPr/>
        </p:nvCxnSpPr>
        <p:spPr>
          <a:xfrm flipV="1">
            <a:off x="1835696" y="1957204"/>
            <a:ext cx="2911956" cy="42768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endCxn id="12" idx="1"/>
          </p:cNvCxnSpPr>
          <p:nvPr/>
        </p:nvCxnSpPr>
        <p:spPr>
          <a:xfrm>
            <a:off x="1835696" y="2996952"/>
            <a:ext cx="2911956" cy="1471796"/>
          </a:xfrm>
          <a:prstGeom prst="straightConnector1">
            <a:avLst/>
          </a:prstGeom>
          <a:ln w="254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>
            <a:stCxn id="8" idx="6"/>
            <a:endCxn id="11" idx="1"/>
          </p:cNvCxnSpPr>
          <p:nvPr/>
        </p:nvCxnSpPr>
        <p:spPr>
          <a:xfrm>
            <a:off x="1835696" y="4041068"/>
            <a:ext cx="2911956" cy="93173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>
            <a:stCxn id="9" idx="6"/>
            <a:endCxn id="14" idx="3"/>
          </p:cNvCxnSpPr>
          <p:nvPr/>
        </p:nvCxnSpPr>
        <p:spPr>
          <a:xfrm flipV="1">
            <a:off x="1835696" y="3541380"/>
            <a:ext cx="2911956" cy="1003744"/>
          </a:xfrm>
          <a:prstGeom prst="straightConnector1">
            <a:avLst/>
          </a:prstGeom>
          <a:ln w="2540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>
            <a:stCxn id="10" idx="7"/>
            <a:endCxn id="16" idx="3"/>
          </p:cNvCxnSpPr>
          <p:nvPr/>
        </p:nvCxnSpPr>
        <p:spPr>
          <a:xfrm flipV="1">
            <a:off x="1804060" y="2461260"/>
            <a:ext cx="2943592" cy="2583552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>
            <a:stCxn id="7" idx="6"/>
            <a:endCxn id="13" idx="2"/>
          </p:cNvCxnSpPr>
          <p:nvPr/>
        </p:nvCxnSpPr>
        <p:spPr>
          <a:xfrm>
            <a:off x="1835696" y="3465004"/>
            <a:ext cx="2880320" cy="504056"/>
          </a:xfrm>
          <a:prstGeom prst="straightConnector1">
            <a:avLst/>
          </a:prstGeom>
          <a:ln w="25400">
            <a:solidFill>
              <a:srgbClr val="E0F01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6" y="522920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zájmena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757118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Ten svetr  si nesvlékej.</a:t>
            </a:r>
          </a:p>
          <a:p>
            <a:pPr>
              <a:buNone/>
            </a:pPr>
            <a:r>
              <a:rPr lang="cs-CZ" dirty="0" smtClean="0"/>
              <a:t>Já půjdu domů.</a:t>
            </a:r>
          </a:p>
          <a:p>
            <a:pPr>
              <a:buNone/>
            </a:pPr>
            <a:r>
              <a:rPr lang="cs-CZ" dirty="0" smtClean="0"/>
              <a:t>Někdo přišel pozdě.</a:t>
            </a:r>
          </a:p>
          <a:p>
            <a:pPr>
              <a:buNone/>
            </a:pPr>
            <a:r>
              <a:rPr lang="cs-CZ" dirty="0" smtClean="0"/>
              <a:t>Naše škola je veliká.</a:t>
            </a:r>
          </a:p>
          <a:p>
            <a:pPr>
              <a:buNone/>
            </a:pPr>
            <a:r>
              <a:rPr lang="cs-CZ" dirty="0" smtClean="0"/>
              <a:t>Můj bratr hraje krásně na klavír.</a:t>
            </a:r>
          </a:p>
          <a:p>
            <a:pPr>
              <a:buNone/>
            </a:pPr>
            <a:r>
              <a:rPr lang="cs-CZ" dirty="0" smtClean="0"/>
              <a:t>Přijď večer k nám.</a:t>
            </a:r>
          </a:p>
          <a:p>
            <a:pPr>
              <a:buNone/>
            </a:pPr>
            <a:r>
              <a:rPr lang="cs-CZ" dirty="0" smtClean="0"/>
              <a:t>My se učíme.</a:t>
            </a:r>
          </a:p>
          <a:p>
            <a:endParaRPr lang="cs-CZ" dirty="0"/>
          </a:p>
        </p:txBody>
      </p:sp>
      <p:pic>
        <p:nvPicPr>
          <p:cNvPr id="5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6" y="522920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zájmena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757118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Ten</a:t>
            </a:r>
            <a:r>
              <a:rPr lang="cs-CZ" dirty="0" smtClean="0"/>
              <a:t> svetr  si nesvlékej.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Já</a:t>
            </a:r>
            <a:r>
              <a:rPr lang="cs-CZ" dirty="0" smtClean="0"/>
              <a:t> půjdu domů.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Někdo</a:t>
            </a:r>
            <a:r>
              <a:rPr lang="cs-CZ" dirty="0" smtClean="0"/>
              <a:t> přišel pozdě.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Naše</a:t>
            </a:r>
            <a:r>
              <a:rPr lang="cs-CZ" dirty="0" smtClean="0"/>
              <a:t> škola je veliká.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Můj</a:t>
            </a:r>
            <a:r>
              <a:rPr lang="cs-CZ" dirty="0" smtClean="0"/>
              <a:t> bratr hraje krásně na klavír.</a:t>
            </a:r>
          </a:p>
          <a:p>
            <a:pPr>
              <a:buNone/>
            </a:pPr>
            <a:r>
              <a:rPr lang="cs-CZ" dirty="0" smtClean="0"/>
              <a:t>Přijď večer k </a:t>
            </a:r>
            <a:r>
              <a:rPr lang="cs-CZ" dirty="0" smtClean="0">
                <a:solidFill>
                  <a:srgbClr val="FF0000"/>
                </a:solidFill>
              </a:rPr>
              <a:t>nám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My</a:t>
            </a:r>
            <a:r>
              <a:rPr lang="cs-CZ" dirty="0" smtClean="0"/>
              <a:t> se učíme.</a:t>
            </a:r>
          </a:p>
          <a:p>
            <a:endParaRPr lang="cs-CZ" dirty="0"/>
          </a:p>
        </p:txBody>
      </p:sp>
      <p:pic>
        <p:nvPicPr>
          <p:cNvPr id="5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6" y="522920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5" y="4725144"/>
            <a:ext cx="1547665" cy="2132857"/>
          </a:xfrm>
          <a:prstGeom prst="rect">
            <a:avLst/>
          </a:prstGeom>
          <a:noFill/>
        </p:spPr>
      </p:pic>
      <p:sp>
        <p:nvSpPr>
          <p:cNvPr id="5" name="Oválný popisek 4"/>
          <p:cNvSpPr/>
          <p:nvPr/>
        </p:nvSpPr>
        <p:spPr>
          <a:xfrm>
            <a:off x="467544" y="620688"/>
            <a:ext cx="5915060" cy="3643338"/>
          </a:xfrm>
          <a:prstGeom prst="wedgeEllipseCallout">
            <a:avLst>
              <a:gd name="adj1" fmla="val 74093"/>
              <a:gd name="adj2" fmla="val 7452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Nyní již víme, co jsou zájmena. Můžeme rozsvítit další okénko.</a:t>
            </a:r>
          </a:p>
        </p:txBody>
      </p:sp>
      <p:sp>
        <p:nvSpPr>
          <p:cNvPr id="6" name="Nadpis 1"/>
          <p:cNvSpPr>
            <a:spLocks noGrp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7" name="Picture 2" descr="C:\Users\speczs.cz1\AppData\Local\Microsoft\Windows\Temporary Internet Files\Content.IE5\KPGKIWEI\MP900446598[1].jpg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5" y="4725144"/>
            <a:ext cx="1547665" cy="2132857"/>
          </a:xfrm>
          <a:prstGeom prst="rect">
            <a:avLst/>
          </a:prstGeom>
          <a:noFill/>
        </p:spPr>
      </p:pic>
      <p:sp>
        <p:nvSpPr>
          <p:cNvPr id="8" name="Oválný popisek 7"/>
          <p:cNvSpPr/>
          <p:nvPr/>
        </p:nvSpPr>
        <p:spPr>
          <a:xfrm>
            <a:off x="467544" y="620688"/>
            <a:ext cx="5915060" cy="3643338"/>
          </a:xfrm>
          <a:prstGeom prst="wedgeEllipseCallout">
            <a:avLst>
              <a:gd name="adj1" fmla="val 74093"/>
              <a:gd name="adj2" fmla="val 7452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Nyní již víme, co jsou zájmena. Můžeme rozsvítit další okénko.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otevřené galerie Microsoft</a:t>
            </a:r>
          </a:p>
          <a:p>
            <a:pPr>
              <a:buNone/>
            </a:pPr>
            <a:r>
              <a:rPr lang="cs-CZ" dirty="0" smtClean="0"/>
              <a:t>(školou zakoupená licence softwaru)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444</Words>
  <Application>Microsoft Office PowerPoint</Application>
  <PresentationFormat>Předvádění na obrazovce (4:3)</PresentationFormat>
  <Paragraphs>143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Návštěvy s Alíkem</vt:lpstr>
      <vt:lpstr>Prezentace aplikace PowerPoint</vt:lpstr>
      <vt:lpstr>Prezentace aplikace PowerPoint</vt:lpstr>
      <vt:lpstr>Prezentace aplikace PowerPoint</vt:lpstr>
      <vt:lpstr>Zájmena</vt:lpstr>
      <vt:lpstr> Najdi zájmena</vt:lpstr>
      <vt:lpstr>Spoj správně</vt:lpstr>
      <vt:lpstr>Hledej zájmena</vt:lpstr>
      <vt:lpstr>Hledej zájmena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Návštěvy s Alíkem</dc:title>
  <dc:creator>speczs.cz1</dc:creator>
  <cp:lastModifiedBy>Učitel</cp:lastModifiedBy>
  <cp:revision>43</cp:revision>
  <dcterms:created xsi:type="dcterms:W3CDTF">1980-01-21T00:49:00Z</dcterms:created>
  <dcterms:modified xsi:type="dcterms:W3CDTF">2012-03-27T13:16:38Z</dcterms:modified>
</cp:coreProperties>
</file>