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07132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05069908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 – sémantika, význam slova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Věta jednoduchá, dvojčlenná věta, jednočlenná věta, souvětí jednoduchá a složitá, souvětí</a:t>
                      </a:r>
                    </a:p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souřadná, podřadná,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pracovní listy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 Podnikání,  4. ročník  Mechanik seřizovač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smtClean="0"/>
              <a:t>Syntax - </a:t>
            </a:r>
            <a:r>
              <a:rPr lang="cs-CZ" sz="2800" b="1" dirty="0" smtClean="0"/>
              <a:t>větné celky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VY_32_INOVACE_34_689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508" y="1412776"/>
            <a:ext cx="856895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27784" y="1628800"/>
            <a:ext cx="40324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Větné celky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771800" y="2564904"/>
            <a:ext cx="3075987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 Věta jednoduchá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11560" y="3501008"/>
            <a:ext cx="28803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Věta  dvojčlenná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295879" y="3491497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Věta jednočlenná 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4427984" y="220486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691680" y="2924944"/>
            <a:ext cx="27363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427984" y="2924944"/>
            <a:ext cx="1872208" cy="5665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65854" y="3933056"/>
            <a:ext cx="6440161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Obsahuje </a:t>
            </a:r>
            <a:r>
              <a:rPr lang="cs-CZ" sz="1400" b="1" dirty="0" smtClean="0"/>
              <a:t>1 predikační dvojici                                                         </a:t>
            </a:r>
            <a:r>
              <a:rPr lang="cs-CZ" sz="1400" dirty="0" smtClean="0"/>
              <a:t>nemá predikační dvojici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= 1 podmět (subjekt) </a:t>
            </a:r>
            <a:r>
              <a:rPr lang="cs-CZ" sz="1400" b="1" dirty="0" smtClean="0"/>
              <a:t>S </a:t>
            </a:r>
            <a:r>
              <a:rPr lang="cs-CZ" sz="1400" dirty="0" smtClean="0"/>
              <a:t>                                                                   nemá podmět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+  1 přísudek (predikát) </a:t>
            </a:r>
            <a:r>
              <a:rPr lang="cs-CZ" sz="1400" b="1" dirty="0" smtClean="0"/>
              <a:t>P  </a:t>
            </a:r>
            <a:r>
              <a:rPr lang="cs-CZ" sz="1400" dirty="0" smtClean="0"/>
              <a:t>                                                               nemá přísudek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jejím základem je </a:t>
            </a:r>
            <a:r>
              <a:rPr lang="cs-CZ" sz="1400" b="1" dirty="0" smtClean="0"/>
              <a:t>fundament  F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lze ji rozdělit na 2 části                                                                      nelze ji dělit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část podmětovou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část přísudkovou     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112474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Věta dvojčlenná			     věta jednočlenná</a:t>
            </a:r>
          </a:p>
          <a:p>
            <a:r>
              <a:rPr lang="cs-CZ" b="1" dirty="0" smtClean="0"/>
              <a:t>         </a:t>
            </a:r>
            <a:r>
              <a:rPr lang="cs-CZ" sz="1400" b="1" dirty="0" smtClean="0"/>
              <a:t>S                           P                                                                                           F</a:t>
            </a:r>
            <a:endParaRPr lang="cs-CZ" sz="1400" b="1" dirty="0"/>
          </a:p>
        </p:txBody>
      </p:sp>
      <p:sp>
        <p:nvSpPr>
          <p:cNvPr id="5" name="Ovál 4"/>
          <p:cNvSpPr/>
          <p:nvPr/>
        </p:nvSpPr>
        <p:spPr>
          <a:xfrm>
            <a:off x="688559" y="1781019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051720" y="1772816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5" idx="6"/>
            <a:endCxn id="17" idx="2"/>
          </p:cNvCxnSpPr>
          <p:nvPr/>
        </p:nvCxnSpPr>
        <p:spPr>
          <a:xfrm flipV="1">
            <a:off x="1048599" y="1916832"/>
            <a:ext cx="1003121" cy="82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5" idx="5"/>
            <a:endCxn id="17" idx="3"/>
          </p:cNvCxnSpPr>
          <p:nvPr/>
        </p:nvCxnSpPr>
        <p:spPr>
          <a:xfrm flipV="1">
            <a:off x="995872" y="2018667"/>
            <a:ext cx="1108575" cy="82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55676" y="1700808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37618" y="1593666"/>
            <a:ext cx="3354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</a:t>
            </a:r>
          </a:p>
          <a:p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395535" y="2456892"/>
            <a:ext cx="293024" cy="2981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471128" y="2416242"/>
            <a:ext cx="36004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053593" y="2413282"/>
            <a:ext cx="324814" cy="2909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5640395" y="1619437"/>
            <a:ext cx="371765" cy="2973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950042" y="2248837"/>
            <a:ext cx="342038" cy="2804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6334563" y="2218931"/>
            <a:ext cx="391333" cy="3103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7107788" y="2603147"/>
            <a:ext cx="344939" cy="3037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>
            <a:off x="1763688" y="4437112"/>
            <a:ext cx="914400" cy="914400"/>
          </a:xfrm>
          <a:prstGeom prst="arc">
            <a:avLst>
              <a:gd name="adj1" fmla="val 16200000"/>
              <a:gd name="adj2" fmla="val 1640809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678845" y="3861048"/>
            <a:ext cx="842576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Věty s nevyjádřeným podmětem  = </a:t>
            </a:r>
            <a:r>
              <a:rPr lang="cs-CZ" sz="1400" b="1" dirty="0" smtClean="0"/>
              <a:t>také dvojčlenné          </a:t>
            </a:r>
            <a:r>
              <a:rPr lang="cs-CZ" sz="1400" dirty="0" smtClean="0"/>
              <a:t>Je-li fundament  vyjádřen  slovesem </a:t>
            </a:r>
            <a:r>
              <a:rPr lang="cs-CZ" sz="1400" b="1" dirty="0" smtClean="0"/>
              <a:t>– jednočlenná věta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                                           slovesná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S                       P                                                            </a:t>
            </a:r>
            <a:r>
              <a:rPr lang="cs-CZ" sz="1400" dirty="0" smtClean="0"/>
              <a:t>základem jiný slovní druh </a:t>
            </a:r>
            <a:r>
              <a:rPr lang="cs-CZ" sz="1400" b="1" dirty="0" smtClean="0"/>
              <a:t>– neslovesná např. jmenná   </a:t>
            </a:r>
          </a:p>
          <a:p>
            <a:r>
              <a:rPr lang="cs-CZ" sz="1400" b="1" dirty="0"/>
              <a:t>  </a:t>
            </a:r>
            <a:r>
              <a:rPr lang="cs-CZ" sz="1400" b="1" dirty="0" smtClean="0"/>
              <a:t>         my                                                                                                                                           příslovečná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                           citoslovečná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</a:t>
            </a:r>
            <a:r>
              <a:rPr lang="cs-CZ" sz="1400" u="sng" dirty="0" smtClean="0"/>
              <a:t>Bolí</a:t>
            </a:r>
            <a:r>
              <a:rPr lang="cs-CZ" sz="1400" dirty="0" smtClean="0"/>
              <a:t> mě v zádech. </a:t>
            </a:r>
            <a:endParaRPr lang="cs-CZ" sz="1400" dirty="0"/>
          </a:p>
          <a:p>
            <a:r>
              <a:rPr lang="cs-CZ" sz="1400" dirty="0" smtClean="0"/>
              <a:t>                                                                                                         Celý den </a:t>
            </a:r>
            <a:r>
              <a:rPr lang="cs-CZ" sz="1400" u="sng" dirty="0" smtClean="0"/>
              <a:t>mrholí.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Střední </a:t>
            </a:r>
            <a:r>
              <a:rPr lang="cs-CZ" sz="1400" u="sng" dirty="0" smtClean="0"/>
              <a:t>škola</a:t>
            </a:r>
            <a:r>
              <a:rPr lang="cs-CZ" sz="1400" dirty="0" smtClean="0"/>
              <a:t> stavební a technická v Ústí nad Labem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</a:t>
            </a:r>
            <a:r>
              <a:rPr lang="cs-CZ" sz="1400" dirty="0"/>
              <a:t>Učíme se pomalu</a:t>
            </a:r>
            <a:r>
              <a:rPr lang="cs-CZ" sz="1400" b="1" dirty="0"/>
              <a:t>. </a:t>
            </a:r>
            <a:r>
              <a:rPr lang="cs-CZ" sz="1400" dirty="0" smtClean="0"/>
              <a:t>                                             </a:t>
            </a:r>
            <a:r>
              <a:rPr lang="cs-CZ" sz="1400" u="sng" dirty="0" smtClean="0"/>
              <a:t>Výborně a skvěle</a:t>
            </a:r>
            <a:r>
              <a:rPr lang="cs-CZ" sz="1400" dirty="0" smtClean="0"/>
              <a:t>! </a:t>
            </a:r>
          </a:p>
          <a:p>
            <a:endParaRPr lang="cs-CZ" sz="1400" b="1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</a:t>
            </a:r>
            <a:endParaRPr lang="cs-CZ" sz="1400" b="1" dirty="0"/>
          </a:p>
        </p:txBody>
      </p:sp>
      <p:sp>
        <p:nvSpPr>
          <p:cNvPr id="54" name="Ovál 53"/>
          <p:cNvSpPr/>
          <p:nvPr/>
        </p:nvSpPr>
        <p:spPr>
          <a:xfrm>
            <a:off x="1961151" y="4509120"/>
            <a:ext cx="378601" cy="385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2476800" y="4967695"/>
            <a:ext cx="402575" cy="3817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se šipkou 57"/>
          <p:cNvCxnSpPr/>
          <p:nvPr/>
        </p:nvCxnSpPr>
        <p:spPr>
          <a:xfrm flipV="1">
            <a:off x="611560" y="2069051"/>
            <a:ext cx="144016" cy="3442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stCxn id="35" idx="0"/>
          </p:cNvCxnSpPr>
          <p:nvPr/>
        </p:nvCxnSpPr>
        <p:spPr>
          <a:xfrm flipH="1" flipV="1">
            <a:off x="2339752" y="2060848"/>
            <a:ext cx="311396" cy="3553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>
            <a:stCxn id="36" idx="0"/>
          </p:cNvCxnSpPr>
          <p:nvPr/>
        </p:nvCxnSpPr>
        <p:spPr>
          <a:xfrm flipH="1" flipV="1">
            <a:off x="2411760" y="2018667"/>
            <a:ext cx="804240" cy="3946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>
            <a:stCxn id="39" idx="7"/>
          </p:cNvCxnSpPr>
          <p:nvPr/>
        </p:nvCxnSpPr>
        <p:spPr>
          <a:xfrm flipV="1">
            <a:off x="5241990" y="1925035"/>
            <a:ext cx="482138" cy="3648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stCxn id="40" idx="1"/>
            <a:endCxn id="38" idx="5"/>
          </p:cNvCxnSpPr>
          <p:nvPr/>
        </p:nvCxnSpPr>
        <p:spPr>
          <a:xfrm flipH="1" flipV="1">
            <a:off x="5957716" y="1873279"/>
            <a:ext cx="434156" cy="3910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>
            <a:stCxn id="41" idx="2"/>
            <a:endCxn id="40" idx="5"/>
          </p:cNvCxnSpPr>
          <p:nvPr/>
        </p:nvCxnSpPr>
        <p:spPr>
          <a:xfrm flipH="1" flipV="1">
            <a:off x="6668587" y="2483816"/>
            <a:ext cx="439201" cy="271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>
            <a:stCxn id="55" idx="1"/>
            <a:endCxn id="54" idx="5"/>
          </p:cNvCxnSpPr>
          <p:nvPr/>
        </p:nvCxnSpPr>
        <p:spPr>
          <a:xfrm flipH="1" flipV="1">
            <a:off x="2284307" y="4837902"/>
            <a:ext cx="251449" cy="1856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1550159" y="4653136"/>
            <a:ext cx="6002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endCxn id="54" idx="2"/>
          </p:cNvCxnSpPr>
          <p:nvPr/>
        </p:nvCxnSpPr>
        <p:spPr>
          <a:xfrm>
            <a:off x="1550159" y="4701716"/>
            <a:ext cx="4109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1755655" y="4338101"/>
            <a:ext cx="8033" cy="10956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8259" y="1335251"/>
            <a:ext cx="871296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95736" y="1556792"/>
            <a:ext cx="51845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Věta složená – souvětí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290331"/>
            <a:ext cx="7488832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2 a více predikačních dvojic – základních skladebních dvojic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sz="1200" dirty="0" smtClean="0"/>
              <a:t>případně fundamentů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</a:t>
            </a:r>
            <a:r>
              <a:rPr lang="cs-CZ" dirty="0" smtClean="0"/>
              <a:t>2 a více vět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Obsahuje pouze 2 věty                        více než 2 věty</a:t>
            </a:r>
          </a:p>
          <a:p>
            <a:r>
              <a:rPr lang="cs-CZ" dirty="0"/>
              <a:t> </a:t>
            </a:r>
            <a:r>
              <a:rPr lang="cs-CZ" dirty="0" smtClean="0"/>
              <a:t>    1. </a:t>
            </a:r>
            <a:r>
              <a:rPr lang="cs-CZ" u="sng" dirty="0" smtClean="0"/>
              <a:t>Ledy roztály, přichází znovu jaro</a:t>
            </a:r>
            <a:r>
              <a:rPr lang="cs-CZ" dirty="0" smtClean="0"/>
              <a:t>.     1. Když začal číst, </a:t>
            </a:r>
            <a:r>
              <a:rPr lang="cs-CZ" u="sng" dirty="0" smtClean="0"/>
              <a:t>list se mu chvěl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</a:t>
            </a:r>
            <a:r>
              <a:rPr lang="cs-CZ" u="sng" dirty="0" smtClean="0"/>
              <a:t>v rukou tak silně</a:t>
            </a:r>
            <a:r>
              <a:rPr lang="cs-CZ" dirty="0" smtClean="0"/>
              <a:t>, že všichni od něho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odvrátili pohledy. </a:t>
            </a:r>
          </a:p>
          <a:p>
            <a:r>
              <a:rPr lang="cs-CZ" dirty="0"/>
              <a:t> </a:t>
            </a:r>
            <a:r>
              <a:rPr lang="cs-CZ" dirty="0" smtClean="0"/>
              <a:t>        VH1    +    VH2                                                    VH1    </a:t>
            </a:r>
          </a:p>
          <a:p>
            <a:r>
              <a:rPr lang="cs-CZ" dirty="0" smtClean="0"/>
              <a:t>                                                                                                 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Když VV1                    že VV2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1187624" y="3429000"/>
            <a:ext cx="25202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Souvětí  jednoduchá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564743" y="3429000"/>
            <a:ext cx="310360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Souvětí  složitá 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2915816" y="2204864"/>
            <a:ext cx="187220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788024" y="2204864"/>
            <a:ext cx="151216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4644008" y="5301208"/>
            <a:ext cx="57606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5220072" y="5301208"/>
            <a:ext cx="896471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856895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3547" y="1420904"/>
            <a:ext cx="81369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556" y="832967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871296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2.  </a:t>
            </a:r>
            <a:r>
              <a:rPr lang="cs-CZ" u="sng" dirty="0" smtClean="0"/>
              <a:t>Přeji ti</a:t>
            </a:r>
            <a:r>
              <a:rPr lang="cs-CZ" dirty="0" smtClean="0"/>
              <a:t>, abys byl zase zdráv.                    2. </a:t>
            </a:r>
            <a:r>
              <a:rPr lang="cs-CZ" u="sng" dirty="0" smtClean="0"/>
              <a:t>V lese máš dojem</a:t>
            </a:r>
            <a:r>
              <a:rPr lang="cs-CZ" dirty="0" smtClean="0"/>
              <a:t>, že tě ustavičně někdo                     				           sleduje, že větévky  praskají a že se někdo</a:t>
            </a:r>
          </a:p>
          <a:p>
            <a:r>
              <a:rPr lang="cs-CZ" dirty="0"/>
              <a:t> </a:t>
            </a:r>
            <a:r>
              <a:rPr lang="cs-CZ" dirty="0" smtClean="0"/>
              <a:t>       VH1                                                                  tajně </a:t>
            </a:r>
            <a:r>
              <a:rPr lang="cs-CZ" dirty="0"/>
              <a:t>prodírá za </a:t>
            </a:r>
            <a:r>
              <a:rPr lang="cs-CZ" dirty="0" smtClean="0"/>
              <a:t>tebou.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           VH1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,aby VV1                                                                    že VV1 +  ,že VV2  + a že VV3</a:t>
            </a:r>
          </a:p>
          <a:p>
            <a:r>
              <a:rPr lang="cs-CZ" dirty="0"/>
              <a:t> </a:t>
            </a:r>
            <a:r>
              <a:rPr lang="cs-CZ" dirty="0" smtClean="0"/>
              <a:t>       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     </a:t>
            </a:r>
            <a:r>
              <a:rPr lang="cs-CZ" b="1" dirty="0" smtClean="0"/>
              <a:t>Obojí druhy souvětí ( jednoduchá i složitá souvětí ) mohou být: </a:t>
            </a:r>
          </a:p>
          <a:p>
            <a:endParaRPr lang="cs-CZ" b="1" dirty="0"/>
          </a:p>
          <a:p>
            <a:r>
              <a:rPr lang="cs-CZ" b="1" dirty="0" smtClean="0"/>
              <a:t>                                     </a:t>
            </a:r>
            <a:r>
              <a:rPr lang="cs-CZ" b="1" u="sng" dirty="0" smtClean="0"/>
              <a:t>souřadná souvětí </a:t>
            </a:r>
            <a:r>
              <a:rPr lang="cs-CZ" b="1" dirty="0" smtClean="0"/>
              <a:t>( spojení nejméně  2 vět hlavních)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</a:t>
            </a:r>
            <a:r>
              <a:rPr lang="cs-CZ" dirty="0" smtClean="0"/>
              <a:t>1. </a:t>
            </a:r>
            <a:r>
              <a:rPr lang="cs-CZ" u="sng" dirty="0" smtClean="0"/>
              <a:t>Čekal jsem ho, ale nepřijel. </a:t>
            </a:r>
          </a:p>
          <a:p>
            <a:r>
              <a:rPr lang="cs-CZ" b="1" dirty="0" smtClean="0"/>
              <a:t>                                                                                                     </a:t>
            </a:r>
            <a:r>
              <a:rPr lang="cs-CZ" dirty="0" smtClean="0"/>
              <a:t>VH1, ale VH2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2. </a:t>
            </a:r>
            <a:r>
              <a:rPr lang="cs-CZ" u="sng" dirty="0" smtClean="0"/>
              <a:t>Slunce zářilo na modré obloze, ale jeho paprsky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</a:t>
            </a:r>
            <a:r>
              <a:rPr lang="cs-CZ" u="sng" dirty="0" smtClean="0"/>
              <a:t>nepálily</a:t>
            </a:r>
            <a:r>
              <a:rPr lang="cs-CZ" dirty="0" smtClean="0"/>
              <a:t>, </a:t>
            </a:r>
            <a:r>
              <a:rPr lang="cs-CZ" dirty="0" smtClean="0"/>
              <a:t>protože od </a:t>
            </a:r>
            <a:r>
              <a:rPr lang="cs-CZ" dirty="0" smtClean="0"/>
              <a:t>zasněžených hor vál vítr.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VH1, ale VH2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,protože  VV1                                     </a:t>
            </a:r>
            <a:r>
              <a:rPr lang="cs-CZ" b="1" dirty="0" smtClean="0"/>
              <a:t>                                                               </a:t>
            </a:r>
            <a:endParaRPr lang="cs-CZ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259632" y="2060848"/>
            <a:ext cx="43204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868144" y="2276872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868144" y="2276872"/>
            <a:ext cx="10801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868144" y="2276872"/>
            <a:ext cx="201622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Šipka doprava 20"/>
          <p:cNvSpPr/>
          <p:nvPr/>
        </p:nvSpPr>
        <p:spPr>
          <a:xfrm>
            <a:off x="755576" y="3933056"/>
            <a:ext cx="151216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6732240" y="5357282"/>
            <a:ext cx="576064" cy="4479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4968" y="1182114"/>
            <a:ext cx="88924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                          </a:t>
            </a:r>
            <a:r>
              <a:rPr lang="cs-CZ" b="1" u="sng" dirty="0" smtClean="0"/>
              <a:t>souvětí podřadná </a:t>
            </a:r>
            <a:r>
              <a:rPr lang="cs-CZ" b="1" dirty="0" smtClean="0"/>
              <a:t>(obsahují pouze 1 větu hlavní a ostatní věty jsou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větami vedlejšími ) </a:t>
            </a:r>
          </a:p>
          <a:p>
            <a:endParaRPr lang="cs-CZ" b="1" dirty="0"/>
          </a:p>
          <a:p>
            <a:r>
              <a:rPr lang="cs-CZ" b="1" dirty="0" smtClean="0"/>
              <a:t>                                         </a:t>
            </a:r>
            <a:r>
              <a:rPr lang="cs-CZ" dirty="0" smtClean="0"/>
              <a:t>1. </a:t>
            </a:r>
            <a:r>
              <a:rPr lang="cs-CZ" u="sng" dirty="0" smtClean="0"/>
              <a:t>Každý byl připraven na místě</a:t>
            </a:r>
            <a:r>
              <a:rPr lang="cs-CZ" dirty="0" smtClean="0"/>
              <a:t>, kde ho potřebovali</a:t>
            </a:r>
            <a:r>
              <a:rPr lang="cs-CZ" b="1" dirty="0" smtClean="0"/>
              <a:t>.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</a:t>
            </a:r>
            <a:r>
              <a:rPr lang="cs-CZ" dirty="0" smtClean="0"/>
              <a:t>VH1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,</a:t>
            </a:r>
            <a:r>
              <a:rPr lang="cs-CZ" dirty="0" smtClean="0"/>
              <a:t>kde VV1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2. </a:t>
            </a:r>
            <a:r>
              <a:rPr lang="cs-CZ" u="sng" dirty="0" smtClean="0"/>
              <a:t>Ten</a:t>
            </a:r>
            <a:r>
              <a:rPr lang="cs-CZ" dirty="0" smtClean="0"/>
              <a:t>, kdo pomalu jede, </a:t>
            </a:r>
            <a:r>
              <a:rPr lang="cs-CZ" u="sng" dirty="0" smtClean="0"/>
              <a:t>bezpečně dojede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                                                    VH1a   ………… VH1b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,kdo VV1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3. </a:t>
            </a:r>
            <a:r>
              <a:rPr lang="cs-CZ" u="sng" dirty="0" smtClean="0"/>
              <a:t>Pověz mi, </a:t>
            </a:r>
            <a:r>
              <a:rPr lang="cs-CZ" dirty="0" smtClean="0"/>
              <a:t>co čteš, a </a:t>
            </a:r>
            <a:r>
              <a:rPr lang="cs-CZ" u="sng" dirty="0" smtClean="0"/>
              <a:t>já ti povím</a:t>
            </a:r>
            <a:r>
              <a:rPr lang="cs-CZ" dirty="0" smtClean="0"/>
              <a:t>, jaký jsi.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VH1               a                VH2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, co VV1                                   ,jaký VV2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899592" y="1412776"/>
            <a:ext cx="1512168" cy="1071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923928" y="3645024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067944" y="2564904"/>
            <a:ext cx="7200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419872" y="5013176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508104" y="5013176"/>
            <a:ext cx="72008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6851" y="1196751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1340768"/>
            <a:ext cx="5544616" cy="4561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4923" y="2204863"/>
            <a:ext cx="68407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59632" y="2564904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zdroje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88024" y="2564904"/>
            <a:ext cx="2736304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Stručná mluvnice česká </a:t>
            </a:r>
          </a:p>
          <a:p>
            <a:pPr algn="ctr"/>
            <a:r>
              <a:rPr lang="cs-CZ" dirty="0" smtClean="0"/>
              <a:t>Bohuslav Havránek</a:t>
            </a:r>
          </a:p>
          <a:p>
            <a:pPr algn="ctr"/>
            <a:r>
              <a:rPr lang="cs-CZ" dirty="0" smtClean="0"/>
              <a:t>Alois Jedlička </a:t>
            </a:r>
          </a:p>
          <a:p>
            <a:pPr algn="ctr"/>
            <a:r>
              <a:rPr lang="cs-CZ" dirty="0" smtClean="0"/>
              <a:t>SPN Praha 1981</a:t>
            </a:r>
          </a:p>
          <a:p>
            <a:pPr algn="ctr"/>
            <a:endParaRPr lang="cs-CZ" dirty="0"/>
          </a:p>
        </p:txBody>
      </p:sp>
      <p:cxnSp>
        <p:nvCxnSpPr>
          <p:cNvPr id="14" name="Přímá spojnice se šipkou 13"/>
          <p:cNvCxnSpPr>
            <a:stCxn id="4" idx="2"/>
          </p:cNvCxnSpPr>
          <p:nvPr/>
        </p:nvCxnSpPr>
        <p:spPr>
          <a:xfrm flipH="1">
            <a:off x="2375756" y="1796916"/>
            <a:ext cx="2376264" cy="6959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4" idx="2"/>
          </p:cNvCxnSpPr>
          <p:nvPr/>
        </p:nvCxnSpPr>
        <p:spPr>
          <a:xfrm>
            <a:off x="4752020" y="1796916"/>
            <a:ext cx="1116124" cy="6959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1931</TotalTime>
  <Words>496</Words>
  <Application>Microsoft Office PowerPoint</Application>
  <PresentationFormat>Předvádění na obrazovce (4:3)</PresentationFormat>
  <Paragraphs>234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105</cp:revision>
  <cp:lastPrinted>2014-02-20T08:57:47Z</cp:lastPrinted>
  <dcterms:created xsi:type="dcterms:W3CDTF">2010-11-01T23:40:31Z</dcterms:created>
  <dcterms:modified xsi:type="dcterms:W3CDTF">2014-02-21T12:50:24Z</dcterms:modified>
</cp:coreProperties>
</file>