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4" r:id="rId3"/>
    <p:sldId id="257" r:id="rId4"/>
    <p:sldId id="258" r:id="rId5"/>
    <p:sldId id="259" r:id="rId6"/>
    <p:sldId id="260" r:id="rId7"/>
    <p:sldId id="256" r:id="rId8"/>
    <p:sldId id="266" r:id="rId9"/>
    <p:sldId id="267" r:id="rId10"/>
    <p:sldId id="268" r:id="rId11"/>
    <p:sldId id="269" r:id="rId12"/>
    <p:sldId id="265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EA42E-5288-461F-AA29-F1B60669AFBB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B27EA-7039-40C1-A039-D490AC3CD4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EA42E-5288-461F-AA29-F1B60669AFBB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B27EA-7039-40C1-A039-D490AC3CD4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EA42E-5288-461F-AA29-F1B60669AFBB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B27EA-7039-40C1-A039-D490AC3CD4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EA42E-5288-461F-AA29-F1B60669AFBB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B27EA-7039-40C1-A039-D490AC3CD4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EA42E-5288-461F-AA29-F1B60669AFBB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B27EA-7039-40C1-A039-D490AC3CD4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EA42E-5288-461F-AA29-F1B60669AFBB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B27EA-7039-40C1-A039-D490AC3CD4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EA42E-5288-461F-AA29-F1B60669AFBB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B27EA-7039-40C1-A039-D490AC3CD4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EA42E-5288-461F-AA29-F1B60669AFBB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B27EA-7039-40C1-A039-D490AC3CD4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EA42E-5288-461F-AA29-F1B60669AFBB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B27EA-7039-40C1-A039-D490AC3CD4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EA42E-5288-461F-AA29-F1B60669AFBB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B27EA-7039-40C1-A039-D490AC3CD4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EA42E-5288-461F-AA29-F1B60669AFBB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B27EA-7039-40C1-A039-D490AC3CD4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4EA42E-5288-461F-AA29-F1B60669AFBB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4B27EA-7039-40C1-A039-D490AC3CD4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20200774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Lenka</a:t>
                      </a:r>
                      <a:r>
                        <a:rPr lang="cs-CZ" sz="2400" baseline="0" dirty="0" smtClean="0"/>
                        <a:t> Zlámalová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16.3.2012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VY_32_INOVACE_16_ČESKÝ</a:t>
                      </a:r>
                      <a:r>
                        <a:rPr lang="cs-CZ" sz="2400" baseline="0" dirty="0" smtClean="0"/>
                        <a:t>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Druhy</a:t>
                      </a:r>
                      <a:r>
                        <a:rPr lang="cs-CZ" sz="2400" b="0" baseline="0" dirty="0" smtClean="0"/>
                        <a:t> slov </a:t>
                      </a:r>
                      <a:r>
                        <a:rPr lang="cs-CZ" sz="2400" b="0" baseline="0" dirty="0" smtClean="0"/>
                        <a:t>– Předložky - úvod</a:t>
                      </a:r>
                      <a:endParaRPr lang="cs-CZ" sz="2400" b="0" baseline="0" dirty="0" smtClean="0"/>
                    </a:p>
                    <a:p>
                      <a:r>
                        <a:rPr lang="cs-CZ" sz="2400" b="0" baseline="0" dirty="0" smtClean="0"/>
                        <a:t>R</a:t>
                      </a:r>
                      <a:r>
                        <a:rPr lang="cs-CZ" sz="2400" b="1" baseline="0" dirty="0" smtClean="0"/>
                        <a:t>očník: </a:t>
                      </a:r>
                      <a:r>
                        <a:rPr lang="cs-CZ" sz="2400" b="0" baseline="0" dirty="0" smtClean="0"/>
                        <a:t>2.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Font typeface="Arial" charset="0"/>
              <a:buNone/>
              <a:defRPr/>
            </a:pPr>
            <a:r>
              <a:rPr lang="cs-CZ" dirty="0" smtClean="0"/>
              <a:t>Tento výukový materiál je určen jako: </a:t>
            </a:r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defRPr/>
            </a:pPr>
            <a:r>
              <a:rPr lang="cs-CZ" dirty="0" smtClean="0"/>
              <a:t>úvodní hodina do učiva o předložkách pro žáky 2. ročníku</a:t>
            </a:r>
          </a:p>
          <a:p>
            <a:pPr>
              <a:defRPr/>
            </a:pPr>
            <a:r>
              <a:rPr lang="cs-CZ" dirty="0" smtClean="0"/>
              <a:t>opakovací hodina pro žáky 2. a 3.ročníku</a:t>
            </a:r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r>
              <a:rPr lang="cs-CZ" dirty="0" smtClean="0"/>
              <a:t>Je určen především k frontální práci (společné práci učitele a žáků)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     při vyučování.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Předpokládá se, že si učitel neustále ověřuje pochopení učiva doplňujícími  dotazy, rozšiřujícími úkoly k tématu.</a:t>
            </a:r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r>
              <a:rPr lang="cs-CZ" dirty="0" smtClean="0"/>
              <a:t>Na tento materiál navazují materiály určené k procvičení učiva, osvojení si učiva, které jsou určené hlavně k samostatné práci žáků.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Návštěvy s </a:t>
            </a:r>
            <a:r>
              <a:rPr lang="cs-CZ" dirty="0" err="1" smtClean="0"/>
              <a:t>Alíkem</a:t>
            </a:r>
            <a:endParaRPr lang="cs-CZ" dirty="0"/>
          </a:p>
        </p:txBody>
      </p:sp>
      <p:pic>
        <p:nvPicPr>
          <p:cNvPr id="4098" name="Picture 2" descr="C:\Users\speczs.cz1\AppData\Local\Microsoft\Windows\Temporary Internet Files\Content.IE5\KPGKIWEI\MP90044659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59" y="1785926"/>
            <a:ext cx="3890665" cy="43402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0"/>
            <a:ext cx="9144000" cy="6858000"/>
          </a:xfrm>
          <a:solidFill>
            <a:srgbClr val="0099FF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speczs.cz1\AppData\Local\Microsoft\Windows\Temporary Internet Files\Content.IE5\SHHF0DU7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82212" y="3929066"/>
            <a:ext cx="2261788" cy="2928934"/>
          </a:xfrm>
          <a:prstGeom prst="rect">
            <a:avLst/>
          </a:prstGeom>
          <a:noFill/>
        </p:spPr>
      </p:pic>
      <p:sp>
        <p:nvSpPr>
          <p:cNvPr id="6" name="Oválný popisek 5"/>
          <p:cNvSpPr/>
          <p:nvPr/>
        </p:nvSpPr>
        <p:spPr>
          <a:xfrm>
            <a:off x="428596" y="571480"/>
            <a:ext cx="5915060" cy="3643338"/>
          </a:xfrm>
          <a:prstGeom prst="wedgeEllipseCallout">
            <a:avLst>
              <a:gd name="adj1" fmla="val 67672"/>
              <a:gd name="adj2" fmla="val 70664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Dobrý den, děti!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Už se těším na další návštěvu!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Kam půjdeme dnes?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0"/>
          </a:xfrm>
          <a:solidFill>
            <a:srgbClr val="0099FF"/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00034" y="2428868"/>
            <a:ext cx="8215370" cy="3986234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500034" y="357166"/>
            <a:ext cx="8215370" cy="207170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Slovní druhy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85786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1.</a:t>
            </a:r>
          </a:p>
          <a:p>
            <a:pPr algn="ctr"/>
            <a:r>
              <a:rPr lang="cs-CZ" dirty="0">
                <a:solidFill>
                  <a:schemeClr val="tx1"/>
                </a:solidFill>
              </a:rPr>
              <a:t>Podstatná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jména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57224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Příslovce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85984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Přídavná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jména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071934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Zájmena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715008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Číslovky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358082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Slovesa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428860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?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143372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8.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Spojky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15008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9.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Částice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358082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Citoslovce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speczs.cz1\AppData\Local\Microsoft\Windows\Temporary Internet Files\Content.IE5\KPGKIWEI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39092" y="5427184"/>
            <a:ext cx="1104908" cy="1430816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0"/>
          </a:xfrm>
          <a:solidFill>
            <a:srgbClr val="0099FF"/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00034" y="2428868"/>
            <a:ext cx="8215370" cy="3986234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500034" y="357166"/>
            <a:ext cx="8215370" cy="207170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Slovní druhy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85786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1.</a:t>
            </a:r>
          </a:p>
          <a:p>
            <a:pPr algn="ctr"/>
            <a:r>
              <a:rPr lang="cs-CZ" dirty="0">
                <a:solidFill>
                  <a:schemeClr val="tx1"/>
                </a:solidFill>
              </a:rPr>
              <a:t>Podstatná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jména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57224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Příslovce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85984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Přídavná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jména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071934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Zájmena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715008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Číslovky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358082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Slovesa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428860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7.</a:t>
            </a:r>
          </a:p>
          <a:p>
            <a:pPr algn="ctr"/>
            <a:r>
              <a:rPr lang="cs-CZ" dirty="0" smtClean="0">
                <a:solidFill>
                  <a:srgbClr val="FF0000"/>
                </a:solidFill>
              </a:rPr>
              <a:t>Předložky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143372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8.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Spojky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15008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9.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Částice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358082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Citoslovce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speczs.cz1\AppData\Local\Microsoft\Windows\Temporary Internet Files\Content.IE5\KPGKIWEI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39092" y="5427184"/>
            <a:ext cx="1104908" cy="1430816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64291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8000" dirty="0" smtClean="0"/>
              <a:t>Předložky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00166" y="1785926"/>
            <a:ext cx="6400800" cy="5072074"/>
          </a:xfrm>
        </p:spPr>
        <p:txBody>
          <a:bodyPr>
            <a:normAutofit lnSpcReduction="10000"/>
          </a:bodyPr>
          <a:lstStyle/>
          <a:p>
            <a:r>
              <a:rPr lang="cs-CZ" dirty="0">
                <a:solidFill>
                  <a:schemeClr val="tx1"/>
                </a:solidFill>
              </a:rPr>
              <a:t>j</a:t>
            </a:r>
            <a:r>
              <a:rPr lang="cs-CZ" dirty="0" smtClean="0">
                <a:solidFill>
                  <a:schemeClr val="tx1"/>
                </a:solidFill>
              </a:rPr>
              <a:t>sou slova, která se spojují se jmény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sz="2600" dirty="0" smtClean="0">
                <a:solidFill>
                  <a:srgbClr val="FF0000"/>
                </a:solidFill>
              </a:rPr>
              <a:t>na</a:t>
            </a:r>
            <a:r>
              <a:rPr lang="cs-CZ" sz="2600" dirty="0" smtClean="0">
                <a:solidFill>
                  <a:schemeClr val="tx1"/>
                </a:solidFill>
              </a:rPr>
              <a:t> stole </a:t>
            </a:r>
          </a:p>
          <a:p>
            <a:pPr algn="l"/>
            <a:r>
              <a:rPr lang="cs-CZ" sz="2600" dirty="0" smtClean="0">
                <a:solidFill>
                  <a:srgbClr val="FF0000"/>
                </a:solidFill>
              </a:rPr>
              <a:t>před</a:t>
            </a:r>
            <a:r>
              <a:rPr lang="cs-CZ" sz="2600" dirty="0" smtClean="0">
                <a:solidFill>
                  <a:schemeClr val="tx1"/>
                </a:solidFill>
              </a:rPr>
              <a:t> domem </a:t>
            </a:r>
          </a:p>
          <a:p>
            <a:pPr algn="l"/>
            <a:r>
              <a:rPr lang="cs-CZ" sz="2600" dirty="0" smtClean="0">
                <a:solidFill>
                  <a:srgbClr val="FF0000"/>
                </a:solidFill>
              </a:rPr>
              <a:t>u</a:t>
            </a:r>
            <a:r>
              <a:rPr lang="cs-CZ" sz="2600" dirty="0" smtClean="0">
                <a:solidFill>
                  <a:schemeClr val="tx1"/>
                </a:solidFill>
              </a:rPr>
              <a:t> školy</a:t>
            </a:r>
          </a:p>
          <a:p>
            <a:pPr algn="l"/>
            <a:r>
              <a:rPr lang="cs-CZ" sz="2600" dirty="0" smtClean="0">
                <a:solidFill>
                  <a:srgbClr val="FF0000"/>
                </a:solidFill>
              </a:rPr>
              <a:t>pod</a:t>
            </a:r>
            <a:r>
              <a:rPr lang="cs-CZ" sz="2600" dirty="0" smtClean="0">
                <a:solidFill>
                  <a:schemeClr val="tx1"/>
                </a:solidFill>
              </a:rPr>
              <a:t> lavicí</a:t>
            </a:r>
          </a:p>
          <a:p>
            <a:pPr algn="l"/>
            <a:r>
              <a:rPr lang="cs-CZ" sz="2600" dirty="0" smtClean="0">
                <a:solidFill>
                  <a:srgbClr val="FF0000"/>
                </a:solidFill>
              </a:rPr>
              <a:t>mezi</a:t>
            </a:r>
            <a:r>
              <a:rPr lang="cs-CZ" sz="2600" dirty="0" smtClean="0">
                <a:solidFill>
                  <a:schemeClr val="tx1"/>
                </a:solidFill>
              </a:rPr>
              <a:t> okny</a:t>
            </a:r>
          </a:p>
          <a:p>
            <a:pPr algn="l"/>
            <a:r>
              <a:rPr lang="cs-CZ" sz="2600" dirty="0" smtClean="0">
                <a:solidFill>
                  <a:srgbClr val="FF0000"/>
                </a:solidFill>
              </a:rPr>
              <a:t>v</a:t>
            </a:r>
            <a:r>
              <a:rPr lang="cs-CZ" sz="2600" dirty="0" smtClean="0">
                <a:solidFill>
                  <a:schemeClr val="tx1"/>
                </a:solidFill>
              </a:rPr>
              <a:t> lese</a:t>
            </a:r>
          </a:p>
          <a:p>
            <a:pPr algn="l"/>
            <a:r>
              <a:rPr lang="cs-CZ" sz="2600" dirty="0" smtClean="0">
                <a:solidFill>
                  <a:srgbClr val="FF0000"/>
                </a:solidFill>
              </a:rPr>
              <a:t>do</a:t>
            </a:r>
            <a:r>
              <a:rPr lang="cs-CZ" sz="2600" dirty="0" smtClean="0">
                <a:solidFill>
                  <a:schemeClr val="tx1"/>
                </a:solidFill>
              </a:rPr>
              <a:t> města</a:t>
            </a:r>
          </a:p>
          <a:p>
            <a:pPr algn="l"/>
            <a:r>
              <a:rPr lang="cs-CZ" sz="2600" dirty="0" smtClean="0">
                <a:solidFill>
                  <a:srgbClr val="FF0000"/>
                </a:solidFill>
              </a:rPr>
              <a:t>na</a:t>
            </a:r>
            <a:r>
              <a:rPr lang="cs-CZ" sz="2600" dirty="0" smtClean="0">
                <a:solidFill>
                  <a:schemeClr val="tx1"/>
                </a:solidFill>
              </a:rPr>
              <a:t> půdě</a:t>
            </a:r>
          </a:p>
          <a:p>
            <a:pPr algn="l"/>
            <a:r>
              <a:rPr lang="cs-CZ" sz="2600" dirty="0" smtClean="0">
                <a:solidFill>
                  <a:srgbClr val="FF0000"/>
                </a:solidFill>
              </a:rPr>
              <a:t>přes</a:t>
            </a:r>
            <a:r>
              <a:rPr lang="cs-CZ" sz="2600" dirty="0" smtClean="0">
                <a:solidFill>
                  <a:schemeClr val="tx1"/>
                </a:solidFill>
              </a:rPr>
              <a:t> pole</a:t>
            </a:r>
          </a:p>
        </p:txBody>
      </p:sp>
      <p:pic>
        <p:nvPicPr>
          <p:cNvPr id="4" name="Picture 3" descr="C:\Users\speczs.cz1\AppData\Local\Microsoft\Windows\Temporary Internet Files\Content.IE5\SHHF0DU7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82212" y="3929066"/>
            <a:ext cx="2261788" cy="29289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Hledej předložky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vedle vlakového nádraží, u našeho domu, </a:t>
            </a:r>
            <a:r>
              <a:rPr lang="cs-CZ" dirty="0" smtClean="0"/>
              <a:t>            do </a:t>
            </a:r>
            <a:r>
              <a:rPr lang="cs-CZ" dirty="0" smtClean="0"/>
              <a:t>základní školy, po dobré večeři, pro tvého tatínka, od této doby, nad rozlehlými lány, </a:t>
            </a:r>
            <a:r>
              <a:rPr lang="cs-CZ" dirty="0" smtClean="0"/>
              <a:t>             ve </a:t>
            </a:r>
            <a:r>
              <a:rPr lang="cs-CZ" dirty="0" smtClean="0"/>
              <a:t>vysoké trávě, z barevného papíru, </a:t>
            </a:r>
            <a:r>
              <a:rPr lang="cs-CZ" dirty="0" smtClean="0"/>
              <a:t>                  mezi </a:t>
            </a:r>
            <a:r>
              <a:rPr lang="cs-CZ" dirty="0" smtClean="0"/>
              <a:t>dvěma stromy, k vaší radosti</a:t>
            </a:r>
            <a:endParaRPr lang="cs-CZ" dirty="0"/>
          </a:p>
        </p:txBody>
      </p:sp>
      <p:pic>
        <p:nvPicPr>
          <p:cNvPr id="4" name="Picture 2" descr="C:\Users\speczs.cz1\AppData\Local\Microsoft\Windows\Temporary Internet Files\Content.IE5\KPGKIWEI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376" y="5320069"/>
            <a:ext cx="1187624" cy="153793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2123728" y="4581128"/>
            <a:ext cx="3600400" cy="1980800"/>
          </a:xfrm>
          <a:prstGeom prst="cloudCallout">
            <a:avLst>
              <a:gd name="adj1" fmla="val 116610"/>
              <a:gd name="adj2" fmla="val 13378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</a:rPr>
              <a:t>Hledej předložky</a:t>
            </a:r>
            <a:endParaRPr lang="cs-CZ" sz="36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Hledej předložky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</a:t>
            </a:r>
            <a:r>
              <a:rPr lang="cs-CZ" dirty="0" smtClean="0">
                <a:solidFill>
                  <a:srgbClr val="FF0000"/>
                </a:solidFill>
              </a:rPr>
              <a:t> vedle </a:t>
            </a:r>
            <a:r>
              <a:rPr lang="cs-CZ" dirty="0" smtClean="0"/>
              <a:t>vlakového nádraží, </a:t>
            </a:r>
            <a:r>
              <a:rPr lang="cs-CZ" dirty="0" smtClean="0">
                <a:solidFill>
                  <a:srgbClr val="FF0000"/>
                </a:solidFill>
              </a:rPr>
              <a:t>u</a:t>
            </a:r>
            <a:r>
              <a:rPr lang="cs-CZ" dirty="0" smtClean="0"/>
              <a:t> našeho domu, </a:t>
            </a:r>
            <a:r>
              <a:rPr lang="cs-CZ" dirty="0" smtClean="0"/>
              <a:t>             </a:t>
            </a:r>
            <a:r>
              <a:rPr lang="cs-CZ" dirty="0" smtClean="0">
                <a:solidFill>
                  <a:srgbClr val="FF0000"/>
                </a:solidFill>
              </a:rPr>
              <a:t>do</a:t>
            </a:r>
            <a:r>
              <a:rPr lang="cs-CZ" dirty="0" smtClean="0"/>
              <a:t> </a:t>
            </a:r>
            <a:r>
              <a:rPr lang="cs-CZ" dirty="0" smtClean="0"/>
              <a:t>základní školy,</a:t>
            </a:r>
            <a:r>
              <a:rPr lang="cs-CZ" dirty="0" smtClean="0">
                <a:solidFill>
                  <a:srgbClr val="FF0000"/>
                </a:solidFill>
              </a:rPr>
              <a:t> po </a:t>
            </a:r>
            <a:r>
              <a:rPr lang="cs-CZ" dirty="0" smtClean="0"/>
              <a:t>dobré večeři, </a:t>
            </a:r>
            <a:r>
              <a:rPr lang="cs-CZ" dirty="0" smtClean="0">
                <a:solidFill>
                  <a:srgbClr val="FF0000"/>
                </a:solidFill>
              </a:rPr>
              <a:t>pro</a:t>
            </a:r>
            <a:r>
              <a:rPr lang="cs-CZ" dirty="0" smtClean="0"/>
              <a:t> tvého tatínka, </a:t>
            </a:r>
            <a:r>
              <a:rPr lang="cs-CZ" dirty="0" smtClean="0">
                <a:solidFill>
                  <a:srgbClr val="FF0000"/>
                </a:solidFill>
              </a:rPr>
              <a:t>od</a:t>
            </a:r>
            <a:r>
              <a:rPr lang="cs-CZ" dirty="0" smtClean="0"/>
              <a:t> této doby, </a:t>
            </a:r>
            <a:r>
              <a:rPr lang="cs-CZ" dirty="0" smtClean="0">
                <a:solidFill>
                  <a:srgbClr val="FF0000"/>
                </a:solidFill>
              </a:rPr>
              <a:t>nad</a:t>
            </a:r>
            <a:r>
              <a:rPr lang="cs-CZ" dirty="0" smtClean="0"/>
              <a:t> rozlehlými lány, </a:t>
            </a:r>
            <a:r>
              <a:rPr lang="cs-CZ" dirty="0" smtClean="0"/>
              <a:t>               </a:t>
            </a:r>
            <a:r>
              <a:rPr lang="cs-CZ" dirty="0" smtClean="0">
                <a:solidFill>
                  <a:srgbClr val="FF0000"/>
                </a:solidFill>
              </a:rPr>
              <a:t>ve</a:t>
            </a:r>
            <a:r>
              <a:rPr lang="cs-CZ" dirty="0" smtClean="0"/>
              <a:t> </a:t>
            </a:r>
            <a:r>
              <a:rPr lang="cs-CZ" dirty="0" smtClean="0"/>
              <a:t>vysoké trávě, </a:t>
            </a:r>
            <a:r>
              <a:rPr lang="cs-CZ" dirty="0" smtClean="0">
                <a:solidFill>
                  <a:srgbClr val="FF0000"/>
                </a:solidFill>
              </a:rPr>
              <a:t>z</a:t>
            </a:r>
            <a:r>
              <a:rPr lang="cs-CZ" dirty="0" smtClean="0"/>
              <a:t> barevného papíru, </a:t>
            </a:r>
            <a:r>
              <a:rPr lang="cs-CZ" dirty="0" smtClean="0"/>
              <a:t>                 </a:t>
            </a:r>
            <a:r>
              <a:rPr lang="cs-CZ" dirty="0" smtClean="0">
                <a:solidFill>
                  <a:srgbClr val="FF0000"/>
                </a:solidFill>
              </a:rPr>
              <a:t>mezi</a:t>
            </a:r>
            <a:r>
              <a:rPr lang="cs-CZ" dirty="0" smtClean="0"/>
              <a:t> </a:t>
            </a:r>
            <a:r>
              <a:rPr lang="cs-CZ" dirty="0" smtClean="0"/>
              <a:t>dvěma stromy,</a:t>
            </a:r>
            <a:r>
              <a:rPr lang="cs-CZ" dirty="0" smtClean="0">
                <a:solidFill>
                  <a:srgbClr val="FF0000"/>
                </a:solidFill>
              </a:rPr>
              <a:t> k </a:t>
            </a:r>
            <a:r>
              <a:rPr lang="cs-CZ" dirty="0" smtClean="0"/>
              <a:t>vaší radosti</a:t>
            </a:r>
            <a:endParaRPr lang="cs-CZ" dirty="0"/>
          </a:p>
        </p:txBody>
      </p:sp>
      <p:pic>
        <p:nvPicPr>
          <p:cNvPr id="4" name="Picture 2" descr="C:\Users\speczs.cz1\AppData\Local\Microsoft\Windows\Temporary Internet Files\Content.IE5\KPGKIWEI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376" y="5320069"/>
            <a:ext cx="1187624" cy="153793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2123728" y="4581128"/>
            <a:ext cx="3600400" cy="1980800"/>
          </a:xfrm>
          <a:prstGeom prst="cloudCallout">
            <a:avLst>
              <a:gd name="adj1" fmla="val 116610"/>
              <a:gd name="adj2" fmla="val 13378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</a:rPr>
              <a:t>Hledej předložky</a:t>
            </a:r>
            <a:endParaRPr lang="cs-CZ" sz="36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vhodné předložky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					stole</a:t>
            </a:r>
          </a:p>
          <a:p>
            <a:pPr>
              <a:buNone/>
            </a:pPr>
            <a:r>
              <a:rPr lang="cs-CZ" dirty="0" smtClean="0"/>
              <a:t>						lesa</a:t>
            </a:r>
          </a:p>
          <a:p>
            <a:pPr>
              <a:buNone/>
            </a:pPr>
            <a:r>
              <a:rPr lang="cs-CZ" dirty="0" smtClean="0"/>
              <a:t>						sklenici</a:t>
            </a:r>
          </a:p>
          <a:p>
            <a:pPr>
              <a:buNone/>
            </a:pPr>
            <a:r>
              <a:rPr lang="cs-CZ" dirty="0" smtClean="0"/>
              <a:t>						chyby</a:t>
            </a:r>
          </a:p>
          <a:p>
            <a:pPr>
              <a:buNone/>
            </a:pPr>
            <a:r>
              <a:rPr lang="cs-CZ" dirty="0" smtClean="0"/>
              <a:t>						tetou</a:t>
            </a:r>
          </a:p>
          <a:p>
            <a:pPr>
              <a:buNone/>
            </a:pPr>
            <a:r>
              <a:rPr lang="cs-CZ" dirty="0" smtClean="0"/>
              <a:t>						břehy</a:t>
            </a:r>
          </a:p>
          <a:p>
            <a:pPr>
              <a:buNone/>
            </a:pPr>
            <a:r>
              <a:rPr lang="cs-CZ" dirty="0" smtClean="0"/>
              <a:t>						autu</a:t>
            </a:r>
            <a:endParaRPr lang="cs-CZ" dirty="0"/>
          </a:p>
        </p:txBody>
      </p:sp>
      <p:sp>
        <p:nvSpPr>
          <p:cNvPr id="10" name="Vývojový diagram: ukončení 9"/>
          <p:cNvSpPr/>
          <p:nvPr/>
        </p:nvSpPr>
        <p:spPr>
          <a:xfrm>
            <a:off x="1187624" y="6021288"/>
            <a:ext cx="1490464" cy="517776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u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Vývojový diagram: ukončení 10"/>
          <p:cNvSpPr/>
          <p:nvPr/>
        </p:nvSpPr>
        <p:spPr>
          <a:xfrm>
            <a:off x="683568" y="5301208"/>
            <a:ext cx="1490464" cy="517776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Vývojový diagram: ukončení 11"/>
          <p:cNvSpPr/>
          <p:nvPr/>
        </p:nvSpPr>
        <p:spPr>
          <a:xfrm>
            <a:off x="2987824" y="2924944"/>
            <a:ext cx="1490464" cy="517776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mezi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Vývojový diagram: ukončení 12"/>
          <p:cNvSpPr/>
          <p:nvPr/>
        </p:nvSpPr>
        <p:spPr>
          <a:xfrm>
            <a:off x="827584" y="3933056"/>
            <a:ext cx="1490464" cy="517776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bez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Vývojový diagram: ukončení 13"/>
          <p:cNvSpPr/>
          <p:nvPr/>
        </p:nvSpPr>
        <p:spPr>
          <a:xfrm>
            <a:off x="827584" y="2492896"/>
            <a:ext cx="1490464" cy="517776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5" name="Vývojový diagram: ukončení 14"/>
          <p:cNvSpPr/>
          <p:nvPr/>
        </p:nvSpPr>
        <p:spPr>
          <a:xfrm>
            <a:off x="2267744" y="1844824"/>
            <a:ext cx="1490464" cy="517776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6" name="Vývojový diagram: ukončení 15"/>
          <p:cNvSpPr/>
          <p:nvPr/>
        </p:nvSpPr>
        <p:spPr>
          <a:xfrm>
            <a:off x="539552" y="1556792"/>
            <a:ext cx="1490464" cy="517776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562 0.00417 L 0.31233 0.3613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900" y="17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882 -0.01667 L 0.05243 0.2458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00" y="13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96296E-6 L 0.13907 0.49769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900" y="24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59259E-6 L 0.26511 0.04629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200" y="2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59259E-6 L 0.28091 -0.07986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00" y="-4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78 -0.01667 L 0.28854 -0.5312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600" y="-25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84 0.00417 L 0.22587 -0.55231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200" y="-27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C:\Users\speczs.cz1\AppData\Local\Microsoft\Windows\Temporary Internet Files\Content.IE5\KPGKIWEI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6335" y="4725144"/>
            <a:ext cx="1547665" cy="2132857"/>
          </a:xfrm>
          <a:prstGeom prst="rect">
            <a:avLst/>
          </a:prstGeom>
          <a:noFill/>
        </p:spPr>
      </p:pic>
      <p:sp>
        <p:nvSpPr>
          <p:cNvPr id="5" name="Oválný popisek 4"/>
          <p:cNvSpPr/>
          <p:nvPr/>
        </p:nvSpPr>
        <p:spPr>
          <a:xfrm>
            <a:off x="467544" y="620688"/>
            <a:ext cx="5915060" cy="3643338"/>
          </a:xfrm>
          <a:prstGeom prst="wedgeEllipseCallout">
            <a:avLst>
              <a:gd name="adj1" fmla="val 74093"/>
              <a:gd name="adj2" fmla="val 74525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Nyní již víme, co </a:t>
            </a:r>
            <a:r>
              <a:rPr lang="cs-CZ" sz="2800" smtClean="0">
                <a:solidFill>
                  <a:schemeClr val="tx1"/>
                </a:solidFill>
              </a:rPr>
              <a:t>jsou předložky. </a:t>
            </a:r>
            <a:r>
              <a:rPr lang="cs-CZ" sz="2800" dirty="0" smtClean="0">
                <a:solidFill>
                  <a:schemeClr val="tx1"/>
                </a:solidFill>
              </a:rPr>
              <a:t>Můžeme rozsvítit další okénko.</a:t>
            </a:r>
          </a:p>
        </p:txBody>
      </p:sp>
      <p:sp>
        <p:nvSpPr>
          <p:cNvPr id="6" name="Nadpis 1"/>
          <p:cNvSpPr>
            <a:spLocks noGrp="1"/>
          </p:cNvSpPr>
          <p:nvPr/>
        </p:nvSpPr>
        <p:spPr>
          <a:xfrm>
            <a:off x="0" y="-1"/>
            <a:ext cx="9144000" cy="6858000"/>
          </a:xfrm>
          <a:prstGeom prst="rect">
            <a:avLst/>
          </a:prstGeom>
          <a:solidFill>
            <a:srgbClr val="00B0F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pic>
        <p:nvPicPr>
          <p:cNvPr id="7" name="Picture 2" descr="C:\Users\speczs.cz1\AppData\Local\Microsoft\Windows\Temporary Internet Files\Content.IE5\KPGKIWEI\MP900446598[1].jpg"/>
          <p:cNvPicPr>
            <a:picLocks noGrp="1"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6335" y="4725143"/>
            <a:ext cx="1547665" cy="2132857"/>
          </a:xfrm>
          <a:prstGeom prst="rect">
            <a:avLst/>
          </a:prstGeom>
          <a:noFill/>
        </p:spPr>
      </p:pic>
      <p:sp>
        <p:nvSpPr>
          <p:cNvPr id="8" name="Oválný popisek 7"/>
          <p:cNvSpPr/>
          <p:nvPr/>
        </p:nvSpPr>
        <p:spPr>
          <a:xfrm>
            <a:off x="467544" y="620687"/>
            <a:ext cx="5915060" cy="3643338"/>
          </a:xfrm>
          <a:prstGeom prst="wedgeEllipseCallout">
            <a:avLst>
              <a:gd name="adj1" fmla="val 74093"/>
              <a:gd name="adj2" fmla="val 74525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Nyní již víme, co </a:t>
            </a:r>
            <a:r>
              <a:rPr lang="cs-CZ" sz="2800" smtClean="0">
                <a:solidFill>
                  <a:schemeClr val="tx1"/>
                </a:solidFill>
              </a:rPr>
              <a:t>jsou předložky. </a:t>
            </a:r>
            <a:r>
              <a:rPr lang="cs-CZ" sz="2800" dirty="0" smtClean="0">
                <a:solidFill>
                  <a:schemeClr val="tx1"/>
                </a:solidFill>
              </a:rPr>
              <a:t>Můžeme rozsvítit další okénko.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0"/>
          </a:xfrm>
          <a:solidFill>
            <a:srgbClr val="0099FF"/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00034" y="2428868"/>
            <a:ext cx="8215370" cy="3986234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500034" y="357166"/>
            <a:ext cx="8215370" cy="207170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Slovní druhy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85786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1.</a:t>
            </a:r>
          </a:p>
          <a:p>
            <a:pPr algn="ctr"/>
            <a:r>
              <a:rPr lang="cs-CZ" dirty="0">
                <a:solidFill>
                  <a:schemeClr val="tx1"/>
                </a:solidFill>
              </a:rPr>
              <a:t>Podstatná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jména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57224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Příslovce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85984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Přídavná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jména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071934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Zájmena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715008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Číslovky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358082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Slovesa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428860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7.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Předložky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143372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8.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Spojky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15008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9.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Částice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358082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Citoslovce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speczs.cz1\AppData\Local\Microsoft\Windows\Temporary Internet Files\Content.IE5\KPGKIWEI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39092" y="5427184"/>
            <a:ext cx="1104908" cy="1430816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</a:p>
          <a:p>
            <a:r>
              <a:rPr lang="cs-CZ" dirty="0" smtClean="0"/>
              <a:t>otevřené galerie Microsoft</a:t>
            </a:r>
          </a:p>
          <a:p>
            <a:pPr>
              <a:buNone/>
            </a:pPr>
            <a:r>
              <a:rPr lang="cs-CZ" dirty="0" smtClean="0"/>
              <a:t>(školou zakoupená licence softwaru)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425</Words>
  <Application>Microsoft Office PowerPoint</Application>
  <PresentationFormat>Předvádění na obrazovce (4:3)</PresentationFormat>
  <Paragraphs>131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Návštěvy s Alíkem</vt:lpstr>
      <vt:lpstr>Snímek 4</vt:lpstr>
      <vt:lpstr>Snímek 5</vt:lpstr>
      <vt:lpstr>Snímek 6</vt:lpstr>
      <vt:lpstr>Předložky </vt:lpstr>
      <vt:lpstr>Hledej předložky</vt:lpstr>
      <vt:lpstr>Hledej předložky</vt:lpstr>
      <vt:lpstr>Doplň vhodné předložky</vt:lpstr>
      <vt:lpstr>Snímek 11</vt:lpstr>
      <vt:lpstr>Snímek 12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Návštěvy s Alíkem</dc:title>
  <dc:creator>speczs.cz1</dc:creator>
  <cp:lastModifiedBy>Dum</cp:lastModifiedBy>
  <cp:revision>20</cp:revision>
  <dcterms:created xsi:type="dcterms:W3CDTF">1980-01-21T01:27:51Z</dcterms:created>
  <dcterms:modified xsi:type="dcterms:W3CDTF">2012-03-27T11:44:32Z</dcterms:modified>
</cp:coreProperties>
</file>