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94" r:id="rId3"/>
    <p:sldId id="270" r:id="rId4"/>
    <p:sldId id="290" r:id="rId5"/>
    <p:sldId id="292" r:id="rId6"/>
    <p:sldId id="256" r:id="rId7"/>
    <p:sldId id="295" r:id="rId8"/>
    <p:sldId id="271" r:id="rId9"/>
    <p:sldId id="298" r:id="rId10"/>
    <p:sldId id="272" r:id="rId11"/>
    <p:sldId id="278" r:id="rId12"/>
    <p:sldId id="297" r:id="rId13"/>
    <p:sldId id="283" r:id="rId14"/>
    <p:sldId id="28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18.2.2014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Obvody a obsahy </a:t>
            </a: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1</a:t>
            </a:r>
            <a:endParaRPr lang="cs-CZ" sz="60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stavební obory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13.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81312251"/>
              </p:ext>
            </p:extLst>
          </p:nvPr>
        </p:nvGraphicFramePr>
        <p:xfrm>
          <a:off x="274219" y="3356992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2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219" y="3356992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24064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druhý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 učebních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stavebních oborů předmětu MATEMATIKA. V dalším ročníku může být využit v rámci procvičení. Výuku  inovuje použitím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multimediálních pomůcek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příklady s obrázky podporující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učitele. Snaží se povzbudit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prověření osvojení učiva v praktických úlohách.  Uvedené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úlohy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mohou žáci řešit samostatně ve svých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sešitech, popřípadě 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1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Dnes budeme pokračovat s výpočty obvodu a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obsahu, ale trochu jinak. Jak bylo slíbeno minule, prověříme si, co umíte spočítat samostatně.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se tak nemračte, připravte si kalkulačky, hlavy…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Vše pouze vlastní !!!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Obrázek 4" descr="http://nd04.jxs.cz/089/849/dfc496cd58_70820763_u.jpg?128905950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047286"/>
            <a:ext cx="4176464" cy="18938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0986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1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připraveni?</a:t>
            </a:r>
          </a:p>
          <a:p>
            <a:pPr marL="0" indent="0" algn="ctr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vám přeji, ať se zadaří….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76872"/>
            <a:ext cx="3528392" cy="30243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3217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354013" indent="-354013" algn="l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Trojúhelníkový pozemek má strany o délkách 13 m, 17 m  a 19 m. Jaká je jeho plocha?</a:t>
            </a:r>
          </a:p>
          <a:p>
            <a:pPr marL="354013" indent="-354013" algn="l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Domek s obdélníkovým půdorysem  o délce 12 m a šířce   6 m stojí na lichoběžníkovém pozemku s délkami rovnoběžných stran 12 m a 15 m, které jsou od sebe vzdáleny 20 m.  Kolik procent pozemku zaujímá domek?</a:t>
            </a:r>
          </a:p>
          <a:p>
            <a:pPr marL="354013" indent="-354013" algn="l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Kotoučová pila má průměr 60 cm a po obvodu má celkem 80 zubů. S přesností na milimetry spočtěte vzdálenost dvou sousedních zubů. </a:t>
            </a:r>
          </a:p>
          <a:p>
            <a:pPr marL="354013" indent="-354013" algn="l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Lze z obdélníkového plechu s rozměry 30 x 70 cm zhotovit trubku o délce 0,5 m a průměru alespoň 1 dm? (Proč?)</a:t>
            </a:r>
          </a:p>
          <a:p>
            <a:pPr marL="354013" indent="-354013" algn="l">
              <a:buFont typeface="+mj-lt"/>
              <a:buAutoNum type="arabicPeriod"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0" y="188640"/>
            <a:ext cx="91440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1</a:t>
            </a:r>
            <a:endParaRPr lang="cs-CZ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8994" y="274638"/>
            <a:ext cx="9202994" cy="1143000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chemeClr val="accent6">
                    <a:lumMod val="50000"/>
                  </a:schemeClr>
                </a:solidFill>
              </a:rPr>
              <a:t>Výsledky úloh :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107,8 m</a:t>
            </a:r>
            <a:r>
              <a:rPr lang="cs-CZ" sz="40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26,7 %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24 mm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ne (nestačí šíře plechu)</a:t>
            </a:r>
          </a:p>
          <a:p>
            <a:pPr marL="742950" indent="-742950">
              <a:buFont typeface="+mj-lt"/>
              <a:buAutoNum type="arabicPeriod"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835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074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1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091381"/>
                <a:ext cx="9144000" cy="5766619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Podrobnější řešení úloh: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1.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 = o/2 = (13 + 17 + 19)/2 = 24,5 m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)(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𝒃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)(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𝒄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e>
                    </m:rad>
                  </m:oMath>
                </a14:m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𝟐𝟒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𝟐𝟒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𝟏𝟑</m:t>
                        </m:r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)(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𝟐𝟒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𝟏𝟕</m:t>
                        </m:r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)(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𝟐𝟒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𝟏𝟗</m:t>
                        </m:r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e>
                    </m:rad>
                  </m:oMath>
                </a14:m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= </a:t>
                </a: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𝟐𝟒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𝟏𝟏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e>
                    </m:rad>
                  </m:oMath>
                </a14:m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𝟏𝟏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𝟔𝟐𝟐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𝟏𝟖𝟕𝟓</m:t>
                        </m:r>
                      </m:e>
                    </m:rad>
                  </m:oMath>
                </a14:m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= 107,8 m</a:t>
                </a:r>
                <a:r>
                  <a:rPr lang="cs-CZ" sz="2800" b="1" u="dbl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  <a:endParaRPr lang="cs-CZ" sz="2800" b="1" u="dbl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091381"/>
                <a:ext cx="9144000" cy="5766619"/>
              </a:xfrm>
              <a:blipFill rotWithShape="1">
                <a:blip r:embed="rId2"/>
                <a:stretch>
                  <a:fillRect t="-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– prověření 1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 algn="ctr">
                  <a:buNone/>
                </a:pP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</a:rPr>
                  <a:t>2.</a:t>
                </a:r>
              </a:p>
              <a:p>
                <a:pPr marL="0" indent="0" algn="ctr">
                  <a:buNone/>
                </a:pPr>
                <a:r>
                  <a:rPr lang="cs-CZ" sz="2800" b="1" dirty="0" err="1">
                    <a:solidFill>
                      <a:schemeClr val="accent6">
                        <a:lumMod val="50000"/>
                      </a:schemeClr>
                    </a:solidFill>
                  </a:rPr>
                  <a:t>S</a:t>
                </a:r>
                <a:r>
                  <a:rPr lang="cs-CZ" sz="2800" b="1" baseline="-25000" dirty="0" err="1">
                    <a:solidFill>
                      <a:schemeClr val="accent6">
                        <a:lumMod val="50000"/>
                      </a:schemeClr>
                    </a:solidFill>
                  </a:rPr>
                  <a:t>obd</a:t>
                </a:r>
                <a:r>
                  <a:rPr lang="cs-CZ" sz="2800" b="1" baseline="-25000" dirty="0">
                    <a:solidFill>
                      <a:schemeClr val="accent6">
                        <a:lumMod val="50000"/>
                      </a:schemeClr>
                    </a:solidFill>
                  </a:rPr>
                  <a:t>.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= </a:t>
                </a:r>
                <a:r>
                  <a:rPr lang="cs-CZ" sz="2800" b="1" dirty="0" err="1">
                    <a:solidFill>
                      <a:schemeClr val="accent6">
                        <a:lumMod val="50000"/>
                      </a:schemeClr>
                    </a:solidFill>
                  </a:rPr>
                  <a:t>a.b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= 12.6 = 72 m</a:t>
                </a:r>
                <a:r>
                  <a:rPr lang="cs-CZ" sz="2800" b="1" baseline="30000" dirty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</a:p>
              <a:p>
                <a:pPr marL="0" indent="0" algn="ctr">
                  <a:buNone/>
                </a:pPr>
                <a:r>
                  <a:rPr lang="cs-CZ" sz="2800" b="1" dirty="0" err="1">
                    <a:solidFill>
                      <a:schemeClr val="accent6">
                        <a:lumMod val="50000"/>
                      </a:schemeClr>
                    </a:solidFill>
                  </a:rPr>
                  <a:t>S</a:t>
                </a:r>
                <a:r>
                  <a:rPr lang="cs-CZ" sz="2800" b="1" baseline="-25000" dirty="0" err="1">
                    <a:solidFill>
                      <a:schemeClr val="accent6">
                        <a:lumMod val="50000"/>
                      </a:schemeClr>
                    </a:solidFill>
                  </a:rPr>
                  <a:t>lich</a:t>
                </a:r>
                <a:r>
                  <a:rPr lang="cs-CZ" sz="2800" b="1" baseline="-25000" dirty="0">
                    <a:solidFill>
                      <a:schemeClr val="accent6">
                        <a:lumMod val="50000"/>
                      </a:schemeClr>
                    </a:solidFill>
                  </a:rPr>
                  <a:t>.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  <m: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𝒄</m:t>
                            </m:r>
                          </m:e>
                        </m:d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</m:num>
                      <m:den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𝟏𝟐</m:t>
                            </m:r>
                            <m: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𝟏𝟓</m:t>
                            </m:r>
                          </m:e>
                        </m:d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𝟐𝟎</m:t>
                        </m:r>
                      </m:num>
                      <m:den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= 270 m</a:t>
                </a:r>
                <a:r>
                  <a:rPr lang="cs-CZ" sz="2800" b="1" baseline="30000" dirty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100 % …………..270</a:t>
                </a:r>
              </a:p>
              <a:p>
                <a:pPr marL="0" indent="0" algn="ctr">
                  <a:buNone/>
                </a:pPr>
                <a:r>
                  <a:rPr lang="cs-CZ" sz="2800" b="1" u="sng" dirty="0">
                    <a:solidFill>
                      <a:schemeClr val="accent6">
                        <a:lumMod val="50000"/>
                      </a:schemeClr>
                    </a:solidFill>
                  </a:rPr>
                  <a:t>x % ……………….72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x = 72/270 . 100 = </a:t>
                </a:r>
                <a:r>
                  <a:rPr lang="cs-CZ" sz="2800" b="1" u="dbl" dirty="0">
                    <a:solidFill>
                      <a:schemeClr val="accent6">
                        <a:lumMod val="50000"/>
                      </a:schemeClr>
                    </a:solidFill>
                  </a:rPr>
                  <a:t>26,7 %</a:t>
                </a:r>
                <a:endParaRPr lang="cs-CZ" sz="2800" b="1" u="dbl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48077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1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47484" y="1124744"/>
            <a:ext cx="8888504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3.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 = 60 cm =&gt; r = 30 cm = 300 mm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 = 2.</a:t>
            </a:r>
            <a:r>
              <a:rPr lang="el-GR" sz="2800" b="1" dirty="0" smtClean="0">
                <a:solidFill>
                  <a:schemeClr val="accent6">
                    <a:lumMod val="50000"/>
                  </a:schemeClr>
                </a:solidFill>
              </a:rPr>
              <a:t>π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.r = 2.</a:t>
            </a:r>
            <a:r>
              <a:rPr lang="el-GR" sz="2800" b="1" dirty="0" smtClean="0">
                <a:solidFill>
                  <a:schemeClr val="accent6">
                    <a:lumMod val="50000"/>
                  </a:schemeClr>
                </a:solidFill>
              </a:rPr>
              <a:t>π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.300 = 1 884,96 mm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vzdálenost zubů : o / 80 = 23,56 mm = 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24 mm</a:t>
            </a:r>
            <a:endParaRPr lang="cs-CZ" sz="2800" b="1" u="dbl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1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79512" y="1556792"/>
            <a:ext cx="8784976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4.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Délka trubky se vejde do délky plechu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(0,5 m = 50 cm &lt; 70 cm),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druhý rozměr plechu by nestačil.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Proto šířka plechu by měla stačit na „stočení“.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 = 1 dm (alespoň) =&gt; r = 5 cm, pak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 = 2.</a:t>
            </a:r>
            <a:r>
              <a:rPr lang="el-GR" sz="2800" b="1" dirty="0" smtClean="0">
                <a:solidFill>
                  <a:schemeClr val="accent6">
                    <a:lumMod val="50000"/>
                  </a:schemeClr>
                </a:solidFill>
              </a:rPr>
              <a:t>π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.r = 2.</a:t>
            </a:r>
            <a:r>
              <a:rPr lang="el-GR" sz="2800" b="1" dirty="0" smtClean="0">
                <a:solidFill>
                  <a:schemeClr val="accent6">
                    <a:lumMod val="50000"/>
                  </a:schemeClr>
                </a:solidFill>
              </a:rPr>
              <a:t>π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.5 = 31,4 cm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 dispozici máme ale jen 30 cm.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obvody – prověření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doufám,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že vám to nepřipadalo příliš těžké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 že jste to zvládli celkem bez problémů…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Obrázek 4" descr="http://ts1.mm.bing.net/th?id=H.4734227589106098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73016"/>
            <a:ext cx="2664296" cy="238353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8631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1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Příště si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ukážeme,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jak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počítat obsahy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obvody ve složitějších případech….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Děkuji za pozornost 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49080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1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Použitá literatura :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0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Kliparty MS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Office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1966</TotalTime>
  <Words>660</Words>
  <Application>Microsoft Office PowerPoint</Application>
  <PresentationFormat>Předvádění na obrazovce (4:3)</PresentationFormat>
  <Paragraphs>90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Microsoft Excel Worksheet</vt:lpstr>
      <vt:lpstr>  Obvody a obsahy – prověření 1</vt:lpstr>
      <vt:lpstr>P  R  O  C  E  N  T  A</vt:lpstr>
      <vt:lpstr>Prezentace aplikace PowerPoint</vt:lpstr>
      <vt:lpstr>Obsahy a obvody – prověření 1</vt:lpstr>
      <vt:lpstr>Obsahy a obvody – prověření 1</vt:lpstr>
      <vt:lpstr>Prezentace aplikace PowerPoint</vt:lpstr>
      <vt:lpstr>Obsahy a obvody prověření 1</vt:lpstr>
      <vt:lpstr>Obsahy a obvody – prověření 1</vt:lpstr>
      <vt:lpstr>Obsahy a obvody – prověření 1</vt:lpstr>
      <vt:lpstr>Obsahy a obvody – prověření 1</vt:lpstr>
      <vt:lpstr>Obsahy a obvody – prověření 1</vt:lpstr>
      <vt:lpstr>Obsahy a obvody – prověření 1</vt:lpstr>
      <vt:lpstr>Obsahy a obvody – prověření 1</vt:lpstr>
      <vt:lpstr>Obsahy a obvody – prověření 1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117</cp:revision>
  <cp:lastPrinted>2013-04-09T11:39:44Z</cp:lastPrinted>
  <dcterms:created xsi:type="dcterms:W3CDTF">2013-02-26T11:10:07Z</dcterms:created>
  <dcterms:modified xsi:type="dcterms:W3CDTF">2014-02-18T17:28:48Z</dcterms:modified>
</cp:coreProperties>
</file>