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4" r:id="rId3"/>
    <p:sldId id="257" r:id="rId4"/>
    <p:sldId id="258" r:id="rId5"/>
    <p:sldId id="259" r:id="rId6"/>
    <p:sldId id="265" r:id="rId7"/>
    <p:sldId id="256" r:id="rId8"/>
    <p:sldId id="267" r:id="rId9"/>
    <p:sldId id="272" r:id="rId10"/>
    <p:sldId id="268" r:id="rId11"/>
    <p:sldId id="271" r:id="rId12"/>
    <p:sldId id="270" r:id="rId13"/>
    <p:sldId id="260" r:id="rId14"/>
    <p:sldId id="263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98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A30043-3D02-4080-822B-12D7EEF691C4}" type="datetimeFigureOut">
              <a:rPr lang="cs-CZ" smtClean="0"/>
              <a:pPr/>
              <a:t>21.3.2012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56737B-091A-42D6-B0E8-69CFC171D11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 flipV="1">
            <a:off x="-612576" y="7677472"/>
            <a:ext cx="9937104" cy="504056"/>
          </a:xfrm>
        </p:spPr>
        <p:txBody>
          <a:bodyPr>
            <a:normAutofit fontScale="90000"/>
          </a:bodyPr>
          <a:lstStyle/>
          <a:p>
            <a:pPr algn="l"/>
            <a:endParaRPr lang="cs-CZ" sz="36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 flipV="1">
            <a:off x="3059832" y="7173416"/>
            <a:ext cx="5680720" cy="504056"/>
          </a:xfrm>
        </p:spPr>
        <p:txBody>
          <a:bodyPr>
            <a:normAutofit fontScale="92500" lnSpcReduction="1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718702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Lenka</a:t>
                      </a:r>
                      <a:r>
                        <a:rPr lang="cs-CZ" sz="2400" baseline="0" dirty="0" smtClean="0"/>
                        <a:t> Zlámalová</a:t>
                      </a:r>
                    </a:p>
                    <a:p>
                      <a:r>
                        <a:rPr lang="cs-CZ" sz="2400" b="1" baseline="0" dirty="0" smtClean="0"/>
                        <a:t>Datum: </a:t>
                      </a:r>
                      <a:r>
                        <a:rPr lang="cs-CZ" sz="2400" b="0" baseline="0" dirty="0" smtClean="0"/>
                        <a:t>21.3.2012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VY_32_INOVACE_18_ČESKÝ</a:t>
                      </a:r>
                      <a:r>
                        <a:rPr lang="cs-CZ" sz="2400" baseline="0" dirty="0" smtClean="0"/>
                        <a:t> 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Druhy</a:t>
                      </a:r>
                      <a:r>
                        <a:rPr lang="cs-CZ" sz="2400" b="0" baseline="0" dirty="0" smtClean="0"/>
                        <a:t> slov - Spojky</a:t>
                      </a:r>
                      <a:endParaRPr lang="cs-CZ" sz="2400" b="0" baseline="0" dirty="0" smtClean="0"/>
                    </a:p>
                    <a:p>
                      <a:r>
                        <a:rPr lang="cs-CZ" sz="2400" b="1" baseline="0" dirty="0" smtClean="0"/>
                        <a:t>Ročník</a:t>
                      </a:r>
                      <a:r>
                        <a:rPr lang="cs-CZ" sz="2400" b="1" baseline="0" smtClean="0"/>
                        <a:t>: </a:t>
                      </a:r>
                      <a:r>
                        <a:rPr lang="cs-CZ" sz="2400" b="0" baseline="0" smtClean="0"/>
                        <a:t>2</a:t>
                      </a:r>
                      <a:r>
                        <a:rPr lang="cs-CZ" sz="2400" b="0" baseline="0" dirty="0" smtClean="0"/>
                        <a:t>.</a:t>
                      </a:r>
                      <a:endParaRPr lang="cs-CZ" sz="240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smtClean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Font typeface="Arial" charset="0"/>
              <a:buNone/>
              <a:defRPr/>
            </a:pPr>
            <a:r>
              <a:rPr lang="cs-CZ" dirty="0" smtClean="0"/>
              <a:t>Tento výukový materiál je určen jako: 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defRPr/>
            </a:pPr>
            <a:r>
              <a:rPr lang="cs-CZ" dirty="0" smtClean="0"/>
              <a:t>úvodní hodina do učiva o spojkách pro žáky 2. ročníku</a:t>
            </a:r>
          </a:p>
          <a:p>
            <a:pPr>
              <a:defRPr/>
            </a:pPr>
            <a:r>
              <a:rPr lang="cs-CZ" dirty="0" smtClean="0"/>
              <a:t>opakovací hodina pro žáky 2. a 3.ročníku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Je určen především k frontální práci (společné práci učitele a žáků)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   při vyučování.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Předpokládá se, že si učitel neustále ověřuje pochopení učiva doplňujícími  dotazy, rozšiřujícími úkoly k tématu.</a:t>
            </a:r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endParaRPr lang="cs-CZ" dirty="0" smtClean="0"/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</a:t>
            </a:r>
          </a:p>
          <a:p>
            <a:pPr>
              <a:buFont typeface="Arial" charset="0"/>
              <a:buNone/>
              <a:defRPr/>
            </a:pPr>
            <a:r>
              <a:rPr lang="cs-CZ" dirty="0" smtClean="0"/>
              <a:t>  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Návštěvy s </a:t>
            </a:r>
            <a:r>
              <a:rPr lang="cs-CZ" dirty="0" err="1" smtClean="0"/>
              <a:t>Alíkem</a:t>
            </a:r>
            <a:endParaRPr lang="cs-CZ" dirty="0"/>
          </a:p>
        </p:txBody>
      </p:sp>
      <p:pic>
        <p:nvPicPr>
          <p:cNvPr id="4098" name="Picture 2" descr="C:\Users\speczs.cz1\AppData\Local\Microsoft\Windows\Temporary Internet Files\Content.IE5\KPGKIWEI\MP900446598[1]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28859" y="1785926"/>
            <a:ext cx="3890665" cy="43402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pic>
        <p:nvPicPr>
          <p:cNvPr id="1027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28596" y="571480"/>
            <a:ext cx="5915060" cy="3643338"/>
          </a:xfrm>
          <a:prstGeom prst="wedgeEllipseCallout">
            <a:avLst>
              <a:gd name="adj1" fmla="val 67672"/>
              <a:gd name="adj2" fmla="val 70664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Dobrý den, děti!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Už se těším na další návštěvu!</a:t>
            </a:r>
          </a:p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Kam půjdeme dnes?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35716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dirty="0" smtClean="0">
                <a:solidFill>
                  <a:schemeClr val="tx1"/>
                </a:solidFill>
              </a:rPr>
              <a:t>?</a:t>
            </a:r>
            <a:endParaRPr lang="cs-CZ" sz="4400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35716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rgbClr val="FF0000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rgbClr val="FF0000"/>
                </a:solidFill>
              </a:rPr>
              <a:t>Spojky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láček 4"/>
          <p:cNvSpPr/>
          <p:nvPr/>
        </p:nvSpPr>
        <p:spPr>
          <a:xfrm>
            <a:off x="323528" y="3429000"/>
            <a:ext cx="6264696" cy="2700880"/>
          </a:xfrm>
          <a:prstGeom prst="cloudCallout">
            <a:avLst>
              <a:gd name="adj1" fmla="val 53069"/>
              <a:gd name="adj2" fmla="val 3036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42910" y="571480"/>
            <a:ext cx="7772400" cy="1470025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cs-CZ" sz="8000" dirty="0" smtClean="0"/>
              <a:t>Spojky</a:t>
            </a:r>
            <a:endParaRPr lang="cs-CZ" sz="8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15616" y="2071678"/>
            <a:ext cx="6713912" cy="4786322"/>
          </a:xfrm>
        </p:spPr>
        <p:txBody>
          <a:bodyPr/>
          <a:lstStyle/>
          <a:p>
            <a:r>
              <a:rPr lang="cs-CZ" dirty="0">
                <a:solidFill>
                  <a:schemeClr val="tx1"/>
                </a:solidFill>
              </a:rPr>
              <a:t>j</a:t>
            </a:r>
            <a:r>
              <a:rPr lang="cs-CZ" dirty="0" smtClean="0">
                <a:solidFill>
                  <a:schemeClr val="tx1"/>
                </a:solidFill>
              </a:rPr>
              <a:t>sou slova, která spojují slova nebo věty</a:t>
            </a:r>
          </a:p>
          <a:p>
            <a:endParaRPr lang="cs-CZ" dirty="0" smtClean="0">
              <a:solidFill>
                <a:schemeClr val="tx1"/>
              </a:solidFill>
            </a:endParaRPr>
          </a:p>
          <a:p>
            <a:endParaRPr lang="cs-CZ" dirty="0" smtClean="0">
              <a:solidFill>
                <a:schemeClr val="tx1"/>
              </a:solidFill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a, i, ale, nebo, ani, aby, jestliže, </a:t>
            </a:r>
          </a:p>
          <a:p>
            <a:pPr algn="l"/>
            <a:r>
              <a:rPr lang="cs-CZ" dirty="0" smtClean="0">
                <a:solidFill>
                  <a:schemeClr val="tx1"/>
                </a:solidFill>
              </a:rPr>
              <a:t>protože, když, že, třebaže, avšak, jakmile,….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82212" y="3929066"/>
            <a:ext cx="2261788" cy="292893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spojky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maminka a tatínek</a:t>
            </a:r>
          </a:p>
          <a:p>
            <a:pPr>
              <a:buNone/>
            </a:pPr>
            <a:r>
              <a:rPr lang="cs-CZ" dirty="0" smtClean="0"/>
              <a:t>chlapec nebo děvče</a:t>
            </a:r>
          </a:p>
          <a:p>
            <a:pPr>
              <a:buNone/>
            </a:pPr>
            <a:r>
              <a:rPr lang="cs-CZ" dirty="0" smtClean="0"/>
              <a:t>ona i on</a:t>
            </a:r>
          </a:p>
          <a:p>
            <a:pPr>
              <a:buNone/>
            </a:pPr>
            <a:r>
              <a:rPr lang="cs-CZ" dirty="0" smtClean="0"/>
              <a:t>sladký nebo kyselý</a:t>
            </a:r>
          </a:p>
          <a:p>
            <a:pPr>
              <a:buNone/>
            </a:pPr>
            <a:r>
              <a:rPr lang="cs-CZ" dirty="0" smtClean="0"/>
              <a:t>dnes nebo zítra</a:t>
            </a:r>
          </a:p>
          <a:p>
            <a:pPr>
              <a:buNone/>
            </a:pPr>
            <a:r>
              <a:rPr lang="cs-CZ" dirty="0" smtClean="0"/>
              <a:t>pes ani kočka</a:t>
            </a:r>
          </a:p>
          <a:p>
            <a:pPr>
              <a:buNone/>
            </a:pPr>
            <a:r>
              <a:rPr lang="cs-CZ" dirty="0" smtClean="0"/>
              <a:t>a</a:t>
            </a:r>
            <a:r>
              <a:rPr lang="cs-CZ" smtClean="0"/>
              <a:t>uto </a:t>
            </a:r>
            <a:r>
              <a:rPr lang="cs-CZ" dirty="0" smtClean="0"/>
              <a:t>nebo autobus</a:t>
            </a:r>
            <a:endParaRPr lang="cs-CZ" dirty="0"/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3827" y="5229200"/>
            <a:ext cx="1210173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Najdi spojky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maminka </a:t>
            </a:r>
            <a:r>
              <a:rPr lang="cs-CZ" dirty="0" smtClean="0">
                <a:solidFill>
                  <a:srgbClr val="FF0000"/>
                </a:solidFill>
              </a:rPr>
              <a:t>a</a:t>
            </a:r>
            <a:r>
              <a:rPr lang="cs-CZ" dirty="0" smtClean="0"/>
              <a:t> tatínek</a:t>
            </a:r>
          </a:p>
          <a:p>
            <a:pPr>
              <a:buNone/>
            </a:pPr>
            <a:r>
              <a:rPr lang="cs-CZ" dirty="0" smtClean="0"/>
              <a:t>chlapec </a:t>
            </a:r>
            <a:r>
              <a:rPr lang="cs-CZ" dirty="0" smtClean="0">
                <a:solidFill>
                  <a:srgbClr val="FF0000"/>
                </a:solidFill>
              </a:rPr>
              <a:t>nebo</a:t>
            </a:r>
            <a:r>
              <a:rPr lang="cs-CZ" dirty="0" smtClean="0"/>
              <a:t> děvče</a:t>
            </a:r>
          </a:p>
          <a:p>
            <a:pPr>
              <a:buNone/>
            </a:pPr>
            <a:r>
              <a:rPr lang="cs-CZ" dirty="0" smtClean="0"/>
              <a:t>ona </a:t>
            </a:r>
            <a:r>
              <a:rPr lang="cs-CZ" dirty="0" smtClean="0">
                <a:solidFill>
                  <a:srgbClr val="FF0000"/>
                </a:solidFill>
              </a:rPr>
              <a:t>i</a:t>
            </a:r>
            <a:r>
              <a:rPr lang="cs-CZ" dirty="0" smtClean="0"/>
              <a:t> on</a:t>
            </a:r>
          </a:p>
          <a:p>
            <a:pPr>
              <a:buNone/>
            </a:pPr>
            <a:r>
              <a:rPr lang="cs-CZ" dirty="0" smtClean="0"/>
              <a:t>sladký </a:t>
            </a:r>
            <a:r>
              <a:rPr lang="cs-CZ" dirty="0" smtClean="0">
                <a:solidFill>
                  <a:srgbClr val="FF0000"/>
                </a:solidFill>
              </a:rPr>
              <a:t>nebo</a:t>
            </a:r>
            <a:r>
              <a:rPr lang="cs-CZ" dirty="0" smtClean="0"/>
              <a:t> kyselý</a:t>
            </a:r>
          </a:p>
          <a:p>
            <a:pPr>
              <a:buNone/>
            </a:pPr>
            <a:r>
              <a:rPr lang="cs-CZ" dirty="0" smtClean="0"/>
              <a:t>dnes </a:t>
            </a:r>
            <a:r>
              <a:rPr lang="cs-CZ" dirty="0" smtClean="0">
                <a:solidFill>
                  <a:srgbClr val="FF0000"/>
                </a:solidFill>
              </a:rPr>
              <a:t>nebo</a:t>
            </a:r>
            <a:r>
              <a:rPr lang="cs-CZ" dirty="0" smtClean="0"/>
              <a:t> zítra</a:t>
            </a:r>
          </a:p>
          <a:p>
            <a:pPr>
              <a:buNone/>
            </a:pPr>
            <a:r>
              <a:rPr lang="cs-CZ" dirty="0" smtClean="0"/>
              <a:t>pes </a:t>
            </a:r>
            <a:r>
              <a:rPr lang="cs-CZ" dirty="0" smtClean="0">
                <a:solidFill>
                  <a:srgbClr val="FF0000"/>
                </a:solidFill>
              </a:rPr>
              <a:t>ani</a:t>
            </a:r>
            <a:r>
              <a:rPr lang="cs-CZ" dirty="0" smtClean="0"/>
              <a:t> kočka</a:t>
            </a:r>
          </a:p>
          <a:p>
            <a:pPr>
              <a:buNone/>
            </a:pPr>
            <a:r>
              <a:rPr lang="cs-CZ" dirty="0" smtClean="0"/>
              <a:t>a</a:t>
            </a:r>
            <a:r>
              <a:rPr lang="cs-CZ" smtClean="0"/>
              <a:t>uto </a:t>
            </a:r>
            <a:r>
              <a:rPr lang="cs-CZ" dirty="0" smtClean="0">
                <a:solidFill>
                  <a:srgbClr val="FF0000"/>
                </a:solidFill>
              </a:rPr>
              <a:t>nebo</a:t>
            </a:r>
            <a:r>
              <a:rPr lang="cs-CZ" dirty="0" smtClean="0"/>
              <a:t> autobus</a:t>
            </a:r>
            <a:endParaRPr lang="cs-CZ" dirty="0"/>
          </a:p>
        </p:txBody>
      </p:sp>
      <p:pic>
        <p:nvPicPr>
          <p:cNvPr id="4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3827" y="5229200"/>
            <a:ext cx="1210173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Doplň vhodné spojky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Jana říkala, __________ přijde brzy.</a:t>
            </a:r>
          </a:p>
          <a:p>
            <a:r>
              <a:rPr lang="cs-CZ" dirty="0" smtClean="0"/>
              <a:t>Nepřišel do školy, __________ je nemocný.</a:t>
            </a:r>
          </a:p>
          <a:p>
            <a:r>
              <a:rPr lang="cs-CZ" dirty="0" smtClean="0"/>
              <a:t>Ráno pršelo, __________ odpoledne už svítilo slunce.</a:t>
            </a:r>
          </a:p>
          <a:p>
            <a:r>
              <a:rPr lang="cs-CZ" dirty="0" smtClean="0"/>
              <a:t>_________ jsem se vrátil, byla tma.</a:t>
            </a:r>
          </a:p>
          <a:p>
            <a:r>
              <a:rPr lang="cs-CZ" dirty="0" smtClean="0"/>
              <a:t>Je pět hodin, __________ půjdu domů.</a:t>
            </a:r>
          </a:p>
        </p:txBody>
      </p:sp>
      <p:sp>
        <p:nvSpPr>
          <p:cNvPr id="4" name="Obdélník 3"/>
          <p:cNvSpPr/>
          <p:nvPr/>
        </p:nvSpPr>
        <p:spPr>
          <a:xfrm>
            <a:off x="4283968" y="6093296"/>
            <a:ext cx="1944216" cy="504056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protože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907704" y="6093296"/>
            <a:ext cx="1944216" cy="504056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proto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364088" y="5445224"/>
            <a:ext cx="1944216" cy="504056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Když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3131840" y="5445224"/>
            <a:ext cx="1944216" cy="504056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ale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99592" y="5445224"/>
            <a:ext cx="1944216" cy="504056"/>
          </a:xfrm>
          <a:prstGeom prst="rect">
            <a:avLst/>
          </a:prstGeom>
          <a:solidFill>
            <a:srgbClr val="FFC00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že</a:t>
            </a:r>
            <a:endParaRPr lang="cs-CZ" sz="2800" dirty="0">
              <a:solidFill>
                <a:schemeClr val="tx1"/>
              </a:solidFill>
            </a:endParaRPr>
          </a:p>
        </p:txBody>
      </p:sp>
      <p:pic>
        <p:nvPicPr>
          <p:cNvPr id="10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3827" y="0"/>
            <a:ext cx="1210173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9062 -0.02616 L 0.20868 -0.57223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900" y="-273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4.07407E-6 L -0.0474 -0.57732 " pathEditMode="relative" ptsTypes="A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2.96296E-6 L -0.01961 -0.3937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0" y="-197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8 -0.03681 L -0.50781 -0.24676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0" y="-10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76 0.00509 L 0.13785 -0.24676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500" y="-126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Spojka nebo předložka?</a:t>
            </a:r>
            <a:br>
              <a:rPr lang="cs-CZ" dirty="0" smtClean="0"/>
            </a:br>
            <a:r>
              <a:rPr lang="cs-CZ" sz="2700" dirty="0" smtClean="0"/>
              <a:t>Korálky se spojkami navlékni na červenou </a:t>
            </a:r>
            <a:r>
              <a:rPr lang="cs-CZ" sz="2700" smtClean="0"/>
              <a:t>nitku, korálky </a:t>
            </a:r>
            <a:r>
              <a:rPr lang="cs-CZ" sz="2700" dirty="0" smtClean="0"/>
              <a:t>s předložkami na modrou.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4525963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3419872" y="32129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971600" y="256490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nad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923928" y="4149080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3635896" y="155679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Elipsa 8"/>
          <p:cNvSpPr/>
          <p:nvPr/>
        </p:nvSpPr>
        <p:spPr>
          <a:xfrm>
            <a:off x="2123728" y="371703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Elipsa 9"/>
          <p:cNvSpPr/>
          <p:nvPr/>
        </p:nvSpPr>
        <p:spPr>
          <a:xfrm>
            <a:off x="7020272" y="465313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Elipsa 10"/>
          <p:cNvSpPr/>
          <p:nvPr/>
        </p:nvSpPr>
        <p:spPr>
          <a:xfrm>
            <a:off x="1547664" y="5301208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Elipsa 11"/>
          <p:cNvSpPr/>
          <p:nvPr/>
        </p:nvSpPr>
        <p:spPr>
          <a:xfrm>
            <a:off x="4355976" y="508518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err="1" smtClean="0"/>
              <a:t>ak</a:t>
            </a:r>
            <a:endParaRPr lang="cs-CZ" dirty="0"/>
          </a:p>
        </p:txBody>
      </p:sp>
      <p:sp>
        <p:nvSpPr>
          <p:cNvPr id="13" name="Elipsa 12"/>
          <p:cNvSpPr/>
          <p:nvPr/>
        </p:nvSpPr>
        <p:spPr>
          <a:xfrm>
            <a:off x="2915816" y="50131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Elipsa 13"/>
          <p:cNvSpPr/>
          <p:nvPr/>
        </p:nvSpPr>
        <p:spPr>
          <a:xfrm>
            <a:off x="5292080" y="364502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Elipsa 14"/>
          <p:cNvSpPr/>
          <p:nvPr/>
        </p:nvSpPr>
        <p:spPr>
          <a:xfrm>
            <a:off x="5724128" y="50131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Elipsa 15"/>
          <p:cNvSpPr/>
          <p:nvPr/>
        </p:nvSpPr>
        <p:spPr>
          <a:xfrm>
            <a:off x="6660232" y="335699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Elipsa 16"/>
          <p:cNvSpPr/>
          <p:nvPr/>
        </p:nvSpPr>
        <p:spPr>
          <a:xfrm>
            <a:off x="4860032" y="249289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Elipsa 17"/>
          <p:cNvSpPr/>
          <p:nvPr/>
        </p:nvSpPr>
        <p:spPr>
          <a:xfrm>
            <a:off x="6588224" y="220486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Elipsa 18"/>
          <p:cNvSpPr/>
          <p:nvPr/>
        </p:nvSpPr>
        <p:spPr>
          <a:xfrm>
            <a:off x="899592" y="407707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Elipsa 19"/>
          <p:cNvSpPr/>
          <p:nvPr/>
        </p:nvSpPr>
        <p:spPr>
          <a:xfrm>
            <a:off x="2555776" y="227687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Elipsa 21"/>
          <p:cNvSpPr/>
          <p:nvPr/>
        </p:nvSpPr>
        <p:spPr>
          <a:xfrm>
            <a:off x="3923928" y="4149080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z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3" name="Elipsa 22"/>
          <p:cNvSpPr/>
          <p:nvPr/>
        </p:nvSpPr>
        <p:spPr>
          <a:xfrm>
            <a:off x="2555776" y="227687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ale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7020272" y="465313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když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5724128" y="50131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proto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6660232" y="335699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že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6588224" y="220486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však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28" name="Elipsa 27"/>
          <p:cNvSpPr/>
          <p:nvPr/>
        </p:nvSpPr>
        <p:spPr>
          <a:xfrm>
            <a:off x="5292080" y="364502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k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3419872" y="32129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se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0" name="Elipsa 29"/>
          <p:cNvSpPr/>
          <p:nvPr/>
        </p:nvSpPr>
        <p:spPr>
          <a:xfrm>
            <a:off x="4860032" y="249289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u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1" name="Elipsa 30"/>
          <p:cNvSpPr/>
          <p:nvPr/>
        </p:nvSpPr>
        <p:spPr>
          <a:xfrm>
            <a:off x="5796136" y="148478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ve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2" name="Elipsa 31"/>
          <p:cNvSpPr/>
          <p:nvPr/>
        </p:nvSpPr>
        <p:spPr>
          <a:xfrm>
            <a:off x="3635896" y="155679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bez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33" name="Elipsa 32"/>
          <p:cNvSpPr/>
          <p:nvPr/>
        </p:nvSpPr>
        <p:spPr>
          <a:xfrm>
            <a:off x="899592" y="407707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i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4" name="Elipsa 33"/>
          <p:cNvSpPr/>
          <p:nvPr/>
        </p:nvSpPr>
        <p:spPr>
          <a:xfrm>
            <a:off x="2123728" y="3717032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/>
                </a:solidFill>
              </a:rPr>
              <a:t>pod</a:t>
            </a:r>
            <a:endParaRPr lang="cs-CZ" sz="2000" dirty="0">
              <a:solidFill>
                <a:schemeClr val="tx1"/>
              </a:solidFill>
            </a:endParaRPr>
          </a:p>
        </p:txBody>
      </p:sp>
      <p:sp>
        <p:nvSpPr>
          <p:cNvPr id="35" name="Elipsa 34"/>
          <p:cNvSpPr/>
          <p:nvPr/>
        </p:nvSpPr>
        <p:spPr>
          <a:xfrm>
            <a:off x="1547664" y="5301208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6" name="Elipsa 35"/>
          <p:cNvSpPr/>
          <p:nvPr/>
        </p:nvSpPr>
        <p:spPr>
          <a:xfrm>
            <a:off x="2915816" y="5013176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600" dirty="0" smtClean="0">
                <a:solidFill>
                  <a:schemeClr val="tx1"/>
                </a:solidFill>
              </a:rPr>
              <a:t>nebo</a:t>
            </a: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37" name="Elipsa 36"/>
          <p:cNvSpPr/>
          <p:nvPr/>
        </p:nvSpPr>
        <p:spPr>
          <a:xfrm>
            <a:off x="1547664" y="148478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ani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38" name="Elipsa 37"/>
          <p:cNvSpPr/>
          <p:nvPr/>
        </p:nvSpPr>
        <p:spPr>
          <a:xfrm>
            <a:off x="4355976" y="5085184"/>
            <a:ext cx="914400" cy="91440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aby</a:t>
            </a:r>
            <a:endParaRPr lang="cs-CZ" sz="2400" dirty="0">
              <a:solidFill>
                <a:schemeClr val="tx1"/>
              </a:solidFill>
            </a:endParaRPr>
          </a:p>
        </p:txBody>
      </p:sp>
      <p:cxnSp>
        <p:nvCxnSpPr>
          <p:cNvPr id="41" name="Přímá spojovací čára 40"/>
          <p:cNvCxnSpPr>
            <a:endCxn id="37" idx="1"/>
          </p:cNvCxnSpPr>
          <p:nvPr/>
        </p:nvCxnSpPr>
        <p:spPr>
          <a:xfrm>
            <a:off x="755576" y="1412776"/>
            <a:ext cx="925999" cy="205919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ovací čára 42"/>
          <p:cNvCxnSpPr>
            <a:endCxn id="23" idx="1"/>
          </p:cNvCxnSpPr>
          <p:nvPr/>
        </p:nvCxnSpPr>
        <p:spPr>
          <a:xfrm>
            <a:off x="2411760" y="2132856"/>
            <a:ext cx="277927" cy="277927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ovací čára 44"/>
          <p:cNvCxnSpPr/>
          <p:nvPr/>
        </p:nvCxnSpPr>
        <p:spPr>
          <a:xfrm flipH="1">
            <a:off x="1763688" y="1772816"/>
            <a:ext cx="1944216" cy="937598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Přímá spojovací čára 45"/>
          <p:cNvCxnSpPr/>
          <p:nvPr/>
        </p:nvCxnSpPr>
        <p:spPr>
          <a:xfrm flipH="1" flipV="1">
            <a:off x="1619672" y="4941168"/>
            <a:ext cx="216025" cy="432049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Přímá spojovací čára 49"/>
          <p:cNvCxnSpPr/>
          <p:nvPr/>
        </p:nvCxnSpPr>
        <p:spPr>
          <a:xfrm flipV="1">
            <a:off x="2483769" y="5661248"/>
            <a:ext cx="432047" cy="72009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Přímá spojovací čára 52"/>
          <p:cNvCxnSpPr>
            <a:stCxn id="38" idx="2"/>
            <a:endCxn id="36" idx="6"/>
          </p:cNvCxnSpPr>
          <p:nvPr/>
        </p:nvCxnSpPr>
        <p:spPr>
          <a:xfrm flipH="1" flipV="1">
            <a:off x="3830216" y="5470376"/>
            <a:ext cx="525760" cy="72008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Přímá spojovací čára 56"/>
          <p:cNvCxnSpPr>
            <a:stCxn id="25" idx="2"/>
          </p:cNvCxnSpPr>
          <p:nvPr/>
        </p:nvCxnSpPr>
        <p:spPr>
          <a:xfrm flipH="1">
            <a:off x="5292080" y="5470376"/>
            <a:ext cx="432048" cy="46856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ovací čára 59"/>
          <p:cNvCxnSpPr>
            <a:stCxn id="24" idx="3"/>
          </p:cNvCxnSpPr>
          <p:nvPr/>
        </p:nvCxnSpPr>
        <p:spPr>
          <a:xfrm flipH="1">
            <a:off x="6660232" y="5433625"/>
            <a:ext cx="493951" cy="11599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Přímá spojovací čára 63"/>
          <p:cNvCxnSpPr>
            <a:endCxn id="24" idx="0"/>
          </p:cNvCxnSpPr>
          <p:nvPr/>
        </p:nvCxnSpPr>
        <p:spPr>
          <a:xfrm>
            <a:off x="7164288" y="4293096"/>
            <a:ext cx="313184" cy="360040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Přímá spojovací čára 66"/>
          <p:cNvCxnSpPr>
            <a:stCxn id="27" idx="4"/>
            <a:endCxn id="26" idx="0"/>
          </p:cNvCxnSpPr>
          <p:nvPr/>
        </p:nvCxnSpPr>
        <p:spPr>
          <a:xfrm>
            <a:off x="7045424" y="3119264"/>
            <a:ext cx="72008" cy="237728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Přímá spojovací čára 69"/>
          <p:cNvCxnSpPr/>
          <p:nvPr/>
        </p:nvCxnSpPr>
        <p:spPr>
          <a:xfrm flipH="1">
            <a:off x="1619672" y="2996952"/>
            <a:ext cx="1009606" cy="1153622"/>
          </a:xfrm>
          <a:prstGeom prst="line">
            <a:avLst/>
          </a:prstGeom>
          <a:ln w="635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Přímá spojovací čára 70"/>
          <p:cNvCxnSpPr/>
          <p:nvPr/>
        </p:nvCxnSpPr>
        <p:spPr>
          <a:xfrm flipH="1" flipV="1">
            <a:off x="323528" y="2564904"/>
            <a:ext cx="648072" cy="288032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Přímá spojovací čára 71"/>
          <p:cNvCxnSpPr>
            <a:stCxn id="34" idx="7"/>
            <a:endCxn id="32" idx="4"/>
          </p:cNvCxnSpPr>
          <p:nvPr/>
        </p:nvCxnSpPr>
        <p:spPr>
          <a:xfrm flipV="1">
            <a:off x="2904217" y="2471192"/>
            <a:ext cx="1188879" cy="1379751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Přímá spojovací čára 72"/>
          <p:cNvCxnSpPr>
            <a:stCxn id="29" idx="3"/>
          </p:cNvCxnSpPr>
          <p:nvPr/>
        </p:nvCxnSpPr>
        <p:spPr>
          <a:xfrm flipH="1">
            <a:off x="2987824" y="3993465"/>
            <a:ext cx="565959" cy="373133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Přímá spojovací čára 79"/>
          <p:cNvCxnSpPr>
            <a:stCxn id="29" idx="5"/>
          </p:cNvCxnSpPr>
          <p:nvPr/>
        </p:nvCxnSpPr>
        <p:spPr>
          <a:xfrm>
            <a:off x="4200361" y="3993465"/>
            <a:ext cx="155615" cy="155615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Přímá spojovací čára 88"/>
          <p:cNvCxnSpPr>
            <a:stCxn id="30" idx="5"/>
            <a:endCxn id="28" idx="0"/>
          </p:cNvCxnSpPr>
          <p:nvPr/>
        </p:nvCxnSpPr>
        <p:spPr>
          <a:xfrm>
            <a:off x="5640521" y="3273385"/>
            <a:ext cx="108759" cy="371639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Přímá spojovací čára 89"/>
          <p:cNvCxnSpPr>
            <a:stCxn id="31" idx="3"/>
          </p:cNvCxnSpPr>
          <p:nvPr/>
        </p:nvCxnSpPr>
        <p:spPr>
          <a:xfrm flipH="1">
            <a:off x="5652120" y="2265273"/>
            <a:ext cx="277927" cy="299631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Přímá spojovací čára 90"/>
          <p:cNvCxnSpPr>
            <a:stCxn id="28" idx="3"/>
            <a:endCxn id="22" idx="6"/>
          </p:cNvCxnSpPr>
          <p:nvPr/>
        </p:nvCxnSpPr>
        <p:spPr>
          <a:xfrm flipH="1">
            <a:off x="4838328" y="4425513"/>
            <a:ext cx="587663" cy="180767"/>
          </a:xfrm>
          <a:prstGeom prst="line">
            <a:avLst/>
          </a:prstGeom>
          <a:ln w="635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5" name="Picture 3" descr="C:\Users\speczs.cz1\AppData\Local\Microsoft\Windows\Temporary Internet Files\Content.IE5\SHHF0DU7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3827" y="5229200"/>
            <a:ext cx="1210173" cy="16288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1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2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3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4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5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6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7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3300"/>
                                      </p:to>
                                    </p:animClr>
                                    <p:set>
                                      <p:cBhvr>
                                        <p:cTn id="11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3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4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6" fill="hold">
                      <p:stCondLst>
                        <p:cond delay="indefinite"/>
                      </p:stCondLst>
                      <p:childTnLst>
                        <p:par>
                          <p:cTn id="147" fill="hold">
                            <p:stCondLst>
                              <p:cond delay="0"/>
                            </p:stCondLst>
                            <p:childTnLst>
                              <p:par>
                                <p:cTn id="1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5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20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7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7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4" fill="hold">
                      <p:stCondLst>
                        <p:cond delay="indefinite"/>
                      </p:stCondLst>
                      <p:childTnLst>
                        <p:par>
                          <p:cTn id="185" fill="hold">
                            <p:stCondLst>
                              <p:cond delay="0"/>
                            </p:stCondLst>
                            <p:childTnLst>
                              <p:par>
                                <p:cTn id="18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8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5" fill="hold">
                      <p:stCondLst>
                        <p:cond delay="indefinite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9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hlink"/>
                                      </p:to>
                                    </p:animClr>
                                    <p:set>
                                      <p:cBhvr>
                                        <p:cTn id="19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Nadpis 1"/>
          <p:cNvSpPr>
            <a:spLocks noGrp="1"/>
          </p:cNvSpPr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B0F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cs-CZ" dirty="0"/>
          </a:p>
        </p:txBody>
      </p:sp>
      <p:pic>
        <p:nvPicPr>
          <p:cNvPr id="5" name="Picture 2" descr="C:\Users\speczs.cz1\AppData\Local\Microsoft\Windows\Temporary Internet Files\Content.IE5\KPGKIWEI\MP900446598[1].jpg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96335" y="4725144"/>
            <a:ext cx="1547665" cy="2132857"/>
          </a:xfrm>
          <a:prstGeom prst="rect">
            <a:avLst/>
          </a:prstGeom>
          <a:noFill/>
        </p:spPr>
      </p:pic>
      <p:sp>
        <p:nvSpPr>
          <p:cNvPr id="6" name="Oválný popisek 5"/>
          <p:cNvSpPr/>
          <p:nvPr/>
        </p:nvSpPr>
        <p:spPr>
          <a:xfrm>
            <a:off x="467544" y="620688"/>
            <a:ext cx="5915060" cy="3643338"/>
          </a:xfrm>
          <a:prstGeom prst="wedgeEllipseCallout">
            <a:avLst>
              <a:gd name="adj1" fmla="val 74093"/>
              <a:gd name="adj2" fmla="val 7452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cs-CZ" sz="2800" dirty="0" smtClean="0">
                <a:solidFill>
                  <a:schemeClr val="tx1"/>
                </a:solidFill>
              </a:rPr>
              <a:t>Nyní již víme, co </a:t>
            </a:r>
            <a:r>
              <a:rPr lang="cs-CZ" sz="2800" smtClean="0">
                <a:solidFill>
                  <a:schemeClr val="tx1"/>
                </a:solidFill>
              </a:rPr>
              <a:t>jsou spojky </a:t>
            </a:r>
            <a:r>
              <a:rPr lang="cs-CZ" sz="2800" dirty="0" smtClean="0">
                <a:solidFill>
                  <a:schemeClr val="tx1"/>
                </a:solidFill>
              </a:rPr>
              <a:t>. Můžeme rozsvítit další okénko.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rgbClr val="0099FF"/>
          </a:solidFill>
        </p:spPr>
        <p:txBody>
          <a:bodyPr/>
          <a:lstStyle/>
          <a:p>
            <a:endParaRPr lang="cs-CZ" dirty="0"/>
          </a:p>
        </p:txBody>
      </p:sp>
      <p:sp>
        <p:nvSpPr>
          <p:cNvPr id="17" name="Obdélník 16"/>
          <p:cNvSpPr/>
          <p:nvPr/>
        </p:nvSpPr>
        <p:spPr>
          <a:xfrm>
            <a:off x="500034" y="2428868"/>
            <a:ext cx="8215370" cy="3986234"/>
          </a:xfrm>
          <a:prstGeom prst="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5" name="Rovnoramenný trojúhelník 4"/>
          <p:cNvSpPr/>
          <p:nvPr/>
        </p:nvSpPr>
        <p:spPr>
          <a:xfrm>
            <a:off x="500034" y="357166"/>
            <a:ext cx="8215370" cy="2071702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6000" dirty="0" smtClean="0">
                <a:solidFill>
                  <a:schemeClr val="tx1"/>
                </a:solidFill>
              </a:rPr>
              <a:t>Slovní druhy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785786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1.</a:t>
            </a:r>
          </a:p>
          <a:p>
            <a:pPr algn="ctr"/>
            <a:r>
              <a:rPr lang="cs-CZ" dirty="0">
                <a:solidFill>
                  <a:schemeClr val="tx1"/>
                </a:solidFill>
              </a:rPr>
              <a:t>Podstatná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857224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6.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Příslovce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228598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2.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Přídavná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jména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071934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3.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Zájmena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15008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4.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Číslovky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358082" y="2857496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5.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Slovesa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428860" y="4143380"/>
            <a:ext cx="1271590" cy="9144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7.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Předložky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14337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8.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Spojky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5715008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9.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Částice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7358082" y="4143380"/>
            <a:ext cx="1271590" cy="9144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10.</a:t>
            </a:r>
          </a:p>
          <a:p>
            <a:pPr algn="ctr"/>
            <a:r>
              <a:rPr lang="cs-CZ" dirty="0" smtClean="0">
                <a:solidFill>
                  <a:schemeClr val="tx1"/>
                </a:solidFill>
              </a:rPr>
              <a:t>Citoslovce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2050" name="Picture 2" descr="C:\Users\speczs.cz1\AppData\Local\Microsoft\Windows\Temporary Internet Files\Content.IE5\KPGKIWEI\MP900446598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39092" y="5427184"/>
            <a:ext cx="1104908" cy="1430816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00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tvorba</a:t>
            </a:r>
          </a:p>
          <a:p>
            <a:r>
              <a:rPr lang="cs-CZ" dirty="0" smtClean="0"/>
              <a:t>otevřené galerie Microsoft</a:t>
            </a:r>
          </a:p>
          <a:p>
            <a:pPr>
              <a:buNone/>
            </a:pPr>
            <a:r>
              <a:rPr lang="cs-CZ" dirty="0" smtClean="0"/>
              <a:t>(školou zakoupená licence softwaru)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103</TotalTime>
  <Words>406</Words>
  <Application>Microsoft Office PowerPoint</Application>
  <PresentationFormat>Předvádění na obrazovce (4:3)</PresentationFormat>
  <Paragraphs>150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Prezentace aplikace PowerPoint</vt:lpstr>
      <vt:lpstr>Návštěvy s Alíkem</vt:lpstr>
      <vt:lpstr>Prezentace aplikace PowerPoint</vt:lpstr>
      <vt:lpstr>Prezentace aplikace PowerPoint</vt:lpstr>
      <vt:lpstr>Prezentace aplikace PowerPoint</vt:lpstr>
      <vt:lpstr>Spojky</vt:lpstr>
      <vt:lpstr>Najdi spojky</vt:lpstr>
      <vt:lpstr>Najdi spojky</vt:lpstr>
      <vt:lpstr>Doplň vhodné spojky</vt:lpstr>
      <vt:lpstr>Spojka nebo předložka? Korálky se spojkami navlékni na červenou nitku, korálky s předložkami na modrou.</vt:lpstr>
      <vt:lpstr>Prezentace aplikace PowerPoint</vt:lpstr>
      <vt:lpstr>Prezentace aplikace PowerPoint</vt:lpstr>
      <vt:lpstr>Použité zdroje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Spojky</dc:title>
  <dc:creator>speczs.cz1</dc:creator>
  <cp:lastModifiedBy>NB</cp:lastModifiedBy>
  <cp:revision>26</cp:revision>
  <dcterms:created xsi:type="dcterms:W3CDTF">1980-01-21T01:34:20Z</dcterms:created>
  <dcterms:modified xsi:type="dcterms:W3CDTF">2012-03-21T21:16:17Z</dcterms:modified>
</cp:coreProperties>
</file>