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A445757-D4F1-43F7-B7D6-2D4D376D3FE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50412EA-B640-4EF4-96D8-5E2A8E226C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4DA867-AE97-4D43-B91A-341159971FE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763D6-FBE8-4828-A2EC-E2F259643EA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8955992-5DBE-4A88-83CE-5AD8D1D9E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8ADF4-D6CD-4DCD-9CA2-DD37DC330FC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0AE0BA-6535-4D46-84A1-A6C54B220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6B595-3317-4F1E-955F-57FF335473E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5EA0F23-CE57-4082-BC3C-CD46AA6E5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40AC74-2F46-416D-A34E-50DE5DE2603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4BA1B-C6CB-47EF-9BCE-878AA99A8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746B4-EBF1-44EB-B618-40CE252696A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DA210B1E-C98F-4B5B-AF01-743FA77A1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FE1A24-8DAC-4C6F-ACE8-E0729B080E3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3C197-5F0A-40CC-82A7-A1B300196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AEB7E-6411-444A-8263-C3EF91C070E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C63DF52-E250-4ED6-A77D-2AEC5B7EA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D4A31D4-6ACA-45D8-93F3-10FBDC196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C34E9-D603-4BAE-9C92-DF81A1321DA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2F0FB8-9AA8-4C94-A22C-1BA5D502A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1E470-9258-4D00-AB8B-BEE4B03C9E7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BD25A-C4C1-4ADD-87DB-793DF134FC6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15E5E-92E2-4301-8C5F-44EBC3503E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7E515-A919-4873-96BB-BF75BFB6F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ABFE4-5F9F-424D-AF88-1217452012E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D9745D-E410-4D31-B193-1D8D7909303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4B4CFC-CDC5-49B2-ABEE-1E710E83F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1/12/Potato_plant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Význam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rozdělení brambor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VY_(32)_INOVACE_4.B_PV_01(20)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 </a:t>
            </a:r>
            <a:r>
              <a:rPr lang="cs-CZ" dirty="0" smtClean="0"/>
              <a:t>významem a rozdělením brambor.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  <p:sp>
        <p:nvSpPr>
          <p:cNvPr id="17410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Význam a rozdělení brambor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Význam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mtClean="0">
                <a:cs typeface="Times New Roman" pitchFamily="18" charset="0"/>
              </a:rPr>
              <a:t>hlízy rostliny brambory</a:t>
            </a:r>
            <a:endParaRPr lang="cs-CZ" altLang="cs-CZ" smtClean="0"/>
          </a:p>
          <a:p>
            <a:pPr>
              <a:lnSpc>
                <a:spcPct val="90000"/>
              </a:lnSpc>
            </a:pPr>
            <a:r>
              <a:rPr lang="cs-CZ" altLang="cs-CZ" smtClean="0">
                <a:cs typeface="Times New Roman" pitchFamily="18" charset="0"/>
              </a:rPr>
              <a:t>patří mezi okopaniny</a:t>
            </a:r>
            <a:endParaRPr lang="cs-CZ" altLang="cs-CZ" smtClean="0"/>
          </a:p>
          <a:p>
            <a:pPr>
              <a:lnSpc>
                <a:spcPct val="90000"/>
              </a:lnSpc>
            </a:pPr>
            <a:r>
              <a:rPr lang="cs-CZ" altLang="cs-CZ" smtClean="0">
                <a:cs typeface="Times New Roman" pitchFamily="18" charset="0"/>
              </a:rPr>
              <a:t>v naší zemi patří mezi nejrozšířenější plodiny</a:t>
            </a:r>
            <a:endParaRPr lang="cs-CZ" altLang="cs-CZ" smtClean="0"/>
          </a:p>
          <a:p>
            <a:pPr>
              <a:lnSpc>
                <a:spcPct val="90000"/>
              </a:lnSpc>
            </a:pPr>
            <a:r>
              <a:rPr lang="cs-CZ" altLang="cs-CZ" smtClean="0">
                <a:cs typeface="Times New Roman" pitchFamily="18" charset="0"/>
              </a:rPr>
              <a:t>užití v české kuchyni je všestranné</a:t>
            </a:r>
            <a:endParaRPr lang="cs-CZ" altLang="cs-CZ" smtClean="0"/>
          </a:p>
          <a:p>
            <a:pPr>
              <a:lnSpc>
                <a:spcPct val="90000"/>
              </a:lnSpc>
            </a:pPr>
            <a:r>
              <a:rPr lang="cs-CZ" altLang="cs-CZ" smtClean="0">
                <a:cs typeface="Times New Roman" pitchFamily="18" charset="0"/>
              </a:rPr>
              <a:t>jsou lehce stravitelné</a:t>
            </a:r>
          </a:p>
          <a:p>
            <a:pPr>
              <a:lnSpc>
                <a:spcPct val="90000"/>
              </a:lnSpc>
            </a:pPr>
            <a:r>
              <a:rPr lang="cs-CZ" altLang="cs-CZ" smtClean="0">
                <a:cs typeface="Times New Roman" pitchFamily="18" charset="0"/>
              </a:rPr>
              <a:t>dobře utiší hlad, přitom málo zatěžují organismus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Soubor:Potato plan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39975" y="476250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Složení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škrob (18 – 20%)</a:t>
            </a:r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bílkoviny (2%)</a:t>
            </a:r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ML (1,5%) – draslík, fosfor, hořčík, vápník, železo</a:t>
            </a:r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Vit. C, karoten, B, PP</a:t>
            </a:r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voda (76%)</a:t>
            </a:r>
          </a:p>
          <a:p>
            <a:endParaRPr lang="cs-CZ" altLang="cs-CZ" smtClean="0"/>
          </a:p>
        </p:txBody>
      </p:sp>
      <p:pic>
        <p:nvPicPr>
          <p:cNvPr id="20483" name="Picture 3" descr="C:\Users\Petra\AppData\Local\Microsoft\Windows\Temporary Internet Files\Content.IE5\9E0WTXH6\dglxasset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3357563"/>
            <a:ext cx="3311525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Rozdělení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konzumní (stolní a salátové)</a:t>
            </a:r>
            <a:endParaRPr lang="cs-CZ" altLang="cs-CZ" smtClean="0"/>
          </a:p>
          <a:p>
            <a:pPr>
              <a:buFontTx/>
              <a:buNone/>
            </a:pPr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krmné</a:t>
            </a:r>
            <a:endParaRPr lang="cs-CZ" altLang="cs-CZ" smtClean="0"/>
          </a:p>
          <a:p>
            <a:pPr>
              <a:buFontTx/>
              <a:buNone/>
            </a:pPr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průmyslové</a:t>
            </a:r>
          </a:p>
          <a:p>
            <a:endParaRPr lang="cs-CZ" altLang="cs-CZ" smtClean="0"/>
          </a:p>
        </p:txBody>
      </p:sp>
      <p:pic>
        <p:nvPicPr>
          <p:cNvPr id="21507" name="Picture 2" descr="C:\Users\Petra\AppData\Local\Microsoft\Windows\Temporary Internet Files\Content.IE5\1368Q93I\MC90022913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2636838"/>
            <a:ext cx="2825750" cy="318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Konzumní brambory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z="2800" smtClean="0"/>
              <a:t>rané – nehodí se k delšímu skladování, dodávají se pouze v jedné jakosti</a:t>
            </a:r>
          </a:p>
          <a:p>
            <a:r>
              <a:rPr lang="cs-CZ" altLang="cs-CZ" sz="2800" smtClean="0"/>
              <a:t>polorané – sklízí se v červenci, nehodí se k uskladnění na zimu</a:t>
            </a:r>
          </a:p>
          <a:p>
            <a:r>
              <a:rPr lang="cs-CZ" altLang="cs-CZ" sz="2800" smtClean="0"/>
              <a:t>pozdní – různé jakosti (výběr a I. až III. jakost)</a:t>
            </a:r>
          </a:p>
          <a:p>
            <a:pPr>
              <a:buFontTx/>
              <a:buNone/>
            </a:pPr>
            <a:r>
              <a:rPr lang="cs-CZ" altLang="cs-CZ" sz="2800" smtClean="0"/>
              <a:t>	</a:t>
            </a:r>
            <a:r>
              <a:rPr lang="cs-CZ" altLang="cs-CZ" sz="2800" smtClean="0">
                <a:cs typeface="Times New Roman" pitchFamily="18" charset="0"/>
              </a:rPr>
              <a:t>-  při dobré kvalitě a skladování vydrží až do další úrody</a:t>
            </a:r>
          </a:p>
          <a:p>
            <a:pPr>
              <a:buFontTx/>
              <a:buNone/>
            </a:pPr>
            <a:r>
              <a:rPr lang="cs-CZ" altLang="cs-CZ" sz="2800" smtClean="0"/>
              <a:t>	</a:t>
            </a:r>
            <a:r>
              <a:rPr lang="cs-CZ" altLang="cs-CZ" sz="2800" smtClean="0">
                <a:cs typeface="Times New Roman" pitchFamily="18" charset="0"/>
              </a:rPr>
              <a:t>-  kvalita se určuje podle tvaru, zrání, barvy, čistoty hlíz, hloubky oček</a:t>
            </a:r>
            <a:r>
              <a:rPr lang="cs-CZ" altLang="cs-CZ" sz="2800" smtClean="0"/>
              <a:t>, </a:t>
            </a:r>
            <a:r>
              <a:rPr lang="cs-CZ" altLang="cs-CZ" sz="2800" smtClean="0">
                <a:cs typeface="Times New Roman" pitchFamily="18" charset="0"/>
              </a:rPr>
              <a:t>barvy dužiny, škrobnatosti zralých hlíz, odolnosti proti chorobám</a:t>
            </a:r>
            <a:endParaRPr lang="cs-CZ" alt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Tržní odrůdy brambor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  <a:p>
            <a:r>
              <a:rPr lang="cs-CZ" altLang="cs-CZ" smtClean="0">
                <a:cs typeface="Times New Roman" pitchFamily="18" charset="0"/>
              </a:rPr>
              <a:t>Saska, Radka, Karin, Keřkovské rohlíčky, Ostara</a:t>
            </a:r>
            <a:r>
              <a:rPr lang="cs-CZ" altLang="cs-CZ" smtClean="0"/>
              <a:t> </a:t>
            </a:r>
          </a:p>
          <a:p>
            <a:endParaRPr lang="cs-CZ" altLang="cs-CZ" smtClean="0"/>
          </a:p>
          <a:p>
            <a:r>
              <a:rPr lang="cs-CZ" altLang="cs-CZ" smtClean="0"/>
              <a:t>v</a:t>
            </a:r>
            <a:r>
              <a:rPr lang="cs-CZ" altLang="cs-CZ" smtClean="0">
                <a:cs typeface="Times New Roman" pitchFamily="18" charset="0"/>
              </a:rPr>
              <a:t> salátových bramborách  je menší obsah škrobu, více bílkovin, vyznačuje se dobrou vařivostí a příjemnou chutí.</a:t>
            </a: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Kontrolní otázky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1. Jaká je stravitelnost brambor?</a:t>
            </a:r>
          </a:p>
          <a:p>
            <a:r>
              <a:rPr lang="cs-CZ" smtClean="0"/>
              <a:t>2. Jak dělíme brambory?</a:t>
            </a:r>
          </a:p>
          <a:p>
            <a:r>
              <a:rPr lang="cs-CZ" smtClean="0"/>
              <a:t>3. Najděte na internetových stránkách tržní odrůdy brambor.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mtClean="0"/>
              <a:t>ŠEBELOVÁ, Marie. </a:t>
            </a:r>
            <a:r>
              <a:rPr lang="cs-CZ" i="1" smtClean="0"/>
              <a:t>zařízení závodů</a:t>
            </a:r>
            <a:r>
              <a:rPr lang="cs-CZ" smtClean="0"/>
              <a:t>. Praha: parta, 2005, ISBN 80-7320-076-7.</a:t>
            </a:r>
          </a:p>
          <a:p>
            <a:r>
              <a:rPr lang="cs-CZ" smtClean="0"/>
              <a:t>SCOTT BAUER. </a:t>
            </a:r>
            <a:r>
              <a:rPr lang="cs-CZ" i="1" smtClean="0"/>
              <a:t>wikimedia</a:t>
            </a:r>
            <a:r>
              <a:rPr lang="cs-CZ" smtClean="0"/>
              <a:t> [online]. [cit. 16.12.2013]. Dostupný na WWW: http://cs.wikipedia.org/wiki/Soubor:Potato_plant.jpg 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39</TotalTime>
  <Words>279</Words>
  <Application>Microsoft Office PowerPoint</Application>
  <PresentationFormat>On-screen Show (4:3)</PresentationFormat>
  <Paragraphs>64</Paragraphs>
  <Slides>11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11</vt:i4>
      </vt:variant>
    </vt:vector>
  </HeadingPairs>
  <TitlesOfParts>
    <vt:vector size="29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 Anotace</vt:lpstr>
      <vt:lpstr>Význam a rozdělení brambor</vt:lpstr>
      <vt:lpstr>Význam </vt:lpstr>
      <vt:lpstr>Snímek 5</vt:lpstr>
      <vt:lpstr>Složení</vt:lpstr>
      <vt:lpstr>Rozdělení</vt:lpstr>
      <vt:lpstr>Konzumní brambory</vt:lpstr>
      <vt:lpstr>Tržní odrůdy brambor</vt:lpstr>
      <vt:lpstr>Kontrolní 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8</cp:revision>
  <dcterms:created xsi:type="dcterms:W3CDTF">2013-12-16T21:51:30Z</dcterms:created>
  <dcterms:modified xsi:type="dcterms:W3CDTF">2014-02-22T18:37:58Z</dcterms:modified>
</cp:coreProperties>
</file>