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63" r:id="rId5"/>
    <p:sldId id="264" r:id="rId6"/>
    <p:sldId id="259" r:id="rId7"/>
    <p:sldId id="260" r:id="rId8"/>
    <p:sldId id="261" r:id="rId9"/>
    <p:sldId id="265" r:id="rId10"/>
    <p:sldId id="266" r:id="rId11"/>
    <p:sldId id="262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E938D68-92CC-417F-ABD1-D02477ADC0E3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3FDE60D-40ED-462F-9706-1FE2963605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51C6A01-F111-4C36-B50E-07A0E0ED918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DA3A9-887D-45AF-BD1E-CCE15EA8CF62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91BEF-5FEC-429D-83EF-F01CE1AF58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7416CFF-779C-489C-B15B-84011B062F6C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743D8BD-96D4-4D94-8681-E140226E7A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B1249-09DC-4C94-B760-E4253CCF5DBF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52F1F-8A38-4F66-BD96-BF88B24F06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77712-429D-42E4-BBD3-986FC26A0B65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98ABA-4C27-4C89-A9A5-F4020CDD3F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2E038-E4C1-4B23-95A6-9B3A5B7E7D40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11050-D7AF-4CF8-ACCB-C720CE730E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FF069A3-F7EF-4954-A05A-3F300E7D8DEE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20BEAA-FFF5-496B-8667-DA72FC81F4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0D2AA-F1CE-4628-8EA9-995AE577B0E6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AE765-599F-44EC-A974-E348F7DA49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75366BB-F807-4797-87EE-FFF1707DA2DB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260BD75-59CD-4645-97CE-85B37F5949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7060796-0BB1-4219-AEBD-00519CC7ADA2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F3AF9F0-EAE6-45FD-B490-6773A30406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FA10A-A07E-42B1-AF0D-B5B3852584D2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235B1-CD28-4E7E-8233-B84FFB17A0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6B024-DE77-46EF-A245-B1E8B455CCC9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B93CC-0EAA-48A9-8106-642004AF95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D52BBD-0C64-4334-8170-FEA9408E8385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5738C4-5B6C-4EC1-8E72-A0D6D99F88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57200" y="1600200"/>
          <a:ext cx="82296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63" name="Group 27"/>
          <p:cNvGraphicFramePr>
            <a:graphicFrameLocks noGrp="1"/>
          </p:cNvGraphicFramePr>
          <p:nvPr/>
        </p:nvGraphicFramePr>
        <p:xfrm>
          <a:off x="457200" y="2543175"/>
          <a:ext cx="8280400" cy="3776663"/>
        </p:xfrm>
        <a:graphic>
          <a:graphicData uri="http://schemas.openxmlformats.org/drawingml/2006/table">
            <a:tbl>
              <a:tblPr/>
              <a:tblGrid>
                <a:gridCol w="1900238"/>
                <a:gridCol w="6380162"/>
              </a:tblGrid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Číslo projektu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38175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CZ.1.07/ 1.5.00/34.0673	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Název školy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SOU a ZŠ Planá, Kostelní 129, Planá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Potraviny a výživa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Tematický okruh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Potraviny rostlinného původu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Název materiálu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Konzumní brambory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Číslo materiálu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VY_(32)_INOVACE_4.B_PV_02(20)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Autor	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Ing. Petra Pechová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Cílem </a:t>
            </a:r>
            <a:r>
              <a:rPr lang="cs-CZ" dirty="0"/>
              <a:t>prezentace je seznámit žáky </a:t>
            </a:r>
            <a:r>
              <a:rPr lang="cs-CZ" dirty="0" smtClean="0"/>
              <a:t>s konzumními bramborami, jejich rozdělením, použitím a skladováním.</a:t>
            </a: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Materiál je určen pro žáky prvního ročníku oboru kuchařské práce.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Materiál je určen pro výklad nové látky a interaktivní práci ve výuce.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Konzumní brambory</a:t>
            </a:r>
            <a:endParaRPr lang="cs-CZ" dirty="0"/>
          </a:p>
        </p:txBody>
      </p:sp>
      <p:sp>
        <p:nvSpPr>
          <p:cNvPr id="17410" name="Podnadpis 4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cs-CZ" smtClean="0"/>
              <a:t>P. Pechová, 2012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 dirty="0"/>
              <a:t>Konzumní brambory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altLang="cs-CZ" smtClean="0"/>
              <a:t>rané – nehodí se k delšímu skladování, dodávají se pouze v jedné jakosti</a:t>
            </a:r>
          </a:p>
          <a:p>
            <a:r>
              <a:rPr lang="cs-CZ" altLang="cs-CZ" smtClean="0"/>
              <a:t>polorané – sklízí se v červenci, nehodí se k uskladnění na zimu</a:t>
            </a:r>
          </a:p>
          <a:p>
            <a:r>
              <a:rPr lang="cs-CZ" altLang="cs-CZ" smtClean="0"/>
              <a:t>pozdní – různé jakosti (výběr a I. až III. jakost)</a:t>
            </a:r>
          </a:p>
          <a:p>
            <a:pPr>
              <a:buFontTx/>
              <a:buNone/>
            </a:pPr>
            <a:r>
              <a:rPr lang="cs-CZ" altLang="cs-CZ" smtClean="0"/>
              <a:t>	</a:t>
            </a:r>
            <a:r>
              <a:rPr lang="cs-CZ" altLang="cs-CZ" smtClean="0">
                <a:cs typeface="Times New Roman" pitchFamily="18" charset="0"/>
              </a:rPr>
              <a:t>-  při dobré kvalitě a skladování vydrží až do    další úrody</a:t>
            </a:r>
          </a:p>
          <a:p>
            <a:pPr>
              <a:buFontTx/>
              <a:buNone/>
            </a:pPr>
            <a:r>
              <a:rPr lang="cs-CZ" altLang="cs-CZ" smtClean="0"/>
              <a:t>	</a:t>
            </a:r>
            <a:endParaRPr lang="cs-CZ" alt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Kvalita hlíz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altLang="cs-CZ" dirty="0">
                <a:cs typeface="Times New Roman" pitchFamily="18" charset="0"/>
              </a:rPr>
              <a:t>kvalita se určuje podle tvaru, zrání, barvy, čistoty hlíz, hloubky oček</a:t>
            </a:r>
            <a:r>
              <a:rPr lang="cs-CZ" altLang="cs-CZ" dirty="0"/>
              <a:t>, </a:t>
            </a:r>
            <a:r>
              <a:rPr lang="cs-CZ" altLang="cs-CZ" dirty="0">
                <a:cs typeface="Times New Roman" pitchFamily="18" charset="0"/>
              </a:rPr>
              <a:t>barvy dužiny, škrobnatosti zralých hlíz, odolnosti proti chorobám</a:t>
            </a:r>
            <a:endParaRPr lang="cs-CZ" altLang="cs-CZ" sz="3600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  <p:pic>
        <p:nvPicPr>
          <p:cNvPr id="19459" name="Picture 2" descr="C:\Users\Petra\AppData\Local\Microsoft\Windows\Temporary Internet Files\Content.IE5\1368Q93I\MP90017794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3151188"/>
            <a:ext cx="3657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Úprava před použitím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cs-CZ" altLang="cs-CZ" smtClean="0">
              <a:cs typeface="Times New Roman" pitchFamily="18" charset="0"/>
            </a:endParaRPr>
          </a:p>
          <a:p>
            <a:r>
              <a:rPr lang="cs-CZ" altLang="cs-CZ" smtClean="0">
                <a:cs typeface="Times New Roman" pitchFamily="18" charset="0"/>
              </a:rPr>
              <a:t>přebereme a odklíčkujeme</a:t>
            </a:r>
            <a:endParaRPr lang="cs-CZ" altLang="cs-CZ" smtClean="0"/>
          </a:p>
          <a:p>
            <a:r>
              <a:rPr lang="cs-CZ" altLang="cs-CZ" smtClean="0">
                <a:cs typeface="Times New Roman" pitchFamily="18" charset="0"/>
              </a:rPr>
              <a:t>omyjeme je ve vodě</a:t>
            </a:r>
            <a:endParaRPr lang="cs-CZ" altLang="cs-CZ" smtClean="0"/>
          </a:p>
          <a:p>
            <a:r>
              <a:rPr lang="cs-CZ" altLang="cs-CZ" smtClean="0">
                <a:cs typeface="Times New Roman" pitchFamily="18" charset="0"/>
              </a:rPr>
              <a:t>loupeme škrabkou, malým nožíkem nebo ve škrabce</a:t>
            </a:r>
            <a:endParaRPr lang="cs-CZ" altLang="cs-CZ" smtClean="0"/>
          </a:p>
          <a:p>
            <a:r>
              <a:rPr lang="cs-CZ" altLang="cs-CZ" smtClean="0">
                <a:cs typeface="Times New Roman" pitchFamily="18" charset="0"/>
              </a:rPr>
              <a:t>vkládáme do studené vody</a:t>
            </a:r>
            <a:endParaRPr lang="cs-CZ" altLang="cs-CZ" smtClean="0"/>
          </a:p>
          <a:p>
            <a:r>
              <a:rPr lang="cs-CZ" altLang="cs-CZ" smtClean="0">
                <a:cs typeface="Times New Roman" pitchFamily="18" charset="0"/>
              </a:rPr>
              <a:t>dlouho nemáčíme</a:t>
            </a:r>
            <a:endParaRPr lang="cs-CZ" altLang="cs-CZ" smtClean="0"/>
          </a:p>
          <a:p>
            <a:r>
              <a:rPr lang="cs-CZ" altLang="cs-CZ" smtClean="0">
                <a:cs typeface="Times New Roman" pitchFamily="18" charset="0"/>
              </a:rPr>
              <a:t>zpracováváme různými tepelnými úpravami</a:t>
            </a: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Použití brambor v kuchyni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cs-CZ" altLang="cs-CZ" smtClean="0">
              <a:cs typeface="Times New Roman" pitchFamily="18" charset="0"/>
            </a:endParaRPr>
          </a:p>
          <a:p>
            <a:endParaRPr lang="cs-CZ" altLang="cs-CZ" smtClean="0">
              <a:cs typeface="Times New Roman" pitchFamily="18" charset="0"/>
            </a:endParaRPr>
          </a:p>
          <a:p>
            <a:r>
              <a:rPr lang="cs-CZ" altLang="cs-CZ" smtClean="0">
                <a:cs typeface="Times New Roman" pitchFamily="18" charset="0"/>
              </a:rPr>
              <a:t>jako příloha</a:t>
            </a:r>
            <a:endParaRPr lang="cs-CZ" altLang="cs-CZ" smtClean="0"/>
          </a:p>
          <a:p>
            <a:r>
              <a:rPr lang="cs-CZ" altLang="cs-CZ" smtClean="0"/>
              <a:t>jako polévka</a:t>
            </a:r>
          </a:p>
          <a:p>
            <a:r>
              <a:rPr lang="cs-CZ" altLang="cs-CZ" smtClean="0">
                <a:cs typeface="Times New Roman" pitchFamily="18" charset="0"/>
              </a:rPr>
              <a:t>jako samostatný pokrm</a:t>
            </a:r>
            <a:endParaRPr lang="cs-CZ" altLang="cs-CZ" smtClean="0"/>
          </a:p>
          <a:p>
            <a:r>
              <a:rPr lang="cs-CZ" altLang="cs-CZ" smtClean="0">
                <a:cs typeface="Times New Roman" pitchFamily="18" charset="0"/>
              </a:rPr>
              <a:t>na moučníky</a:t>
            </a:r>
          </a:p>
          <a:p>
            <a:r>
              <a:rPr lang="cs-CZ" altLang="cs-CZ" smtClean="0"/>
              <a:t>na zahušťování (zelí) </a:t>
            </a:r>
            <a:r>
              <a:rPr lang="cs-CZ" altLang="cs-CZ" b="1" smtClean="0">
                <a:cs typeface="Times New Roman" pitchFamily="18" charset="0"/>
              </a:rPr>
              <a:t> </a:t>
            </a:r>
            <a:endParaRPr lang="cs-CZ" altLang="cs-CZ" smtClean="0">
              <a:cs typeface="Times New Roman" pitchFamily="18" charset="0"/>
            </a:endParaRPr>
          </a:p>
          <a:p>
            <a:pPr>
              <a:buFontTx/>
              <a:buNone/>
            </a:pPr>
            <a:endParaRPr lang="cs-CZ" altLang="cs-CZ" smtClean="0"/>
          </a:p>
        </p:txBody>
      </p:sp>
      <p:pic>
        <p:nvPicPr>
          <p:cNvPr id="21507" name="Picture 2" descr="C:\Users\Petra\AppData\Local\Microsoft\Windows\Temporary Internet Files\Content.IE5\RQS4LEPK\MP90042437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2205038"/>
            <a:ext cx="3068638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Výrobky z brambor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mtClean="0">
                <a:cs typeface="Times New Roman" pitchFamily="18" charset="0"/>
              </a:rPr>
              <a:t>bramborový škrob – Solamyl, Naturamyl</a:t>
            </a:r>
            <a:endParaRPr lang="cs-CZ" altLang="cs-CZ" smtClean="0"/>
          </a:p>
          <a:p>
            <a:pPr>
              <a:lnSpc>
                <a:spcPct val="90000"/>
              </a:lnSpc>
            </a:pPr>
            <a:r>
              <a:rPr lang="cs-CZ" altLang="cs-CZ" smtClean="0">
                <a:cs typeface="Times New Roman" pitchFamily="18" charset="0"/>
              </a:rPr>
              <a:t>brambory jako surovina k výrobě kvasného lihu</a:t>
            </a:r>
            <a:endParaRPr lang="cs-CZ" altLang="cs-CZ" smtClean="0"/>
          </a:p>
          <a:p>
            <a:pPr>
              <a:lnSpc>
                <a:spcPct val="90000"/>
              </a:lnSpc>
            </a:pPr>
            <a:r>
              <a:rPr lang="cs-CZ" altLang="cs-CZ" smtClean="0">
                <a:cs typeface="Times New Roman" pitchFamily="18" charset="0"/>
              </a:rPr>
              <a:t>polotovary z brambor (br. kaše, těsto, placky, vdolečky, bramboráky)</a:t>
            </a:r>
            <a:endParaRPr lang="cs-CZ" altLang="cs-CZ" smtClean="0"/>
          </a:p>
          <a:p>
            <a:pPr>
              <a:lnSpc>
                <a:spcPct val="90000"/>
              </a:lnSpc>
            </a:pPr>
            <a:r>
              <a:rPr lang="cs-CZ" altLang="cs-CZ" smtClean="0">
                <a:cs typeface="Times New Roman" pitchFamily="18" charset="0"/>
              </a:rPr>
              <a:t>hotové výrobky z brambor – lupínky</a:t>
            </a:r>
            <a:endParaRPr lang="cs-CZ" altLang="cs-CZ" smtClean="0"/>
          </a:p>
          <a:p>
            <a:pPr>
              <a:lnSpc>
                <a:spcPct val="90000"/>
              </a:lnSpc>
            </a:pPr>
            <a:r>
              <a:rPr lang="cs-CZ" altLang="cs-CZ" smtClean="0">
                <a:cs typeface="Times New Roman" pitchFamily="18" charset="0"/>
              </a:rPr>
              <a:t>zmrazené výrobky z brambor – přílohy – přesmažené hranolky, krokety, ….)</a:t>
            </a: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Skladování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altLang="cs-CZ" sz="2800" smtClean="0"/>
              <a:t>b</a:t>
            </a:r>
            <a:r>
              <a:rPr lang="cs-CZ" altLang="cs-CZ" sz="2800" smtClean="0">
                <a:cs typeface="Times New Roman" pitchFamily="18" charset="0"/>
              </a:rPr>
              <a:t>rambory obsahují hodně vody a proto často hnijí a namrzají</a:t>
            </a:r>
            <a:endParaRPr lang="cs-CZ" altLang="cs-CZ" sz="2800" smtClean="0"/>
          </a:p>
          <a:p>
            <a:r>
              <a:rPr lang="cs-CZ" altLang="cs-CZ" sz="2800" smtClean="0">
                <a:cs typeface="Times New Roman" pitchFamily="18" charset="0"/>
              </a:rPr>
              <a:t>působením světla zelenají</a:t>
            </a:r>
            <a:endParaRPr lang="cs-CZ" altLang="cs-CZ" sz="2800" smtClean="0"/>
          </a:p>
          <a:p>
            <a:r>
              <a:rPr lang="cs-CZ" altLang="cs-CZ" sz="2800" smtClean="0">
                <a:cs typeface="Times New Roman" pitchFamily="18" charset="0"/>
              </a:rPr>
              <a:t>skladujeme v suchých, dobře větratelných, čistých sklepích a skladištích</a:t>
            </a:r>
            <a:endParaRPr lang="cs-CZ" altLang="cs-CZ" sz="2800" smtClean="0"/>
          </a:p>
          <a:p>
            <a:r>
              <a:rPr lang="cs-CZ" altLang="cs-CZ" sz="2800" smtClean="0"/>
              <a:t>b</a:t>
            </a:r>
            <a:r>
              <a:rPr lang="cs-CZ" altLang="cs-CZ" sz="2800" smtClean="0">
                <a:cs typeface="Times New Roman" pitchFamily="18" charset="0"/>
              </a:rPr>
              <a:t>rambory se uskladňují čisté, zdravé a suché</a:t>
            </a:r>
            <a:endParaRPr lang="cs-CZ" altLang="cs-CZ" sz="2800" smtClean="0"/>
          </a:p>
          <a:p>
            <a:r>
              <a:rPr lang="cs-CZ" altLang="cs-CZ" sz="2800" smtClean="0">
                <a:cs typeface="Times New Roman" pitchFamily="18" charset="0"/>
              </a:rPr>
              <a:t>optimální teplota je + 4°C – neklíčí ani nenamrzají</a:t>
            </a:r>
            <a:endParaRPr lang="cs-CZ" altLang="cs-CZ" sz="2800" smtClean="0"/>
          </a:p>
          <a:p>
            <a:r>
              <a:rPr lang="cs-CZ" altLang="cs-CZ" sz="2800" smtClean="0">
                <a:cs typeface="Times New Roman" pitchFamily="18" charset="0"/>
              </a:rPr>
              <a:t>na podlaze jsou latě, rošty nebo palety</a:t>
            </a:r>
            <a:endParaRPr lang="cs-CZ" alt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Škůdci brambor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altLang="cs-CZ" smtClean="0">
                <a:cs typeface="Times New Roman" pitchFamily="18" charset="0"/>
              </a:rPr>
              <a:t>háďátko bramborové, rohovina brambor, strupovitost, plíseň, viróza, mandelinka bramborová</a:t>
            </a:r>
          </a:p>
          <a:p>
            <a:pPr>
              <a:buFontTx/>
              <a:buNone/>
            </a:pPr>
            <a:endParaRPr lang="cs-CZ" altLang="cs-CZ" smtClean="0">
              <a:cs typeface="Times New Roman" pitchFamily="18" charset="0"/>
            </a:endParaRPr>
          </a:p>
          <a:p>
            <a:pPr>
              <a:buFontTx/>
              <a:buNone/>
            </a:pPr>
            <a:endParaRPr lang="cs-CZ" altLang="cs-CZ" smtClean="0"/>
          </a:p>
        </p:txBody>
      </p:sp>
      <p:pic>
        <p:nvPicPr>
          <p:cNvPr id="24579" name="Picture 2" descr="C:\Users\Petra\AppData\Local\Microsoft\Windows\Temporary Internet Files\Content.IE5\9E0WTXH6\MC90015033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2924175"/>
            <a:ext cx="2420938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Hlízy podobné bramborám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b="1" smtClean="0">
                <a:cs typeface="Times New Roman" pitchFamily="18" charset="0"/>
              </a:rPr>
              <a:t>Batáty</a:t>
            </a:r>
            <a:r>
              <a:rPr lang="cs-CZ" altLang="cs-CZ" smtClean="0">
                <a:cs typeface="Times New Roman" pitchFamily="18" charset="0"/>
              </a:rPr>
              <a:t> – sladké brambory – hlíza váží až 1 kg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mtClean="0"/>
              <a:t>	</a:t>
            </a:r>
            <a:r>
              <a:rPr lang="cs-CZ" altLang="cs-CZ" smtClean="0">
                <a:cs typeface="Times New Roman" pitchFamily="18" charset="0"/>
              </a:rPr>
              <a:t>- obsahuje hodně škrobu, cukr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mtClean="0"/>
              <a:t>	</a:t>
            </a:r>
            <a:r>
              <a:rPr lang="cs-CZ" altLang="cs-CZ" smtClean="0">
                <a:cs typeface="Times New Roman" pitchFamily="18" charset="0"/>
              </a:rPr>
              <a:t>- jí se vařené, pečené, lze ji sušit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mtClean="0"/>
              <a:t>	</a:t>
            </a:r>
            <a:r>
              <a:rPr lang="cs-CZ" altLang="cs-CZ" smtClean="0">
                <a:cs typeface="Times New Roman" pitchFamily="18" charset="0"/>
              </a:rPr>
              <a:t>- vyrábí se z nich mouka, líh, škrob</a:t>
            </a:r>
          </a:p>
          <a:p>
            <a:pPr>
              <a:lnSpc>
                <a:spcPct val="90000"/>
              </a:lnSpc>
            </a:pPr>
            <a:r>
              <a:rPr lang="cs-CZ" altLang="cs-CZ" b="1" smtClean="0">
                <a:cs typeface="Times New Roman" pitchFamily="18" charset="0"/>
              </a:rPr>
              <a:t>Topinambury</a:t>
            </a:r>
            <a:r>
              <a:rPr lang="cs-CZ" altLang="cs-CZ" smtClean="0">
                <a:cs typeface="Times New Roman" pitchFamily="18" charset="0"/>
              </a:rPr>
              <a:t> – hlízy rostliny podobné slunečnici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mtClean="0"/>
              <a:t>	</a:t>
            </a:r>
            <a:r>
              <a:rPr lang="cs-CZ" altLang="cs-CZ" smtClean="0">
                <a:cs typeface="Times New Roman" pitchFamily="18" charset="0"/>
              </a:rPr>
              <a:t>- obsahují inulin – dobře stravitelný sacharid – škrob, vhodný pro cukrovkáře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mtClean="0"/>
              <a:t>	</a:t>
            </a:r>
            <a:r>
              <a:rPr lang="cs-CZ" altLang="cs-CZ" smtClean="0">
                <a:cs typeface="Times New Roman" pitchFamily="18" charset="0"/>
              </a:rPr>
              <a:t>- používají se jako dietní zelenina nebo na salát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mtClean="0"/>
              <a:t>	</a:t>
            </a:r>
            <a:r>
              <a:rPr lang="cs-CZ" altLang="cs-CZ" smtClean="0">
                <a:cs typeface="Times New Roman" pitchFamily="18" charset="0"/>
              </a:rPr>
              <a:t>- upravují se jako brambory – polévky, saláty,   vařené, pečené, zapékané)</a:t>
            </a: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Úloha k tématu.</a:t>
            </a:r>
            <a:endParaRPr lang="cs-CZ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Najděte na internetových stránkách další výrobky z brambor.</a:t>
            </a:r>
          </a:p>
        </p:txBody>
      </p:sp>
      <p:pic>
        <p:nvPicPr>
          <p:cNvPr id="26627" name="Picture 3" descr="C:\Users\Petra\AppData\Local\Microsoft\Windows\Temporary Internet Files\Content.IE5\RQS4LEPK\MP900442278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2636838"/>
            <a:ext cx="4105275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r>
              <a:rPr lang="cs-CZ" smtClean="0"/>
              <a:t>ŠEBELOVÁ, Marie. </a:t>
            </a:r>
            <a:r>
              <a:rPr lang="cs-CZ" i="1" smtClean="0"/>
              <a:t>potraviny a výživa</a:t>
            </a:r>
            <a:r>
              <a:rPr lang="cs-CZ" smtClean="0"/>
              <a:t>. Praha: parta, 2002, ISBN 80-7320-010-4.</a:t>
            </a:r>
          </a:p>
          <a:p>
            <a:r>
              <a:rPr lang="cs-CZ" smtClean="0"/>
              <a:t>ŠEBELOVÁ, Marie. </a:t>
            </a:r>
            <a:r>
              <a:rPr lang="cs-CZ" i="1" smtClean="0"/>
              <a:t>zařízení závodů</a:t>
            </a:r>
            <a:r>
              <a:rPr lang="cs-CZ" smtClean="0"/>
              <a:t>. Praha: parta, 2005, ISBN 80-7320-076-7.</a:t>
            </a:r>
            <a:endParaRPr lang="cs-CZ" smtClean="0">
              <a:latin typeface="Arial" charset="0"/>
            </a:endParaRPr>
          </a:p>
          <a:p>
            <a:r>
              <a:rPr lang="cs-CZ" smtClean="0">
                <a:latin typeface="Arial" charset="0"/>
              </a:rPr>
              <a:t>www.office.microsoft.com</a:t>
            </a:r>
          </a:p>
          <a:p>
            <a:pPr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</TotalTime>
  <Words>374</Words>
  <Application>Microsoft Office PowerPoint</Application>
  <PresentationFormat>On-screen Show (4:3)</PresentationFormat>
  <Paragraphs>79</Paragraphs>
  <Slides>13</Slides>
  <Notes>1</Notes>
  <HiddenSlides>2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13</vt:i4>
      </vt:variant>
    </vt:vector>
  </HeadingPairs>
  <TitlesOfParts>
    <vt:vector size="26" baseType="lpstr">
      <vt:lpstr>Century Schoolbook</vt:lpstr>
      <vt:lpstr>Arial</vt:lpstr>
      <vt:lpstr>Wingdings</vt:lpstr>
      <vt:lpstr>Wingdings 2</vt:lpstr>
      <vt:lpstr>Calibri</vt:lpstr>
      <vt:lpstr>Times New Roman</vt:lpstr>
      <vt:lpstr>Arkýř</vt:lpstr>
      <vt:lpstr>Arkýř</vt:lpstr>
      <vt:lpstr>Arkýř</vt:lpstr>
      <vt:lpstr>Arkýř</vt:lpstr>
      <vt:lpstr>Arkýř</vt:lpstr>
      <vt:lpstr>Arkýř</vt:lpstr>
      <vt:lpstr>Arkýř</vt:lpstr>
      <vt:lpstr> </vt:lpstr>
      <vt:lpstr> ANOTACE</vt:lpstr>
      <vt:lpstr>KONZUMNÍ BRAMBORY</vt:lpstr>
      <vt:lpstr>KONZUMNÍ BRAMBORY</vt:lpstr>
      <vt:lpstr>KVALITA HLÍZ</vt:lpstr>
      <vt:lpstr>ÚPRAVA PŘED POUŽITÍM</vt:lpstr>
      <vt:lpstr>POUŽITÍ BRAMBOR V KUCHYNI</vt:lpstr>
      <vt:lpstr>VÝROBKY Z BRAMBOR</vt:lpstr>
      <vt:lpstr>SKLADOVÁNÍ </vt:lpstr>
      <vt:lpstr>ŠKŮDCI BRAMBOR</vt:lpstr>
      <vt:lpstr>HLÍZY PODOBNÉ BRAMBORÁM</vt:lpstr>
      <vt:lpstr>ÚLOHA K TÉMATU.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DUM</cp:lastModifiedBy>
  <cp:revision>5</cp:revision>
  <dcterms:created xsi:type="dcterms:W3CDTF">2013-12-16T21:51:30Z</dcterms:created>
  <dcterms:modified xsi:type="dcterms:W3CDTF">2014-02-22T18:40:24Z</dcterms:modified>
</cp:coreProperties>
</file>