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1" r:id="rId14"/>
    <p:sldId id="277" r:id="rId15"/>
    <p:sldId id="278" r:id="rId16"/>
    <p:sldId id="279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417272A-F110-4C12-839A-25C1418C4CC0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032ABA9-D28C-4F44-9345-8212DA512C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AE29BCA-B25F-4724-9F18-EE89048E33F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2AEE8-90C1-48DA-9EEE-1EC0526C4736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21CE7-BA8D-4AD1-926F-576973DD3D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E7B04-7159-48D5-BCBF-52A2DD9D0CC9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C2156-2E63-4F74-BFDD-C369EA266E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52DD5-3309-412C-98E2-2CB00FB35177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D4C48-9B0F-49E1-8F05-A8FAE1B2F7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7A480-B507-4A73-8476-3F4DD3B2EBF5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6B899-F5EF-4228-94FD-9B5AE36A64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4FC2C-DF71-4070-A18F-074EEE3E6070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50A01-D8C9-4DDA-B01F-47E2240A59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3313E-2626-478D-A0FE-B8DECD7443B7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1FDF2-D0E9-4B96-82A2-E5291ECF75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D8699-7C57-4D31-B362-71E1B05CCDDD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FDD2F-DFCE-4B7E-913E-6C82972EF3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110B1-D179-4AC2-8F7B-7BD6E1CA22F2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221F4-E8BC-4414-B8F7-3D9FFE7D9C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09C82-FBF8-44F8-97E9-2E6AF3FF9A9C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0C9E8-BB70-4987-BCC0-7B2241AC3B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8FFA5-6960-4A33-8D55-CD37733D99CE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CAF11-4FBA-46C6-B86B-8CCABE4155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4AD53-5C88-4261-83AD-CAC7CA05E414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638A5-C071-4883-A80A-7A0618B1EE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BCA73B20-7AF3-4139-8296-C6E0B33BB4CF}" type="datetimeFigureOut">
              <a:rPr lang="cs-CZ"/>
              <a:pPr>
                <a:defRPr/>
              </a:pPr>
              <a:t>22.2.2014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6E8C521E-2146-4873-AF18-7442C89D3E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4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txStyles>
    <p:titleStyle>
      <a:lvl1pPr algn="ctr" rtl="0" fontAlgn="base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457200" y="1600200"/>
          <a:ext cx="822960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560"/>
                <a:gridCol w="62750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SOU</a:t>
                      </a:r>
                      <a:r>
                        <a:rPr lang="cs-CZ" baseline="0" dirty="0" smtClean="0"/>
                        <a:t> a ZŠ Planá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457200" y="2543175"/>
          <a:ext cx="8280400" cy="3570288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397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Potraviny a výživa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Potraviny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rostlinného původu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Význam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 rozdělení ovoce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VY_(32)_INOVACE_4.B_PV_04(20)</a:t>
                      </a:r>
                      <a:endParaRPr lang="cs-CZ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654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Ing. Petra Pechová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Cílem </a:t>
            </a: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prezentace je seznámit </a:t>
            </a:r>
            <a:r>
              <a:rPr lang="cs-CZ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žáky s významem,  rozdělením a konzervací ovoce.</a:t>
            </a: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Materiál je určen pro žáky prvního ročníku oboru kuchařské práce.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Materiál je určen pro výklad nové látky a interaktivní práci ve výuce.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4267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Význam a rozdělení ovoce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P. Pechová, 2012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Význam ovoce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981200"/>
            <a:ext cx="7772400" cy="4114800"/>
          </a:xfrm>
        </p:spPr>
        <p:txBody>
          <a:bodyPr/>
          <a:lstStyle/>
          <a:p>
            <a:r>
              <a:rPr lang="cs-CZ" altLang="cs-CZ" smtClean="0"/>
              <a:t>Součást jídelníčku</a:t>
            </a:r>
          </a:p>
          <a:p>
            <a:r>
              <a:rPr lang="cs-CZ" altLang="cs-CZ" smtClean="0"/>
              <a:t>Zdroj důležitých živin</a:t>
            </a:r>
          </a:p>
          <a:p>
            <a:r>
              <a:rPr lang="cs-CZ" altLang="cs-CZ" smtClean="0"/>
              <a:t>Vysoká biologická, nižší EH</a:t>
            </a:r>
          </a:p>
          <a:p>
            <a:r>
              <a:rPr lang="cs-CZ" altLang="cs-CZ" smtClean="0"/>
              <a:t>Vhodné konzumovat čerstvé</a:t>
            </a:r>
          </a:p>
          <a:p>
            <a:r>
              <a:rPr lang="cs-CZ" altLang="cs-CZ" smtClean="0"/>
              <a:t>Obsahuje sacharidy, vodu, méně bílkovin, vit. C, PP, B1, provitamin A, vápník, železo, vlákninu, skořápkové ovoce tuk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Složení ovoce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/>
          </a:p>
          <a:p>
            <a:r>
              <a:rPr lang="cs-CZ" altLang="cs-CZ" smtClean="0"/>
              <a:t>Obsahuje sacharidy, vodu, méně bílkovin, vit. C, PP, B1, provitamin A, vápník, železo, vlákninu, skořápkové ovoce tuk</a:t>
            </a:r>
          </a:p>
          <a:p>
            <a:pPr>
              <a:buFontTx/>
              <a:buNone/>
            </a:pPr>
            <a:endParaRPr lang="cs-CZ" altLang="cs-CZ" smtClean="0"/>
          </a:p>
          <a:p>
            <a:pPr>
              <a:buFontTx/>
              <a:buNone/>
            </a:pPr>
            <a:endParaRPr lang="cs-CZ" altLang="cs-CZ" smtClean="0"/>
          </a:p>
        </p:txBody>
      </p:sp>
      <p:pic>
        <p:nvPicPr>
          <p:cNvPr id="19459" name="Picture 2" descr="C:\Users\Petra\AppData\Local\Microsoft\Windows\Temporary Internet Files\Content.IE5\SWD5ORPU\MP900438787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3284538"/>
            <a:ext cx="4637087" cy="310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Jádrové ovoce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/>
          </a:p>
          <a:p>
            <a:endParaRPr lang="cs-CZ" altLang="cs-CZ" smtClean="0"/>
          </a:p>
          <a:p>
            <a:r>
              <a:rPr lang="cs-CZ" altLang="cs-CZ" smtClean="0"/>
              <a:t>Jablka</a:t>
            </a:r>
          </a:p>
          <a:p>
            <a:r>
              <a:rPr lang="cs-CZ" altLang="cs-CZ" smtClean="0"/>
              <a:t>Hrušky</a:t>
            </a:r>
          </a:p>
          <a:p>
            <a:r>
              <a:rPr lang="cs-CZ" altLang="cs-CZ" smtClean="0"/>
              <a:t>Kdoule</a:t>
            </a:r>
          </a:p>
          <a:p>
            <a:r>
              <a:rPr lang="cs-CZ" altLang="cs-CZ" smtClean="0"/>
              <a:t>Mišpule</a:t>
            </a:r>
          </a:p>
          <a:p>
            <a:pPr>
              <a:buFontTx/>
              <a:buNone/>
            </a:pPr>
            <a:endParaRPr lang="cs-CZ" altLang="cs-CZ" smtClean="0"/>
          </a:p>
        </p:txBody>
      </p:sp>
      <p:pic>
        <p:nvPicPr>
          <p:cNvPr id="20483" name="Picture 3" descr="C:\Users\Petra\AppData\Local\Microsoft\Windows\Temporary Internet Files\Content.IE5\RQS4LEPK\MP90040314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2276475"/>
            <a:ext cx="5138738" cy="34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Peckové ovoce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Třešně</a:t>
            </a:r>
          </a:p>
          <a:p>
            <a:r>
              <a:rPr lang="cs-CZ" altLang="cs-CZ" smtClean="0"/>
              <a:t>Višně</a:t>
            </a:r>
          </a:p>
          <a:p>
            <a:r>
              <a:rPr lang="cs-CZ" altLang="cs-CZ" smtClean="0"/>
              <a:t>Švestky</a:t>
            </a:r>
          </a:p>
          <a:p>
            <a:r>
              <a:rPr lang="cs-CZ" altLang="cs-CZ" smtClean="0"/>
              <a:t>Meruňky</a:t>
            </a:r>
          </a:p>
          <a:p>
            <a:r>
              <a:rPr lang="cs-CZ" altLang="cs-CZ" smtClean="0"/>
              <a:t>Broskve</a:t>
            </a:r>
          </a:p>
          <a:p>
            <a:r>
              <a:rPr lang="cs-CZ" altLang="cs-CZ" smtClean="0"/>
              <a:t>Ryngle</a:t>
            </a:r>
          </a:p>
          <a:p>
            <a:r>
              <a:rPr lang="cs-CZ" altLang="cs-CZ" smtClean="0"/>
              <a:t>Blumy </a:t>
            </a:r>
          </a:p>
        </p:txBody>
      </p:sp>
      <p:pic>
        <p:nvPicPr>
          <p:cNvPr id="21507" name="Picture 2" descr="C:\Users\Petra\AppData\Local\Microsoft\Windows\Temporary Internet Files\Content.IE5\SWD5ORPU\MC90042386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4638" y="2349500"/>
            <a:ext cx="2030412" cy="232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 descr="C:\Users\Petra\AppData\Local\Microsoft\Windows\Temporary Internet Files\Content.IE5\9E0WTXH6\MC90042386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9575" y="2349500"/>
            <a:ext cx="2541588" cy="232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Bobulové ovoce a jiné lesní plody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sz="2800" smtClean="0"/>
              <a:t>Malina</a:t>
            </a:r>
          </a:p>
          <a:p>
            <a:pPr>
              <a:lnSpc>
                <a:spcPct val="90000"/>
              </a:lnSpc>
            </a:pPr>
            <a:r>
              <a:rPr lang="cs-CZ" altLang="cs-CZ" sz="2800" smtClean="0"/>
              <a:t>Ostružina</a:t>
            </a:r>
          </a:p>
          <a:p>
            <a:pPr>
              <a:lnSpc>
                <a:spcPct val="90000"/>
              </a:lnSpc>
            </a:pPr>
            <a:r>
              <a:rPr lang="cs-CZ" altLang="cs-CZ" sz="2800" smtClean="0"/>
              <a:t>Rybíz</a:t>
            </a:r>
          </a:p>
          <a:p>
            <a:pPr>
              <a:lnSpc>
                <a:spcPct val="90000"/>
              </a:lnSpc>
            </a:pPr>
            <a:r>
              <a:rPr lang="cs-CZ" altLang="cs-CZ" sz="2800" smtClean="0"/>
              <a:t>Borůvky</a:t>
            </a:r>
          </a:p>
          <a:p>
            <a:pPr>
              <a:lnSpc>
                <a:spcPct val="90000"/>
              </a:lnSpc>
            </a:pPr>
            <a:r>
              <a:rPr lang="cs-CZ" altLang="cs-CZ" sz="2800" smtClean="0"/>
              <a:t>Angrešt</a:t>
            </a:r>
          </a:p>
          <a:p>
            <a:pPr>
              <a:lnSpc>
                <a:spcPct val="90000"/>
              </a:lnSpc>
            </a:pPr>
            <a:r>
              <a:rPr lang="cs-CZ" altLang="cs-CZ" sz="2800" smtClean="0"/>
              <a:t>Brusinky</a:t>
            </a:r>
          </a:p>
          <a:p>
            <a:pPr>
              <a:lnSpc>
                <a:spcPct val="90000"/>
              </a:lnSpc>
            </a:pPr>
            <a:r>
              <a:rPr lang="cs-CZ" altLang="cs-CZ" sz="2800" smtClean="0"/>
              <a:t>Jahody </a:t>
            </a:r>
          </a:p>
          <a:p>
            <a:pPr>
              <a:lnSpc>
                <a:spcPct val="90000"/>
              </a:lnSpc>
            </a:pPr>
            <a:r>
              <a:rPr lang="cs-CZ" altLang="cs-CZ" sz="2800" smtClean="0"/>
              <a:t>Hroznové víno</a:t>
            </a:r>
          </a:p>
          <a:p>
            <a:pPr>
              <a:lnSpc>
                <a:spcPct val="90000"/>
              </a:lnSpc>
            </a:pPr>
            <a:r>
              <a:rPr lang="cs-CZ" altLang="cs-CZ" sz="2800" smtClean="0"/>
              <a:t>Moruše </a:t>
            </a:r>
          </a:p>
        </p:txBody>
      </p:sp>
      <p:pic>
        <p:nvPicPr>
          <p:cNvPr id="22531" name="Picture 6" descr="C:\Users\Petra\AppData\Local\Microsoft\Windows\Temporary Internet Files\Content.IE5\RQS4LEPK\MP90040061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1989138"/>
            <a:ext cx="2497137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 dirty="0" smtClean="0"/>
              <a:t>Tuzemské skořápkové </a:t>
            </a:r>
            <a:r>
              <a:rPr lang="cs-CZ" altLang="cs-CZ" dirty="0"/>
              <a:t>ovoce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/>
          </a:p>
          <a:p>
            <a:endParaRPr lang="cs-CZ" altLang="cs-CZ" smtClean="0"/>
          </a:p>
          <a:p>
            <a:r>
              <a:rPr lang="cs-CZ" altLang="cs-CZ" smtClean="0"/>
              <a:t>Vlašské ořechy</a:t>
            </a:r>
          </a:p>
          <a:p>
            <a:r>
              <a:rPr lang="cs-CZ" altLang="cs-CZ" smtClean="0"/>
              <a:t>Lískové ořechy</a:t>
            </a:r>
          </a:p>
          <a:p>
            <a:r>
              <a:rPr lang="cs-CZ" altLang="cs-CZ" smtClean="0"/>
              <a:t>Mandle</a:t>
            </a:r>
          </a:p>
          <a:p>
            <a:r>
              <a:rPr lang="cs-CZ" altLang="cs-CZ" smtClean="0"/>
              <a:t>Jedlé kaštany</a:t>
            </a:r>
          </a:p>
          <a:p>
            <a:endParaRPr lang="cs-CZ" altLang="cs-CZ" smtClean="0"/>
          </a:p>
        </p:txBody>
      </p:sp>
      <p:pic>
        <p:nvPicPr>
          <p:cNvPr id="23555" name="Picture 10" descr="C:\Users\Petra\AppData\Local\Microsoft\Windows\Temporary Internet Files\Content.IE5\RQS4LEPK\MP90044851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1916113"/>
            <a:ext cx="3621088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Citrusové ovoce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Dovážíme k nám z jižních krajů</a:t>
            </a:r>
          </a:p>
          <a:p>
            <a:r>
              <a:rPr lang="cs-CZ" altLang="cs-CZ" smtClean="0"/>
              <a:t>Je významné vysokým obsahem vitamínu C</a:t>
            </a:r>
          </a:p>
          <a:p>
            <a:r>
              <a:rPr lang="cs-CZ" altLang="cs-CZ" smtClean="0"/>
              <a:t>Citron, pomeranč, mandarinka, limetka, pomelo, grep, ….</a:t>
            </a:r>
          </a:p>
        </p:txBody>
      </p:sp>
      <p:pic>
        <p:nvPicPr>
          <p:cNvPr id="24579" name="Picture 2" descr="C:\Users\Petra\AppData\Local\Microsoft\Windows\Temporary Internet Files\Content.IE5\9E0WTXH6\MC900436892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4106863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3" descr="C:\Users\Petra\AppData\Local\Microsoft\Windows\Temporary Internet Files\Content.IE5\RQS4LEPK\MC900436894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3933825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4" descr="C:\Users\Petra\AppData\Local\Microsoft\Windows\Temporary Internet Files\Content.IE5\SWD5ORPU\MC900436893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98875" y="4127500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Skořápkové ovoce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/>
          </a:p>
          <a:p>
            <a:r>
              <a:rPr lang="cs-CZ" altLang="cs-CZ" smtClean="0"/>
              <a:t>Obsahují vysoký podíl tuků</a:t>
            </a:r>
          </a:p>
          <a:p>
            <a:r>
              <a:rPr lang="cs-CZ" altLang="cs-CZ" smtClean="0"/>
              <a:t>Značný obsah vitamínů skupiny B</a:t>
            </a:r>
          </a:p>
          <a:p>
            <a:r>
              <a:rPr lang="cs-CZ" altLang="cs-CZ" smtClean="0"/>
              <a:t>Používá se k výrobě likérů, v kosmetickém průmyslu, v cukrářské výrobě, …</a:t>
            </a:r>
          </a:p>
          <a:p>
            <a:r>
              <a:rPr lang="cs-CZ" altLang="cs-CZ" smtClean="0"/>
              <a:t>Para ořech, kola ořech, pistácie, piniové ořechy, ….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Další dovážené druhy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Mají většinou výraznou chuť a vůni, používají se k přípravě ovocných  salátů, šťáv i v teplé kuchyni</a:t>
            </a:r>
          </a:p>
          <a:p>
            <a:r>
              <a:rPr lang="cs-CZ" altLang="cs-CZ" smtClean="0"/>
              <a:t>Obsahuje cenné vitamíny a minerály</a:t>
            </a:r>
          </a:p>
          <a:p>
            <a:r>
              <a:rPr lang="cs-CZ" altLang="cs-CZ" smtClean="0"/>
              <a:t>Avokádo, tomel, banány, kiwi, datle, fíky, liči, mango, ….</a:t>
            </a:r>
          </a:p>
        </p:txBody>
      </p:sp>
      <p:pic>
        <p:nvPicPr>
          <p:cNvPr id="26627" name="Picture 5" descr="C:\Users\Petra\AppData\Local\Microsoft\Windows\Temporary Internet Files\Content.IE5\SWD5ORPU\MP90040525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3429000"/>
            <a:ext cx="3776662" cy="26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altLang="cs-CZ"/>
              <a:t>Skladování 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/>
          </a:p>
          <a:p>
            <a:r>
              <a:rPr lang="cs-CZ" altLang="cs-CZ" smtClean="0"/>
              <a:t>Záleží na druhu ovoce, stavu plodu, podmínkách, ve kterých bylo pěstováno, stupni zralosti při sklizni</a:t>
            </a:r>
          </a:p>
          <a:p>
            <a:r>
              <a:rPr lang="cs-CZ" altLang="cs-CZ" smtClean="0"/>
              <a:t>Chladné sklady</a:t>
            </a:r>
          </a:p>
          <a:p>
            <a:r>
              <a:rPr lang="cs-CZ" altLang="cs-CZ" smtClean="0"/>
              <a:t>Chladírny s vytvořeným prostředím, kde se zpomaluje dozrávání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Konzervace ovoce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  <a:p>
            <a:r>
              <a:rPr lang="cs-CZ" smtClean="0"/>
              <a:t>sterilování</a:t>
            </a:r>
          </a:p>
          <a:p>
            <a:r>
              <a:rPr lang="cs-CZ" smtClean="0"/>
              <a:t>sušení</a:t>
            </a:r>
          </a:p>
          <a:p>
            <a:r>
              <a:rPr lang="cs-CZ" smtClean="0"/>
              <a:t>zahuštěné ovocné výrobky</a:t>
            </a:r>
          </a:p>
          <a:p>
            <a:r>
              <a:rPr lang="cs-CZ" smtClean="0"/>
              <a:t>zamrazování</a:t>
            </a:r>
          </a:p>
          <a:p>
            <a:r>
              <a:rPr lang="cs-CZ" smtClean="0"/>
              <a:t>kandování</a:t>
            </a:r>
          </a:p>
          <a:p>
            <a:r>
              <a:rPr lang="cs-CZ" smtClean="0"/>
              <a:t>ovocné šťávy, sirupy</a:t>
            </a:r>
          </a:p>
          <a:p>
            <a:r>
              <a:rPr lang="cs-CZ" smtClean="0"/>
              <a:t>mošty, džusy</a:t>
            </a:r>
          </a:p>
          <a:p>
            <a:r>
              <a:rPr lang="cs-CZ" smtClean="0"/>
              <a:t>ovoce v alkoholu</a:t>
            </a:r>
          </a:p>
          <a:p>
            <a:endParaRPr lang="cs-CZ" smtClean="0"/>
          </a:p>
        </p:txBody>
      </p:sp>
      <p:pic>
        <p:nvPicPr>
          <p:cNvPr id="28675" name="Picture 6" descr="C:\Users\Petra\AppData\Local\Microsoft\Windows\Temporary Internet Files\Content.IE5\1368Q93I\MC90041188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9400" y="2924175"/>
            <a:ext cx="2927350" cy="336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Úkol </a:t>
            </a:r>
            <a:endParaRPr lang="cs-CZ" dirty="0"/>
          </a:p>
        </p:txBody>
      </p:sp>
      <p:sp>
        <p:nvSpPr>
          <p:cNvPr id="2969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Najděte na internetových stránkách další druhy dováženého ovoce.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ŠEBELOVÁ, Marie. </a:t>
            </a:r>
            <a:r>
              <a:rPr lang="cs-CZ" i="1" smtClean="0"/>
              <a:t>potraviny a výživa</a:t>
            </a:r>
            <a:r>
              <a:rPr lang="cs-CZ" smtClean="0"/>
              <a:t>. Praha: parta, 2002, ISBN 80-7320-010-4.</a:t>
            </a:r>
          </a:p>
          <a:p>
            <a:r>
              <a:rPr lang="cs-CZ" smtClean="0"/>
              <a:t>ŠEBELOVÁ, Marie. </a:t>
            </a:r>
            <a:r>
              <a:rPr lang="cs-CZ" i="1" smtClean="0"/>
              <a:t>zařízení závodů</a:t>
            </a:r>
            <a:r>
              <a:rPr lang="cs-CZ" smtClean="0"/>
              <a:t>. Praha: parta, 2005, ISBN 80-7320-076-7.</a:t>
            </a:r>
            <a:endParaRPr lang="cs-CZ" smtClean="0">
              <a:latin typeface="Arial" charset="0"/>
            </a:endParaRPr>
          </a:p>
          <a:p>
            <a:r>
              <a:rPr lang="cs-CZ" smtClean="0"/>
              <a:t>www.office.microsoft.com</a:t>
            </a:r>
            <a:endParaRPr lang="cs-CZ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35</TotalTime>
  <Words>331</Words>
  <Application>Microsoft Office PowerPoint</Application>
  <PresentationFormat>On-screen Show (4:3)</PresentationFormat>
  <Paragraphs>101</Paragraphs>
  <Slides>16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24" baseType="lpstr">
      <vt:lpstr>Palatino Linotype</vt:lpstr>
      <vt:lpstr>Arial</vt:lpstr>
      <vt:lpstr>Century Gothic</vt:lpstr>
      <vt:lpstr>Courier New</vt:lpstr>
      <vt:lpstr>Calibri</vt:lpstr>
      <vt:lpstr>Times New Roman</vt:lpstr>
      <vt:lpstr>Exekutivní</vt:lpstr>
      <vt:lpstr>Exekutivní</vt:lpstr>
      <vt:lpstr> </vt:lpstr>
      <vt:lpstr> Anotace</vt:lpstr>
      <vt:lpstr>Význam a rozdělení ovoce</vt:lpstr>
      <vt:lpstr>Význam ovoce</vt:lpstr>
      <vt:lpstr>Složení ovoce</vt:lpstr>
      <vt:lpstr>Jádrové ovoce</vt:lpstr>
      <vt:lpstr>Peckové ovoce</vt:lpstr>
      <vt:lpstr>Bobulové ovoce a jiné lesní plody</vt:lpstr>
      <vt:lpstr>Tuzemské skořápkové ovoce</vt:lpstr>
      <vt:lpstr>Citrusové ovoce</vt:lpstr>
      <vt:lpstr>Skořápkové ovoce</vt:lpstr>
      <vt:lpstr>Další dovážené druhy</vt:lpstr>
      <vt:lpstr>Skladování </vt:lpstr>
      <vt:lpstr>Konzervace ovoce</vt:lpstr>
      <vt:lpstr>Úkol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Petra</dc:creator>
  <cp:lastModifiedBy>DUM</cp:lastModifiedBy>
  <cp:revision>6</cp:revision>
  <dcterms:created xsi:type="dcterms:W3CDTF">2013-12-16T21:51:30Z</dcterms:created>
  <dcterms:modified xsi:type="dcterms:W3CDTF">2014-02-22T18:44:28Z</dcterms:modified>
</cp:coreProperties>
</file>