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A33C4B7D-10EC-4B4A-8388-6C58198BF139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373B12F7-D28C-44AA-A853-E9F4027AE4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9D3D2F0B-97D4-404A-8FCB-A5BCAB0499B4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5" name="Rounded Rectangle 7"/>
          <p:cNvSpPr/>
          <p:nvPr/>
        </p:nvSpPr>
        <p:spPr>
          <a:xfrm>
            <a:off x="92075" y="101600"/>
            <a:ext cx="8959850" cy="6664325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Rectangle 8"/>
          <p:cNvSpPr/>
          <p:nvPr/>
        </p:nvSpPr>
        <p:spPr>
          <a:xfrm>
            <a:off x="345440" y="2942602"/>
            <a:ext cx="7147931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Rectangle 11"/>
          <p:cNvSpPr/>
          <p:nvPr/>
        </p:nvSpPr>
        <p:spPr>
          <a:xfrm>
            <a:off x="7572652" y="2944634"/>
            <a:ext cx="1190348" cy="2459736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Rectangle 12"/>
          <p:cNvSpPr/>
          <p:nvPr/>
        </p:nvSpPr>
        <p:spPr>
          <a:xfrm>
            <a:off x="7712075" y="3136900"/>
            <a:ext cx="911225" cy="2074863"/>
          </a:xfrm>
          <a:prstGeom prst="rect">
            <a:avLst/>
          </a:prstGeom>
          <a:solidFill>
            <a:schemeClr val="accent3">
              <a:alpha val="70000"/>
            </a:schemeClr>
          </a:solidFill>
          <a:ln w="63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Rectangle 13"/>
          <p:cNvSpPr/>
          <p:nvPr/>
        </p:nvSpPr>
        <p:spPr>
          <a:xfrm>
            <a:off x="446088" y="3055938"/>
            <a:ext cx="6946900" cy="2244725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Rectangle 10"/>
          <p:cNvSpPr/>
          <p:nvPr/>
        </p:nvSpPr>
        <p:spPr>
          <a:xfrm>
            <a:off x="541338" y="4559300"/>
            <a:ext cx="6756400" cy="663575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Rectangle 9"/>
          <p:cNvSpPr/>
          <p:nvPr/>
        </p:nvSpPr>
        <p:spPr>
          <a:xfrm>
            <a:off x="539750" y="3140075"/>
            <a:ext cx="6759575" cy="207645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2805" y="4648200"/>
            <a:ext cx="6553200" cy="457200"/>
          </a:xfrm>
        </p:spPr>
        <p:txBody>
          <a:bodyPr>
            <a:normAutofit/>
          </a:bodyPr>
          <a:lstStyle>
            <a:lvl1pPr marL="0" indent="0" algn="ctr">
              <a:buNone/>
              <a:defRPr sz="1800" cap="all" spc="300" baseline="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4705" y="3227033"/>
            <a:ext cx="6629400" cy="1219201"/>
          </a:xfrm>
        </p:spPr>
        <p:txBody>
          <a:bodyPr anchor="b" anchorCtr="0">
            <a:noAutofit/>
          </a:bodyPr>
          <a:lstStyle>
            <a:lvl1pPr>
              <a:defRPr sz="40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32129B-1C8E-4B05-8385-576DAFA152CF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1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786688" y="4625975"/>
            <a:ext cx="762000" cy="457200"/>
          </a:xfrm>
        </p:spPr>
        <p:txBody>
          <a:bodyPr/>
          <a:lstStyle>
            <a:lvl1pPr algn="ctr">
              <a:defRPr sz="2800" smtClean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>
              <a:defRPr/>
            </a:pPr>
            <a:fld id="{8191DE7C-AEC7-4B39-9BAA-0BB9168697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B62251-C307-45A0-9FD1-D3D5534CE74C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F73C96-2781-4919-9A46-F63FFE4FD7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5" name="Rounded Rectangle 7"/>
          <p:cNvSpPr/>
          <p:nvPr/>
        </p:nvSpPr>
        <p:spPr>
          <a:xfrm>
            <a:off x="92075" y="101600"/>
            <a:ext cx="8959850" cy="6664325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Rectangle 12"/>
          <p:cNvSpPr/>
          <p:nvPr/>
        </p:nvSpPr>
        <p:spPr>
          <a:xfrm>
            <a:off x="451976" y="2946400"/>
            <a:ext cx="8265160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Rectangle 15"/>
          <p:cNvSpPr/>
          <p:nvPr/>
        </p:nvSpPr>
        <p:spPr>
          <a:xfrm>
            <a:off x="568325" y="3048000"/>
            <a:ext cx="8032750" cy="2244725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Rectangle 14"/>
          <p:cNvSpPr/>
          <p:nvPr/>
        </p:nvSpPr>
        <p:spPr>
          <a:xfrm>
            <a:off x="676275" y="4541838"/>
            <a:ext cx="7816850" cy="663575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Rectangle 13"/>
          <p:cNvSpPr/>
          <p:nvPr/>
        </p:nvSpPr>
        <p:spPr>
          <a:xfrm>
            <a:off x="676275" y="3124200"/>
            <a:ext cx="7816850" cy="2078038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6456" y="3200399"/>
            <a:ext cx="7696200" cy="1295401"/>
          </a:xfrm>
        </p:spPr>
        <p:txBody>
          <a:bodyPr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lang="en-US" sz="4000" kern="1200" cap="all" baseline="0" dirty="0">
                <a:solidFill>
                  <a:schemeClr val="accent1">
                    <a:lumMod val="5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6456" y="4607510"/>
            <a:ext cx="7696200" cy="523783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EBD96F-BB65-4C82-A87C-4D8A28A7B8AE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8600E0-71C7-44EF-ACB0-8B51F66121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26128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54823F-6D98-4DDB-B523-78B66F5D52F0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70E8DC-6EC3-4888-86A3-1DA8614BFF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26128" y="1722438"/>
            <a:ext cx="4040188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6128" y="2438400"/>
            <a:ext cx="4040188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22438"/>
            <a:ext cx="4041775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38400"/>
            <a:ext cx="4041775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29773D-A043-4DE9-8B1B-EE3508728171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AB130F-EC8C-4BC0-B747-33528A73C9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968747-13E4-4FAB-98E3-D26D355ACE7D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F7C2D3-CABD-477F-9206-8334389DCE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3" name="Rounded Rectangle 10"/>
          <p:cNvSpPr/>
          <p:nvPr/>
        </p:nvSpPr>
        <p:spPr>
          <a:xfrm>
            <a:off x="92075" y="101600"/>
            <a:ext cx="8959850" cy="6664325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04E0D1-286C-4516-B8E0-7D73F19DA6FE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83917A-6798-4FD4-8264-953AE9C143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6" name="Rounded Rectangle 11"/>
          <p:cNvSpPr/>
          <p:nvPr/>
        </p:nvSpPr>
        <p:spPr>
          <a:xfrm>
            <a:off x="92075" y="101600"/>
            <a:ext cx="8959850" cy="6664325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Rectangle 7"/>
          <p:cNvSpPr/>
          <p:nvPr/>
        </p:nvSpPr>
        <p:spPr>
          <a:xfrm>
            <a:off x="560034" y="1505712"/>
            <a:ext cx="2716566" cy="3523488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Rectangle 9"/>
          <p:cNvSpPr/>
          <p:nvPr/>
        </p:nvSpPr>
        <p:spPr>
          <a:xfrm>
            <a:off x="676275" y="1643063"/>
            <a:ext cx="2484438" cy="3233737"/>
          </a:xfrm>
          <a:prstGeom prst="rect">
            <a:avLst/>
          </a:prstGeom>
          <a:solidFill>
            <a:srgbClr val="FFFFFF"/>
          </a:solidFill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6200" y="685800"/>
            <a:ext cx="4572000" cy="52578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9000" y="2971800"/>
            <a:ext cx="2298634" cy="1752600"/>
          </a:xfrm>
        </p:spPr>
        <p:txBody>
          <a:bodyPr/>
          <a:lstStyle>
            <a:lvl1pPr marL="0" indent="0">
              <a:spcBef>
                <a:spcPts val="400"/>
              </a:spcBef>
              <a:buNone/>
              <a:defRPr sz="140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9000" y="1734312"/>
            <a:ext cx="2298634" cy="1191620"/>
          </a:xfrm>
        </p:spPr>
        <p:txBody>
          <a:bodyPr anchor="b"/>
          <a:lstStyle>
            <a:lvl1pPr algn="l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F5EEDD-4CEB-4DBB-8E3F-7A5521A0881F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979E30-4EEF-4939-BEBE-68755CB4A8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6" name="Rounded Rectangle 8"/>
          <p:cNvSpPr/>
          <p:nvPr/>
        </p:nvSpPr>
        <p:spPr>
          <a:xfrm>
            <a:off x="92075" y="101600"/>
            <a:ext cx="8959850" cy="6664325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Rectangle 9"/>
          <p:cNvSpPr/>
          <p:nvPr/>
        </p:nvSpPr>
        <p:spPr>
          <a:xfrm>
            <a:off x="685800" y="4953000"/>
            <a:ext cx="7772400" cy="13716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Rectangle 11"/>
          <p:cNvSpPr/>
          <p:nvPr/>
        </p:nvSpPr>
        <p:spPr>
          <a:xfrm>
            <a:off x="762000" y="5029200"/>
            <a:ext cx="7600950" cy="1203325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Rectangle 12"/>
          <p:cNvSpPr/>
          <p:nvPr/>
        </p:nvSpPr>
        <p:spPr>
          <a:xfrm>
            <a:off x="914400" y="5638800"/>
            <a:ext cx="7327900" cy="452438"/>
          </a:xfrm>
          <a:prstGeom prst="rect">
            <a:avLst/>
          </a:prstGeom>
          <a:solidFill>
            <a:schemeClr val="accent1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Rectangle 10"/>
          <p:cNvSpPr/>
          <p:nvPr/>
        </p:nvSpPr>
        <p:spPr>
          <a:xfrm>
            <a:off x="604838" y="5075238"/>
            <a:ext cx="7947025" cy="1096962"/>
          </a:xfrm>
          <a:prstGeom prst="rect">
            <a:avLst/>
          </a:prstGeom>
          <a:noFill/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85800" y="621437"/>
            <a:ext cx="7772400" cy="4331564"/>
          </a:xfrm>
          <a:solidFill>
            <a:schemeClr val="bg2"/>
          </a:solidFill>
          <a:ln>
            <a:noFill/>
          </a:ln>
          <a:effectLst>
            <a:softEdge rad="12700"/>
          </a:effectLst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56289" y="5656556"/>
            <a:ext cx="7244736" cy="401715"/>
          </a:xfrm>
        </p:spPr>
        <p:txBody>
          <a:bodyPr anchor="ctr">
            <a:normAutofit/>
          </a:bodyPr>
          <a:lstStyle>
            <a:lvl1pPr marL="0" indent="0" algn="ctr">
              <a:buNone/>
              <a:defRPr sz="15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105400"/>
            <a:ext cx="7328514" cy="523043"/>
          </a:xfrm>
        </p:spPr>
        <p:txBody>
          <a:bodyPr anchorCtr="0"/>
          <a:lstStyle>
            <a:lvl1pPr algn="ctr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1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58D9C5-5295-4E96-8151-96DA50B7C277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12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A3369C-CD08-4621-B29D-44C40AE0C0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90730-13BE-4E52-AC7E-F44AEA97C57D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210F09-120C-412A-AD83-26ED9484150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6"/>
          <p:cNvSpPr/>
          <p:nvPr/>
        </p:nvSpPr>
        <p:spPr>
          <a:xfrm>
            <a:off x="6861175" y="228600"/>
            <a:ext cx="1860550" cy="6122988"/>
          </a:xfrm>
          <a:prstGeom prst="rect">
            <a:avLst/>
          </a:prstGeom>
          <a:solidFill>
            <a:srgbClr val="FFFFFF">
              <a:alpha val="85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ectangle 7"/>
          <p:cNvSpPr/>
          <p:nvPr/>
        </p:nvSpPr>
        <p:spPr>
          <a:xfrm>
            <a:off x="6954838" y="350838"/>
            <a:ext cx="1673225" cy="5876925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48577" y="395427"/>
            <a:ext cx="1485531" cy="5788981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80999"/>
            <a:ext cx="6172200" cy="579120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CA770D-8029-4B18-A148-36A5DD503086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2CBF6E-3A40-4DE5-8F81-2427A5A34D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7" name="Rounded Rectangle 6"/>
          <p:cNvSpPr/>
          <p:nvPr/>
        </p:nvSpPr>
        <p:spPr>
          <a:xfrm>
            <a:off x="92075" y="101600"/>
            <a:ext cx="8959850" cy="6664325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28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752600"/>
            <a:ext cx="8229600" cy="4373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B7ACA15-B433-4C01-971F-DFA93E2CA13C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559D38C-6DF4-4EFD-9CCA-427DA0497B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274320" y="278166"/>
            <a:ext cx="8595360" cy="132588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373063" y="373063"/>
            <a:ext cx="8380412" cy="1117600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25450" y="407988"/>
            <a:ext cx="8261350" cy="103981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683" r:id="rId2"/>
    <p:sldLayoutId id="2147483685" r:id="rId3"/>
    <p:sldLayoutId id="2147483682" r:id="rId4"/>
    <p:sldLayoutId id="2147483681" r:id="rId5"/>
    <p:sldLayoutId id="2147483680" r:id="rId6"/>
    <p:sldLayoutId id="2147483686" r:id="rId7"/>
    <p:sldLayoutId id="2147483687" r:id="rId8"/>
    <p:sldLayoutId id="2147483688" r:id="rId9"/>
    <p:sldLayoutId id="2147483679" r:id="rId10"/>
    <p:sldLayoutId id="214748368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3500" kern="1200" cap="all">
          <a:solidFill>
            <a:srgbClr val="6B7D7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3500">
          <a:solidFill>
            <a:srgbClr val="6B7D72"/>
          </a:solidFill>
          <a:latin typeface="Book Antiqua" pitchFamily="18" charset="0"/>
        </a:defRPr>
      </a:lvl2pPr>
      <a:lvl3pPr algn="ctr" rtl="0" fontAlgn="base">
        <a:spcBef>
          <a:spcPct val="0"/>
        </a:spcBef>
        <a:spcAft>
          <a:spcPct val="0"/>
        </a:spcAft>
        <a:defRPr sz="3500">
          <a:solidFill>
            <a:srgbClr val="6B7D72"/>
          </a:solidFill>
          <a:latin typeface="Book Antiqua" pitchFamily="18" charset="0"/>
        </a:defRPr>
      </a:lvl3pPr>
      <a:lvl4pPr algn="ctr" rtl="0" fontAlgn="base">
        <a:spcBef>
          <a:spcPct val="0"/>
        </a:spcBef>
        <a:spcAft>
          <a:spcPct val="0"/>
        </a:spcAft>
        <a:defRPr sz="3500">
          <a:solidFill>
            <a:srgbClr val="6B7D72"/>
          </a:solidFill>
          <a:latin typeface="Book Antiqua" pitchFamily="18" charset="0"/>
        </a:defRPr>
      </a:lvl4pPr>
      <a:lvl5pPr algn="ctr" rtl="0" fontAlgn="base">
        <a:spcBef>
          <a:spcPct val="0"/>
        </a:spcBef>
        <a:spcAft>
          <a:spcPct val="0"/>
        </a:spcAft>
        <a:defRPr sz="3500">
          <a:solidFill>
            <a:srgbClr val="6B7D72"/>
          </a:solidFill>
          <a:latin typeface="Book Antiqua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3500">
          <a:solidFill>
            <a:srgbClr val="6B7D72"/>
          </a:solidFill>
          <a:latin typeface="Book Antiqua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3500">
          <a:solidFill>
            <a:srgbClr val="6B7D72"/>
          </a:solidFill>
          <a:latin typeface="Book Antiqua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3500">
          <a:solidFill>
            <a:srgbClr val="6B7D72"/>
          </a:solidFill>
          <a:latin typeface="Book Antiqua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3500">
          <a:solidFill>
            <a:srgbClr val="6B7D72"/>
          </a:solidFill>
          <a:latin typeface="Book Antiqua" pitchFamily="18" charset="0"/>
        </a:defRPr>
      </a:lvl9pPr>
    </p:titleStyle>
    <p:bodyStyle>
      <a:lvl1pPr marL="3429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Arial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39763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Font typeface="Arial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rtl="0" fontAlgn="base">
        <a:spcBef>
          <a:spcPct val="20000"/>
        </a:spcBef>
        <a:spcAft>
          <a:spcPct val="0"/>
        </a:spcAft>
        <a:buClr>
          <a:srgbClr val="B5AE53"/>
        </a:buClr>
        <a:buFont typeface="Arial" charset="0"/>
        <a:buChar char="•"/>
        <a:defRPr kern="1200">
          <a:solidFill>
            <a:schemeClr val="tx2"/>
          </a:solidFill>
          <a:latin typeface="+mn-lt"/>
          <a:ea typeface="+mn-ea"/>
          <a:cs typeface="+mn-cs"/>
        </a:defRPr>
      </a:lvl3pPr>
      <a:lvl4pPr marL="1279525" indent="-228600" algn="l" rtl="0" fontAlgn="base">
        <a:spcBef>
          <a:spcPct val="20000"/>
        </a:spcBef>
        <a:spcAft>
          <a:spcPct val="0"/>
        </a:spcAft>
        <a:buClr>
          <a:srgbClr val="848058"/>
        </a:buClr>
        <a:buFont typeface="Arial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1554163" indent="-228600" algn="l" rtl="0" fontAlgn="base">
        <a:spcBef>
          <a:spcPct val="20000"/>
        </a:spcBef>
        <a:spcAft>
          <a:spcPct val="0"/>
        </a:spcAft>
        <a:buClr>
          <a:srgbClr val="E8B54D"/>
        </a:buClr>
        <a:buFont typeface="Arial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0" y="2130425"/>
            <a:ext cx="7772400" cy="1470025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/>
          </p:cNvGraphicFramePr>
          <p:nvPr/>
        </p:nvGraphicFramePr>
        <p:xfrm>
          <a:off x="457200" y="1600200"/>
          <a:ext cx="8229600" cy="3714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54560"/>
                <a:gridCol w="627504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Škola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SOU</a:t>
                      </a:r>
                      <a:r>
                        <a:rPr lang="cs-CZ" baseline="0" dirty="0" smtClean="0"/>
                        <a:t> a ZŠ Planá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434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9144000" cy="1998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457200" y="2543175"/>
          <a:ext cx="8280400" cy="3713163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397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Potraviny a výživa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Potraviny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rostlinného původu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Houby 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i="0" u="none" strike="noStrike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VY_(32)_INOVACE_4.B_PV_05(20)</a:t>
                      </a:r>
                      <a:endParaRPr lang="cs-CZ" sz="2000" dirty="0" smtClean="0">
                        <a:effectLst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Ing. Petra Pechová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mtClean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cs-CZ" smtClean="0">
                <a:solidFill>
                  <a:schemeClr val="accent1">
                    <a:lumMod val="75000"/>
                  </a:schemeClr>
                </a:solidFill>
              </a:rPr>
            </a:br>
            <a:r>
              <a:rPr lang="cs-CZ" smtClean="0">
                <a:solidFill>
                  <a:schemeClr val="accent1">
                    <a:lumMod val="75000"/>
                  </a:schemeClr>
                </a:solidFill>
              </a:rPr>
              <a:t>Anotace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Cílem </a:t>
            </a:r>
            <a:r>
              <a:rPr lang="cs-CZ" dirty="0"/>
              <a:t>prezentace je seznámit žáky </a:t>
            </a:r>
            <a:r>
              <a:rPr lang="cs-CZ" dirty="0" smtClean="0"/>
              <a:t>s rozdělením a použitím hub v kuchyni.</a:t>
            </a: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Materiál je určen pro žáky prvního ročníku oboru kuchařské práce.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Materiál je určen pro výklad nové látky a interaktivní práci ve výuce.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642938" y="4648200"/>
            <a:ext cx="6553200" cy="457200"/>
          </a:xfrm>
        </p:spPr>
        <p:txBody>
          <a:bodyPr rtlCol="0"/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P. Pechová, 2012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04838" y="3227388"/>
            <a:ext cx="6629400" cy="12192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Houby </a:t>
            </a:r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altLang="cs-CZ">
                <a:solidFill>
                  <a:schemeClr val="accent1">
                    <a:lumMod val="75000"/>
                  </a:schemeClr>
                </a:solidFill>
              </a:rPr>
              <a:t>Houby 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s-CZ" altLang="cs-CZ" smtClean="0"/>
              <a:t>Získáváme náhodným sběrem</a:t>
            </a:r>
          </a:p>
          <a:p>
            <a:pPr>
              <a:lnSpc>
                <a:spcPct val="90000"/>
              </a:lnSpc>
            </a:pPr>
            <a:r>
              <a:rPr lang="cs-CZ" altLang="cs-CZ" smtClean="0"/>
              <a:t>Některé je možné pěstovat (žampiony, hlíva ústřičná)</a:t>
            </a:r>
          </a:p>
          <a:p>
            <a:pPr>
              <a:lnSpc>
                <a:spcPct val="90000"/>
              </a:lnSpc>
            </a:pPr>
            <a:r>
              <a:rPr lang="cs-CZ" altLang="cs-CZ" smtClean="0"/>
              <a:t>Považujeme za pochutinu (nižší výživová hodnota i stravitelnost)</a:t>
            </a:r>
          </a:p>
          <a:p>
            <a:pPr>
              <a:lnSpc>
                <a:spcPct val="90000"/>
              </a:lnSpc>
            </a:pPr>
            <a:r>
              <a:rPr lang="cs-CZ" altLang="cs-CZ" smtClean="0"/>
              <a:t>Horší stravitelnost způsobuje chitin (je v houbách obsažen místo vlákniny)</a:t>
            </a:r>
          </a:p>
          <a:p>
            <a:pPr>
              <a:lnSpc>
                <a:spcPct val="90000"/>
              </a:lnSpc>
            </a:pPr>
            <a:r>
              <a:rPr lang="cs-CZ" altLang="cs-CZ" smtClean="0"/>
              <a:t>Charakteristická chuť a vůně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altLang="cs-CZ">
                <a:solidFill>
                  <a:schemeClr val="accent1">
                    <a:lumMod val="75000"/>
                  </a:schemeClr>
                </a:solidFill>
              </a:rPr>
              <a:t>Složení hub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alt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altLang="cs-CZ" dirty="0" smtClean="0"/>
              <a:t>90 </a:t>
            </a:r>
            <a:r>
              <a:rPr lang="cs-CZ" altLang="cs-CZ" dirty="0"/>
              <a:t>% vody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altLang="cs-CZ" dirty="0"/>
              <a:t>Vitamíny B, D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altLang="cs-CZ" dirty="0"/>
              <a:t>Minerální látky – zinek, měď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altLang="cs-CZ" dirty="0"/>
              <a:t>Neobsahuje škrob, ale inulin</a:t>
            </a:r>
          </a:p>
        </p:txBody>
      </p:sp>
      <p:pic>
        <p:nvPicPr>
          <p:cNvPr id="19459" name="Picture 2" descr="C:\Users\Petra\AppData\Local\Microsoft\Windows\Temporary Internet Files\Content.IE5\1368Q93I\MC90041190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867400" y="2349500"/>
            <a:ext cx="2420938" cy="219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altLang="cs-CZ">
                <a:solidFill>
                  <a:schemeClr val="accent1">
                    <a:lumMod val="75000"/>
                  </a:schemeClr>
                </a:solidFill>
              </a:rPr>
              <a:t>Rozdělení hub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altLang="cs-CZ" sz="2800" smtClean="0"/>
              <a:t>Jedlé – hřiby, žampiony, kozák, bedla jedlá, klouzky, pýchavka, křemenáč, liška, …</a:t>
            </a:r>
          </a:p>
          <a:p>
            <a:r>
              <a:rPr lang="cs-CZ" altLang="cs-CZ" sz="2800" smtClean="0"/>
              <a:t>Nejedlé – nejsou jedovaté, ale mají nepříjemnou chuť a zápach – čirůvka mýdlová, ryzec kravský, podhřib žlučový</a:t>
            </a:r>
          </a:p>
          <a:p>
            <a:r>
              <a:rPr lang="cs-CZ" altLang="cs-CZ" sz="2800" smtClean="0"/>
              <a:t>Jedovaté – způsobují otravu, někdy až se smrtelnými následky – muchomůrka zelená, tygrovaná, závojenka olovová, čirůvka podvinutá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altLang="cs-CZ">
                <a:solidFill>
                  <a:schemeClr val="accent1">
                    <a:lumMod val="75000"/>
                  </a:schemeClr>
                </a:solidFill>
              </a:rPr>
              <a:t>Lanýž černý </a:t>
            </a:r>
          </a:p>
        </p:txBody>
      </p:sp>
      <p:sp>
        <p:nvSpPr>
          <p:cNvPr id="21506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altLang="cs-CZ" smtClean="0"/>
              <a:t>Roste pod zemí v chráněných dubových lesích</a:t>
            </a:r>
          </a:p>
          <a:p>
            <a:r>
              <a:rPr lang="cs-CZ" altLang="cs-CZ" smtClean="0"/>
              <a:t>Při vyhledávání pomáhají specielně vycvičení divocí vepři</a:t>
            </a:r>
          </a:p>
          <a:p>
            <a:r>
              <a:rPr lang="cs-CZ" altLang="cs-CZ" smtClean="0"/>
              <a:t>Francouzská a italská kuchyně</a:t>
            </a:r>
          </a:p>
          <a:p>
            <a:r>
              <a:rPr lang="cs-CZ" altLang="cs-CZ" smtClean="0"/>
              <a:t>Řadí se k pochoutkám, je vzácný a velmi drahý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altLang="cs-CZ">
                <a:solidFill>
                  <a:schemeClr val="accent1">
                    <a:lumMod val="75000"/>
                  </a:schemeClr>
                </a:solidFill>
              </a:rPr>
              <a:t>Použití hub v kuchyni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altLang="cs-CZ" smtClean="0"/>
              <a:t>Vždy tepelně upravujeme (výjimka – lanýže a žampiony)</a:t>
            </a:r>
          </a:p>
          <a:p>
            <a:r>
              <a:rPr lang="cs-CZ" altLang="cs-CZ" smtClean="0"/>
              <a:t>Polévky, omáčky, zapékáme, omelety, nákypy, mletá masa, paštiky, náplně, samostatné pokrmy</a:t>
            </a:r>
          </a:p>
          <a:p>
            <a:r>
              <a:rPr lang="cs-CZ" altLang="cs-CZ" smtClean="0"/>
              <a:t>Konzervace – sušení, sterilace ve vl. šťávě, ve sladkokyselém nálevu, zamrazujeme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Kontrolní otázky: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355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Jak rozdělujeme houby?</a:t>
            </a:r>
          </a:p>
          <a:p>
            <a:r>
              <a:rPr lang="cs-CZ" smtClean="0"/>
              <a:t>Jaké je použití hub v kuchyni?</a:t>
            </a:r>
          </a:p>
          <a:p>
            <a:r>
              <a:rPr lang="cs-CZ" smtClean="0"/>
              <a:t>Najděte na internetových stránkách Lanýž černý.</a:t>
            </a:r>
          </a:p>
        </p:txBody>
      </p:sp>
      <p:pic>
        <p:nvPicPr>
          <p:cNvPr id="23555" name="Picture 3" descr="C:\Users\Petra\AppData\Local\Microsoft\Windows\Temporary Internet Files\Content.IE5\1368Q93I\MC900441428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16238" y="3644900"/>
            <a:ext cx="2260600" cy="226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Použité zdroje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ŠEBELOVÁ, Marie. </a:t>
            </a:r>
            <a:r>
              <a:rPr lang="cs-CZ" i="1" smtClean="0"/>
              <a:t>potraviny a výživa</a:t>
            </a:r>
            <a:r>
              <a:rPr lang="cs-CZ" smtClean="0"/>
              <a:t>. Praha: parta, 2002, ISBN 80-7320-010-4.</a:t>
            </a:r>
            <a:endParaRPr lang="cs-CZ" smtClean="0">
              <a:latin typeface="Arial" charset="0"/>
            </a:endParaRPr>
          </a:p>
          <a:p>
            <a:r>
              <a:rPr lang="cs-CZ" smtClean="0"/>
              <a:t>www.office.microsoft.com</a:t>
            </a:r>
            <a:endParaRPr lang="cs-CZ" smtClean="0">
              <a:latin typeface="Arial" charset="0"/>
            </a:endParaRPr>
          </a:p>
          <a:p>
            <a:pPr>
              <a:buFont typeface="Arial" charset="0"/>
              <a:buNone/>
            </a:pPr>
            <a:endParaRPr lang="cs-CZ" smtClean="0"/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ékárna">
  <a:themeElements>
    <a:clrScheme name="Lékárna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Lékárna">
      <a:majorFont>
        <a:latin typeface="Book Antiqua"/>
        <a:ea typeface=""/>
        <a:cs typeface=""/>
        <a:font script="Jpan" typeface="HGS明朝B"/>
        <a:font script="Hang" typeface="HY견명조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견명조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Lékárna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100000"/>
              </a:schemeClr>
            </a:gs>
            <a:gs pos="68000">
              <a:schemeClr val="phClr">
                <a:tint val="77000"/>
                <a:satMod val="100000"/>
              </a:schemeClr>
            </a:gs>
            <a:gs pos="81000">
              <a:schemeClr val="phClr">
                <a:tint val="79000"/>
                <a:satMod val="100000"/>
              </a:schemeClr>
            </a:gs>
            <a:gs pos="86000">
              <a:schemeClr val="phClr">
                <a:tint val="73000"/>
                <a:satMod val="100000"/>
              </a:schemeClr>
            </a:gs>
            <a:gs pos="100000">
              <a:schemeClr val="phClr">
                <a:tint val="35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3000"/>
                <a:shade val="100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tint val="100000"/>
                <a:shade val="57000"/>
                <a:satMod val="120000"/>
              </a:schemeClr>
            </a:gs>
            <a:gs pos="80000">
              <a:schemeClr val="phClr">
                <a:tint val="100000"/>
                <a:shade val="56000"/>
                <a:satMod val="145000"/>
              </a:schemeClr>
            </a:gs>
            <a:gs pos="88000">
              <a:schemeClr val="phClr">
                <a:tint val="100000"/>
                <a:shade val="63000"/>
                <a:satMod val="160000"/>
              </a:schemeClr>
            </a:gs>
            <a:gs pos="100000">
              <a:schemeClr val="phClr">
                <a:tint val="99000"/>
                <a:shade val="100000"/>
                <a:satMod val="155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glow" dir="tl">
              <a:rot lat="0" lon="0" rev="1800000"/>
            </a:lightRig>
          </a:scene3d>
          <a:sp3d contourW="10160" prstMaterial="dkEdge">
            <a:bevelT w="0" h="0" prst="angle"/>
            <a:contourClr>
              <a:schemeClr val="phClr">
                <a:shade val="30000"/>
                <a:satMod val="150000"/>
              </a:schemeClr>
            </a:contourClr>
          </a:sp3d>
        </a:effectStyle>
        <a:effectStyle>
          <a:effectLst>
            <a:glow rad="50800">
              <a:schemeClr val="phClr">
                <a:tint val="68000"/>
                <a:shade val="93000"/>
                <a:alpha val="37000"/>
                <a:satMod val="250000"/>
              </a:schemeClr>
            </a:glow>
          </a:effectLst>
          <a:scene3d>
            <a:camera prst="orthographicFront">
              <a:rot lat="0" lon="0" rev="0"/>
            </a:camera>
            <a:lightRig rig="glow" dir="t">
              <a:rot lat="0" lon="0" rev="1800000"/>
            </a:lightRig>
          </a:scene3d>
          <a:sp3d contourW="10160" prstMaterial="dkEdge">
            <a:bevelT w="20320" h="19050" prst="angle"/>
            <a:contourClr>
              <a:schemeClr val="phClr">
                <a:shade val="3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3000"/>
            <a:satMod val="14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atMod val="170000"/>
              </a:schemeClr>
              <a:schemeClr val="phClr">
                <a:shade val="70000"/>
                <a:satMod val="13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Apothecary</Template>
  <TotalTime>13</TotalTime>
  <Words>260</Words>
  <Application>Microsoft Office PowerPoint</Application>
  <PresentationFormat>On-screen Show (4:3)</PresentationFormat>
  <Paragraphs>57</Paragraphs>
  <Slides>10</Slides>
  <Notes>1</Notes>
  <HiddenSlides>2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7</vt:i4>
      </vt:variant>
      <vt:variant>
        <vt:lpstr>Nadpisy snímků</vt:lpstr>
      </vt:variant>
      <vt:variant>
        <vt:i4>10</vt:i4>
      </vt:variant>
    </vt:vector>
  </HeadingPairs>
  <TitlesOfParts>
    <vt:vector size="22" baseType="lpstr">
      <vt:lpstr>Century Gothic</vt:lpstr>
      <vt:lpstr>Arial</vt:lpstr>
      <vt:lpstr>Book Antiqua</vt:lpstr>
      <vt:lpstr>Calibri</vt:lpstr>
      <vt:lpstr>Times New Roman</vt:lpstr>
      <vt:lpstr>Lékárna</vt:lpstr>
      <vt:lpstr>Lékárna</vt:lpstr>
      <vt:lpstr>Lékárna</vt:lpstr>
      <vt:lpstr>Lékárna</vt:lpstr>
      <vt:lpstr>Lékárna</vt:lpstr>
      <vt:lpstr>Lékárna</vt:lpstr>
      <vt:lpstr>Lékárna</vt:lpstr>
      <vt:lpstr> </vt:lpstr>
      <vt:lpstr> ANOTACE</vt:lpstr>
      <vt:lpstr>HOUBY </vt:lpstr>
      <vt:lpstr>HOUBY </vt:lpstr>
      <vt:lpstr>SLOŽENÍ HUB</vt:lpstr>
      <vt:lpstr>ROZDĚLENÍ HUB</vt:lpstr>
      <vt:lpstr>LANÝŽ ČERNÝ </vt:lpstr>
      <vt:lpstr>POUŽITÍ HUB V KUCHYNI</vt:lpstr>
      <vt:lpstr>KONTROLNÍ OTÁZKY: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Petra</dc:creator>
  <cp:lastModifiedBy>DUM</cp:lastModifiedBy>
  <cp:revision>5</cp:revision>
  <dcterms:created xsi:type="dcterms:W3CDTF">2013-12-16T21:51:30Z</dcterms:created>
  <dcterms:modified xsi:type="dcterms:W3CDTF">2014-02-22T18:45:37Z</dcterms:modified>
</cp:coreProperties>
</file>