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D82C0A4-876F-4DAC-B38A-E72B98CA4BD1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A7CBFBA-19E8-405B-B403-DA5A19D30F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23850EE-C4D9-46D0-8C6F-B23B5E40681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 bwMode="white">
          <a:xfrm>
            <a:off x="0" y="5970588"/>
            <a:ext cx="9144000" cy="887412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>
          <a:xfrm>
            <a:off x="-9525" y="6053138"/>
            <a:ext cx="2249488" cy="7127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>
          <a:xfrm>
            <a:off x="2359025" y="6043613"/>
            <a:ext cx="6784975" cy="7143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9013"/>
            <a:ext cx="2057400" cy="685800"/>
          </a:xfrm>
        </p:spPr>
        <p:txBody>
          <a:bodyPr>
            <a:noAutofit/>
          </a:bodyPr>
          <a:lstStyle>
            <a:lvl1pPr algn="ctr">
              <a:defRPr sz="20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02EE55A-1E94-4638-866E-D88A583B9D1B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975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A7E7B65F-F6BD-4228-B031-C48DC1C786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1F2A4D-51E3-4658-AE0D-C8270918F8A3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7A7986-BDE2-4E82-8B20-E914903E8D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429F23-993A-4970-AC89-64BE8836F096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5"/>
          </a:xfrm>
        </p:spPr>
        <p:txBody>
          <a:bodyPr>
            <a:noAutofit/>
          </a:bodyPr>
          <a:lstStyle>
            <a:lvl1pPr>
              <a:defRPr sz="2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0CF87DB-825F-49FC-A3BA-A310ADCDB9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A3781DF-C497-423E-AD5D-B056B6BF1F88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Zástupný symbol pro číslo snímku 9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8802182-585A-4F7A-808D-410C325BD6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82EEF1E-D8BB-4D64-B408-5A916A389D8C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Zástupný symbol pro číslo snímku 1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ED1C65E-F7A5-40C9-BF7F-2BD7BC8622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C6252D-6877-4A4C-9239-3B3E08947994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A0B7C2-1503-43C2-B632-E3C6C8E653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C2C9D8-F081-44DE-B69F-3EA3A26467BC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FBDEC69F-E8D9-4B8F-B41B-67E47FFEAB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/>
          <a:lstStyle>
            <a:lvl1pPr algn="l">
              <a:buNone/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8A29EB-9289-4550-80E2-6ED1D95FAACC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99A52D-24B6-4FA3-98EB-193FA290A7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 bwMode="white">
          <a:xfrm>
            <a:off x="-9525" y="4572000"/>
            <a:ext cx="9144000" cy="887413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>
            <a:off x="-9525" y="4664075"/>
            <a:ext cx="1463675" cy="7127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1544638" y="4654550"/>
            <a:ext cx="7599362" cy="712788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10"/>
          <p:cNvSpPr/>
          <p:nvPr/>
        </p:nvSpPr>
        <p:spPr bwMode="white">
          <a:xfrm>
            <a:off x="1447800" y="0"/>
            <a:ext cx="100013" cy="6867525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B847FAC-818D-4172-B0F3-F2FFB8AAD9D8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0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50"/>
            <a:ext cx="1447800" cy="663575"/>
          </a:xfrm>
        </p:spPr>
        <p:txBody>
          <a:bodyPr rtlCol="0"/>
          <a:lstStyle>
            <a:lvl1pPr>
              <a:defRPr sz="2800" smtClean="0"/>
            </a:lvl1pPr>
          </a:lstStyle>
          <a:p>
            <a:pPr>
              <a:defRPr/>
            </a:pPr>
            <a:fld id="{038BA0BA-6C53-46AC-A421-C01211171A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400"/>
            <a:ext cx="4572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A186D-FBDE-41FD-B25A-292AD951F356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7FE7C-17B2-40C1-940F-0E607A5A91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 bwMode="white">
          <a:xfrm>
            <a:off x="6096000" y="0"/>
            <a:ext cx="320675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0"/>
            <a:ext cx="22098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CF6057-D1F1-423F-B00C-019A722E3FAB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248400"/>
            <a:ext cx="557371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8C976E-F923-402C-87BD-3B93827ABB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609600" y="228600"/>
            <a:ext cx="81534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612775" y="1600200"/>
            <a:ext cx="81534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8D9CC5B-91C5-4C94-83FF-5E17AB51DF91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400"/>
            <a:ext cx="5421313" cy="365125"/>
          </a:xfrm>
          <a:prstGeom prst="rect">
            <a:avLst/>
          </a:prstGeom>
        </p:spPr>
        <p:txBody>
          <a:bodyPr vert="horz"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5075"/>
            <a:ext cx="9144000" cy="31908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0" y="1279525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79525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1588"/>
            <a:ext cx="533400" cy="244475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6E7A69-9848-432A-90D0-8E64E73459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5" r:id="rId3"/>
    <p:sldLayoutId id="2147483686" r:id="rId4"/>
    <p:sldLayoutId id="2147483687" r:id="rId5"/>
    <p:sldLayoutId id="2147483682" r:id="rId6"/>
    <p:sldLayoutId id="2147483688" r:id="rId7"/>
    <p:sldLayoutId id="2147483681" r:id="rId8"/>
    <p:sldLayoutId id="2147483689" r:id="rId9"/>
    <p:sldLayoutId id="2147483680" r:id="rId10"/>
    <p:sldLayoutId id="214748369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9pPr>
    </p:titleStyle>
    <p:bodyStyle>
      <a:lvl1pPr marL="319088" indent="-319088" algn="l" rtl="0" fontAlgn="base">
        <a:spcBef>
          <a:spcPts val="7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"/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55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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ts val="5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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fontAlgn="base">
        <a:spcBef>
          <a:spcPts val="400"/>
        </a:spcBef>
        <a:spcAft>
          <a:spcPct val="0"/>
        </a:spcAft>
        <a:buClr>
          <a:srgbClr val="A5AB81"/>
        </a:buClr>
        <a:buSzPct val="7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fontAlgn="base">
        <a:spcBef>
          <a:spcPts val="400"/>
        </a:spcBef>
        <a:spcAft>
          <a:spcPct val="0"/>
        </a:spcAft>
        <a:buClr>
          <a:srgbClr val="D8B25C"/>
        </a:buClr>
        <a:buSzPct val="6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smtClean="0"/>
              <a:t> </a:t>
            </a: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543175"/>
          <a:ext cx="8280400" cy="3189288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Potraviny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rostlinného původu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Luštěniny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VY_(32)_INOVACE_4.B_PV_07(20)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Cílem </a:t>
            </a:r>
            <a:r>
              <a:rPr lang="cs-CZ" dirty="0"/>
              <a:t>prezentace je seznámit žáky </a:t>
            </a:r>
            <a:r>
              <a:rPr lang="cs-CZ" dirty="0" smtClean="0"/>
              <a:t>s významem, rozdělením a použitím luštěnin.</a:t>
            </a:r>
            <a:endParaRPr lang="cs-CZ" dirty="0"/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/>
              <a:t>Materiál je určen pro </a:t>
            </a:r>
            <a:r>
              <a:rPr lang="cs-CZ" dirty="0" smtClean="0"/>
              <a:t>žáky </a:t>
            </a:r>
            <a:r>
              <a:rPr lang="cs-CZ" dirty="0"/>
              <a:t>prvního ročníku oboru kuchařské práce.</a:t>
            </a:r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/>
              <a:t>Materiál je určen pro výklad nové látky a interaktivní práci ve výuce.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Luštěniny</a:t>
            </a:r>
            <a:endParaRPr lang="cs-CZ" dirty="0"/>
          </a:p>
        </p:txBody>
      </p:sp>
      <p:sp>
        <p:nvSpPr>
          <p:cNvPr id="17410" name="Podnadpis 4"/>
          <p:cNvSpPr>
            <a:spLocks noGrp="1"/>
          </p:cNvSpPr>
          <p:nvPr>
            <p:ph type="subTitle" idx="1"/>
          </p:nvPr>
        </p:nvSpPr>
        <p:spPr>
          <a:xfrm>
            <a:off x="2362200" y="6049963"/>
            <a:ext cx="6705600" cy="685800"/>
          </a:xfrm>
        </p:spPr>
        <p:txBody>
          <a:bodyPr/>
          <a:lstStyle/>
          <a:p>
            <a:r>
              <a:rPr lang="cs-CZ" smtClean="0"/>
              <a:t>P. Pechová, 2012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cs-CZ" altLang="cs-CZ" smtClean="0"/>
              <a:t>Význam a složení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altLang="cs-CZ" smtClean="0"/>
              <a:t>Suchá semena (boby) motýlkokvětých rostlin</a:t>
            </a:r>
          </a:p>
          <a:p>
            <a:pPr>
              <a:lnSpc>
                <a:spcPct val="90000"/>
              </a:lnSpc>
            </a:pPr>
            <a:r>
              <a:rPr lang="cs-CZ" altLang="cs-CZ" smtClean="0"/>
              <a:t>Vysoký obsah B, S (škrobu), vlákniny, ML (K, Ca, P), Vit (B1, C, E, provitamín A)</a:t>
            </a:r>
          </a:p>
          <a:p>
            <a:pPr>
              <a:lnSpc>
                <a:spcPct val="90000"/>
              </a:lnSpc>
            </a:pPr>
            <a:r>
              <a:rPr lang="cs-CZ" altLang="cs-CZ" smtClean="0"/>
              <a:t>Luštěninové pokrmy doplňujeme potravinami živočišnými</a:t>
            </a:r>
          </a:p>
        </p:txBody>
      </p:sp>
      <p:pic>
        <p:nvPicPr>
          <p:cNvPr id="18435" name="Picture 2" descr="C:\Users\Petra\AppData\Local\Microsoft\Windows\Temporary Internet Files\Content.IE5\SWD5ORPU\MC90025084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03575" y="3500438"/>
            <a:ext cx="2435225" cy="2341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endParaRPr lang="cs-CZ" altLang="cs-CZ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r>
              <a:rPr lang="cs-CZ" altLang="cs-CZ" smtClean="0"/>
              <a:t>Díky pevné slupce těžce stravitelné, proto v závěru tepelné úpravy mixujeme, lisujeme, meleme</a:t>
            </a:r>
          </a:p>
          <a:p>
            <a:r>
              <a:rPr lang="cs-CZ" altLang="cs-CZ" smtClean="0"/>
              <a:t>Doplňujeme kyselým zelím, okurkou (kyselina octová pomáhá rozrušovat při trávení pevnou buničinu)</a:t>
            </a:r>
          </a:p>
        </p:txBody>
      </p:sp>
      <p:pic>
        <p:nvPicPr>
          <p:cNvPr id="19459" name="Picture 2" descr="C:\Users\Petra\AppData\Local\Microsoft\Windows\Temporary Internet Files\Content.IE5\SWD5ORPU\MC90041118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9975" y="3789363"/>
            <a:ext cx="3287713" cy="2487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cs-CZ" altLang="cs-CZ" smtClean="0"/>
              <a:t>Použití v kuchyni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endParaRPr lang="cs-CZ" altLang="cs-CZ" smtClean="0"/>
          </a:p>
          <a:p>
            <a:r>
              <a:rPr lang="cs-CZ" altLang="cs-CZ" smtClean="0"/>
              <a:t>Polévky</a:t>
            </a:r>
          </a:p>
          <a:p>
            <a:r>
              <a:rPr lang="cs-CZ" altLang="cs-CZ" smtClean="0"/>
              <a:t>Kaše</a:t>
            </a:r>
          </a:p>
          <a:p>
            <a:r>
              <a:rPr lang="cs-CZ" altLang="cs-CZ" smtClean="0"/>
              <a:t>Saláty</a:t>
            </a:r>
          </a:p>
          <a:p>
            <a:r>
              <a:rPr lang="cs-CZ" altLang="cs-CZ" smtClean="0"/>
              <a:t>Doplňky pokrmů</a:t>
            </a:r>
          </a:p>
          <a:p>
            <a:r>
              <a:rPr lang="cs-CZ" altLang="cs-CZ" smtClean="0"/>
              <a:t>Před tepelnou úpravou máčíme</a:t>
            </a:r>
          </a:p>
        </p:txBody>
      </p:sp>
      <p:pic>
        <p:nvPicPr>
          <p:cNvPr id="20483" name="Picture 3" descr="C:\Users\Petra\AppData\Local\Microsoft\Windows\Temporary Internet Files\Content.IE5\1368Q93I\dglxasset[1].aspx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67175" y="2133600"/>
            <a:ext cx="2312988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cs-CZ" altLang="cs-CZ" smtClean="0"/>
              <a:t>Druhy luštěnin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 lnSpcReduction="10000"/>
          </a:bodyPr>
          <a:lstStyle/>
          <a:p>
            <a:pPr marL="320040" indent="-320040" fontAlgn="auto">
              <a:lnSpc>
                <a:spcPct val="90000"/>
              </a:lnSpc>
              <a:spcAft>
                <a:spcPts val="0"/>
              </a:spcAft>
              <a:buFont typeface="Wingdings"/>
              <a:buChar char=""/>
              <a:defRPr/>
            </a:pPr>
            <a:r>
              <a:rPr lang="cs-CZ" altLang="cs-CZ" sz="2800" dirty="0" smtClean="0"/>
              <a:t>Hrách – zelený, žlutý, barevná směs (celý, půlený, loupaný, neloupaný)</a:t>
            </a:r>
          </a:p>
          <a:p>
            <a:pPr marL="320040" indent="-320040" fontAlgn="auto">
              <a:lnSpc>
                <a:spcPct val="90000"/>
              </a:lnSpc>
              <a:spcAft>
                <a:spcPts val="0"/>
              </a:spcAft>
              <a:buFont typeface="Wingdings"/>
              <a:buChar char=""/>
              <a:defRPr/>
            </a:pPr>
            <a:r>
              <a:rPr lang="cs-CZ" altLang="cs-CZ" sz="2800" dirty="0" smtClean="0"/>
              <a:t>Cizrna (římský hrách) – oříšková chuť</a:t>
            </a:r>
          </a:p>
          <a:p>
            <a:pPr marL="320040" indent="-320040" fontAlgn="auto">
              <a:lnSpc>
                <a:spcPct val="90000"/>
              </a:lnSpc>
              <a:spcAft>
                <a:spcPts val="0"/>
              </a:spcAft>
              <a:buFont typeface="Wingdings"/>
              <a:buChar char=""/>
              <a:defRPr/>
            </a:pPr>
            <a:r>
              <a:rPr lang="cs-CZ" altLang="cs-CZ" sz="2800" dirty="0" smtClean="0"/>
              <a:t>Fazole – bílé, skvrnité, červené, černé, zelené (semena mají tvar ledvinek)</a:t>
            </a:r>
          </a:p>
          <a:p>
            <a:pPr marL="320040" indent="-320040" fontAlgn="auto">
              <a:lnSpc>
                <a:spcPct val="90000"/>
              </a:lnSpc>
              <a:spcAft>
                <a:spcPts val="0"/>
              </a:spcAft>
              <a:buFont typeface="Wingdings"/>
              <a:buChar char=""/>
              <a:defRPr/>
            </a:pPr>
            <a:r>
              <a:rPr lang="cs-CZ" altLang="cs-CZ" sz="2800" dirty="0" smtClean="0"/>
              <a:t>Čočka – nejlépe stravitelná (z luštěnin), obsahuje více B, ML a Vit.</a:t>
            </a:r>
          </a:p>
          <a:p>
            <a:pPr marL="320040" indent="-320040" fontAlgn="auto">
              <a:lnSpc>
                <a:spcPct val="90000"/>
              </a:lnSpc>
              <a:spcAft>
                <a:spcPts val="0"/>
              </a:spcAft>
              <a:buFont typeface="Wingdings"/>
              <a:buChar char=""/>
              <a:defRPr/>
            </a:pPr>
            <a:r>
              <a:rPr lang="cs-CZ" altLang="cs-CZ" sz="2800" dirty="0" smtClean="0"/>
              <a:t>Bob – konzumuje se hlavně v Egyptě</a:t>
            </a:r>
          </a:p>
          <a:p>
            <a:pPr marL="320040" indent="-320040" fontAlgn="auto">
              <a:lnSpc>
                <a:spcPct val="90000"/>
              </a:lnSpc>
              <a:spcAft>
                <a:spcPts val="0"/>
              </a:spcAft>
              <a:buFont typeface="Wingdings"/>
              <a:buChar char=""/>
              <a:defRPr/>
            </a:pPr>
            <a:r>
              <a:rPr lang="cs-CZ" altLang="cs-CZ" sz="2800" dirty="0" smtClean="0"/>
              <a:t>Sója – zralá semena obsahují až 40 % B – nejvíce se podobají živočišným, výrobky – mouka, vločky, mléko, tofu, maso, omáčka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cs-CZ" altLang="cs-CZ" smtClean="0"/>
              <a:t>Konzervace a skladování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r>
              <a:rPr lang="cs-CZ" altLang="cs-CZ" smtClean="0"/>
              <a:t>Konzervujeme sušením, ve slaném nálevu, dále jako hotové pokrmy - čočka s párkem, fazole s klobásou</a:t>
            </a:r>
          </a:p>
          <a:p>
            <a:endParaRPr lang="cs-CZ" altLang="cs-CZ" smtClean="0"/>
          </a:p>
          <a:p>
            <a:r>
              <a:rPr lang="cs-CZ" altLang="cs-CZ" smtClean="0"/>
              <a:t>Skladujeme v suchém skladu, před použitím přebíráme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cs-CZ" altLang="cs-CZ" smtClean="0"/>
              <a:t>Složení sóji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r>
              <a:rPr lang="cs-CZ" altLang="cs-CZ" smtClean="0"/>
              <a:t>Tuky, bílkoviny, sacharidy, minerální látky (draslík, sodík, železo, hořčík, fosfor), vitamíny (A, B1, B2, E, K), vláknina</a:t>
            </a:r>
          </a:p>
          <a:p>
            <a:r>
              <a:rPr lang="cs-CZ" altLang="cs-CZ" smtClean="0"/>
              <a:t>Bílkoviny mají podobné složení jako bílkoviny živočišné, proto je mohou částečně nahradit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ChangeArrowheads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cs-CZ" altLang="cs-CZ" smtClean="0"/>
              <a:t>Další druhy sóji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r>
              <a:rPr lang="cs-CZ" altLang="cs-CZ" smtClean="0"/>
              <a:t>Zelené sójové boby – mungo – pěstují se    v Číně a Indii</a:t>
            </a:r>
          </a:p>
          <a:p>
            <a:r>
              <a:rPr lang="cs-CZ" altLang="cs-CZ" smtClean="0"/>
              <a:t>Červená sója – azuki – příznivě působí na činnost ledvin a je prospěšná pro vazivo, je drahá, a proto je v Japonsku nazývána rudými diamanty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cs-CZ" altLang="cs-CZ" smtClean="0"/>
              <a:t>Použití sóji</a:t>
            </a:r>
          </a:p>
        </p:txBody>
      </p:sp>
      <p:sp>
        <p:nvSpPr>
          <p:cNvPr id="25602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r>
              <a:rPr lang="cs-CZ" altLang="cs-CZ" smtClean="0"/>
              <a:t>Mouka, olej, mléko, sýr (tofu), omáčky, pasty, pochoutky, maso (plátky, drť, nudličky, kostky), sterilované sójové boby, sójanéza, ….</a:t>
            </a:r>
          </a:p>
        </p:txBody>
      </p:sp>
      <p:pic>
        <p:nvPicPr>
          <p:cNvPr id="25603" name="Picture 2" descr="C:\Users\Petra\AppData\Local\Microsoft\Windows\Temporary Internet Files\Content.IE5\SWD5ORPU\MC90001299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8538" y="3279775"/>
            <a:ext cx="4248150" cy="271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cs-CZ" smtClean="0"/>
              <a:t>Kontrolní otázky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r>
              <a:rPr lang="cs-CZ" smtClean="0"/>
              <a:t>Jaký význam mají luštěniny pro výživu?</a:t>
            </a:r>
          </a:p>
          <a:p>
            <a:r>
              <a:rPr lang="cs-CZ" smtClean="0"/>
              <a:t>Jaké znáte pokrmy z luštěnin?</a:t>
            </a:r>
          </a:p>
          <a:p>
            <a:r>
              <a:rPr lang="cs-CZ" smtClean="0"/>
              <a:t>Najděte na internetových stránkách výrobky ze sóji.</a:t>
            </a:r>
          </a:p>
          <a:p>
            <a:endParaRPr lang="cs-CZ" smtClean="0"/>
          </a:p>
        </p:txBody>
      </p:sp>
      <p:pic>
        <p:nvPicPr>
          <p:cNvPr id="26627" name="Picture 3" descr="C:\Users\Petra\AppData\Local\Microsoft\Windows\Temporary Internet Files\Content.IE5\1368Q93I\MP90044863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3644900"/>
            <a:ext cx="3382963" cy="2255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r>
              <a:rPr lang="cs-CZ" smtClean="0"/>
              <a:t>ŠEBELOVÁ, Marie. </a:t>
            </a:r>
            <a:r>
              <a:rPr lang="cs-CZ" i="1" smtClean="0"/>
              <a:t>potraviny a výživa</a:t>
            </a:r>
            <a:r>
              <a:rPr lang="cs-CZ" smtClean="0"/>
              <a:t>. Praha: parta, 2002, ISBN 80-7320-010-4.</a:t>
            </a:r>
          </a:p>
          <a:p>
            <a:r>
              <a:rPr lang="cs-CZ" sz="2100" smtClean="0"/>
              <a:t>www.office.microsoft.com</a:t>
            </a: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dián">
    <a:dk1>
      <a:sysClr val="windowText" lastClr="000000"/>
    </a:dk1>
    <a:lt1>
      <a:sysClr val="window" lastClr="FFFFFF"/>
    </a:lt1>
    <a:dk2>
      <a:srgbClr val="775F55"/>
    </a:dk2>
    <a:lt2>
      <a:srgbClr val="EBDDC3"/>
    </a:lt2>
    <a:accent1>
      <a:srgbClr val="94B6D2"/>
    </a:accent1>
    <a:accent2>
      <a:srgbClr val="DD8047"/>
    </a:accent2>
    <a:accent3>
      <a:srgbClr val="A5AB81"/>
    </a:accent3>
    <a:accent4>
      <a:srgbClr val="D8B25C"/>
    </a:accent4>
    <a:accent5>
      <a:srgbClr val="7BA79D"/>
    </a:accent5>
    <a:accent6>
      <a:srgbClr val="968C8C"/>
    </a:accent6>
    <a:hlink>
      <a:srgbClr val="F7B615"/>
    </a:hlink>
    <a:folHlink>
      <a:srgbClr val="704404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19</TotalTime>
  <Words>349</Words>
  <Application>Microsoft Office PowerPoint</Application>
  <PresentationFormat>On-screen Show (4:3)</PresentationFormat>
  <Paragraphs>64</Paragraphs>
  <Slides>13</Slides>
  <Notes>1</Notes>
  <HiddenSlides>2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13</vt:i4>
      </vt:variant>
    </vt:vector>
  </HeadingPairs>
  <TitlesOfParts>
    <vt:vector size="27" baseType="lpstr">
      <vt:lpstr>Tw Cen MT</vt:lpstr>
      <vt:lpstr>Arial</vt:lpstr>
      <vt:lpstr>Wingdings</vt:lpstr>
      <vt:lpstr>Wingdings 2</vt:lpstr>
      <vt:lpstr>Calibri</vt:lpstr>
      <vt:lpstr>Times New Roman</vt:lpstr>
      <vt:lpstr>Medián</vt:lpstr>
      <vt:lpstr>Medián</vt:lpstr>
      <vt:lpstr>Medián</vt:lpstr>
      <vt:lpstr>Medián</vt:lpstr>
      <vt:lpstr>Medián</vt:lpstr>
      <vt:lpstr>Medián</vt:lpstr>
      <vt:lpstr>Medián</vt:lpstr>
      <vt:lpstr>Medián</vt:lpstr>
      <vt:lpstr> </vt:lpstr>
      <vt:lpstr> Anotace</vt:lpstr>
      <vt:lpstr>LUŠTĚNINY</vt:lpstr>
      <vt:lpstr>Význam a složení</vt:lpstr>
      <vt:lpstr>Snímek 5</vt:lpstr>
      <vt:lpstr>Použití v kuchyni</vt:lpstr>
      <vt:lpstr>Druhy luštěnin</vt:lpstr>
      <vt:lpstr>Konzervace a skladování</vt:lpstr>
      <vt:lpstr>Složení sóji</vt:lpstr>
      <vt:lpstr>Další druhy sóji</vt:lpstr>
      <vt:lpstr>Použití sóji</vt:lpstr>
      <vt:lpstr>Kontrolní otázky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5</cp:revision>
  <dcterms:created xsi:type="dcterms:W3CDTF">2013-12-16T21:51:30Z</dcterms:created>
  <dcterms:modified xsi:type="dcterms:W3CDTF">2014-02-22T19:14:07Z</dcterms:modified>
</cp:coreProperties>
</file>