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6836C0-135B-424A-8527-BF0FA1F9099A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E0FF893-D8B8-4A3B-9A45-1F1936E6C2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EE12CE-367D-4AAC-9935-34DADDF5296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F8B58D7-7393-4F2F-8532-FF2F05AF4AA8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B690EA1-8F64-4E2D-AE70-039E7134C5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AD118-8A3F-4167-97F4-2395DD1C0FE5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E3C35-1407-4361-BF95-0899D09198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EC4A9B0-3702-4614-9519-967BF1C1E123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65203E-E72F-456B-937C-1D42A13F04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CD0B7-9831-4A2D-B894-54F23E080983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20A6E-4387-4388-B6D8-D0618466BF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6D1C-280F-4ED7-8329-C9D212F78F2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84DB7-3F79-497A-99E1-C0A183E1B9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17A82-E82C-4AAC-80A0-28503BD84AFF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2F720-6671-429A-933D-8F61E07FF1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8CFBA-D452-49BC-86A0-75702C3729A7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1AA2C-B954-40EA-9425-91DB1BA39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31F34-F7B5-4AE7-A5F5-F460916345E1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DD306-730D-4FBE-9BDA-21A8127A58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87189D5-4759-4A3B-B79F-4DE04D57046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217571-7465-497B-9991-96CAA5367B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8A6EF-E97E-48EA-B92B-22CEB93BA9AE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0760D-BEA9-4C76-B98A-F3B886F589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FA51D5-BE5C-4B7A-BE76-0E27A964B699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7FB2932-0508-4454-9F17-EAE8D2FA0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FF869E9-620A-4218-AD6F-9408046DB26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B5E0DD4-E024-44BF-9FA8-9085ED394B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200" y="2543175"/>
          <a:ext cx="8280400" cy="3570288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39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Potraviny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rostlinného původu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Pečivo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VY_(32)_INOVACE_4.B_PV_13(20)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Cílem </a:t>
            </a:r>
            <a:r>
              <a:rPr lang="cs-CZ" dirty="0"/>
              <a:t>prezentace je seznámit žáky </a:t>
            </a:r>
            <a:r>
              <a:rPr lang="cs-CZ" dirty="0" smtClean="0"/>
              <a:t>s přípravou a rozdělením pečiva.</a:t>
            </a: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Materiál je určen pro žáky prvního ročníku oboru kuchařské práce.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/>
              <a:t>Materiál je určen pro výklad nové látky a interaktivní práci ve výuce.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Pečivo </a:t>
            </a:r>
            <a:endParaRPr lang="cs-CZ" dirty="0"/>
          </a:p>
        </p:txBody>
      </p:sp>
      <p:sp>
        <p:nvSpPr>
          <p:cNvPr id="17410" name="Podnadpis 4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r>
              <a:rPr lang="cs-CZ" smtClean="0"/>
              <a:t>P. Pechová, 2012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Pečivo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 smtClean="0">
                <a:cs typeface="Times New Roman" pitchFamily="18" charset="0"/>
              </a:rPr>
              <a:t>vyrábí se z pšeničné nebo žitné mouky, vody, mléka, droždí, soli, cukru, tuku, vajec, a přísad – koření, mandlí, rozinek,….  </a:t>
            </a:r>
          </a:p>
          <a:p>
            <a:pPr>
              <a:lnSpc>
                <a:spcPct val="90000"/>
              </a:lnSpc>
            </a:pPr>
            <a:r>
              <a:rPr lang="cs-CZ" altLang="cs-CZ" sz="2800" smtClean="0">
                <a:cs typeface="Times New Roman" pitchFamily="18" charset="0"/>
              </a:rPr>
              <a:t>připravíme kynuté těsto, necháme kynout</a:t>
            </a:r>
          </a:p>
          <a:p>
            <a:pPr>
              <a:lnSpc>
                <a:spcPct val="90000"/>
              </a:lnSpc>
            </a:pPr>
            <a:r>
              <a:rPr lang="cs-CZ" altLang="cs-CZ" sz="2800" smtClean="0">
                <a:cs typeface="Times New Roman" pitchFamily="18" charset="0"/>
              </a:rPr>
              <a:t>strojově či ručně tvoříme rohlíky, housky, apod.</a:t>
            </a:r>
          </a:p>
          <a:p>
            <a:pPr>
              <a:lnSpc>
                <a:spcPct val="90000"/>
              </a:lnSpc>
            </a:pPr>
            <a:r>
              <a:rPr lang="cs-CZ" altLang="cs-CZ" sz="2800" smtClean="0">
                <a:cs typeface="Times New Roman" pitchFamily="18" charset="0"/>
              </a:rPr>
              <a:t>můžeme potírat vodou, sypat mákem, seznamem, solí apod.</a:t>
            </a:r>
          </a:p>
          <a:p>
            <a:pPr>
              <a:lnSpc>
                <a:spcPct val="90000"/>
              </a:lnSpc>
            </a:pPr>
            <a:r>
              <a:rPr lang="cs-CZ" altLang="cs-CZ" sz="2800" smtClean="0">
                <a:cs typeface="Times New Roman" pitchFamily="18" charset="0"/>
              </a:rPr>
              <a:t>pečeme asi 12 min. při teplotě 260°C</a:t>
            </a:r>
          </a:p>
          <a:p>
            <a:pPr>
              <a:lnSpc>
                <a:spcPct val="90000"/>
              </a:lnSpc>
            </a:pPr>
            <a:r>
              <a:rPr lang="cs-CZ" altLang="cs-CZ" sz="2800" smtClean="0">
                <a:cs typeface="Times New Roman" pitchFamily="18" charset="0"/>
              </a:rPr>
              <a:t>vychladlé se rozváží do prodejen</a:t>
            </a:r>
            <a:endParaRPr lang="cs-CZ" alt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/>
              <a:t>Běžné pečivo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>
              <a:cs typeface="Times New Roman" pitchFamily="18" charset="0"/>
            </a:endParaRPr>
          </a:p>
          <a:p>
            <a:r>
              <a:rPr lang="cs-CZ" altLang="cs-CZ" smtClean="0">
                <a:cs typeface="Times New Roman" pitchFamily="18" charset="0"/>
              </a:rPr>
              <a:t>vodové (beztukové) – bulky, dalamánky, chlebové veky</a:t>
            </a:r>
          </a:p>
          <a:p>
            <a:r>
              <a:rPr lang="cs-CZ" altLang="cs-CZ" smtClean="0">
                <a:cs typeface="Times New Roman" pitchFamily="18" charset="0"/>
              </a:rPr>
              <a:t>mléčné (tukové – do 8,2 % tuku) – housky, rohlíky, veky, hvězdičky, žemle</a:t>
            </a:r>
            <a:endParaRPr lang="cs-CZ" altLang="cs-CZ" smtClean="0"/>
          </a:p>
          <a:p>
            <a:r>
              <a:rPr lang="cs-CZ" altLang="cs-CZ" smtClean="0">
                <a:cs typeface="Times New Roman" pitchFamily="18" charset="0"/>
              </a:rPr>
              <a:t>strouhanka a kostky do knedlíků</a:t>
            </a:r>
          </a:p>
          <a:p>
            <a:endParaRPr lang="cs-CZ" altLang="cs-CZ" smtClean="0"/>
          </a:p>
        </p:txBody>
      </p:sp>
      <p:pic>
        <p:nvPicPr>
          <p:cNvPr id="19459" name="Picture 4" descr="C:\Program Files (x86)\Microsoft Office\MEDIA\CAGCAT10\j0199283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4797425"/>
            <a:ext cx="1841500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/>
              <a:t>Jemné pečivo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>
                <a:cs typeface="Times New Roman" pitchFamily="18" charset="0"/>
              </a:rPr>
              <a:t>z kynutého těsta (vánočky, koláče, záviny, tukové koláče, buchty, koblihy…)</a:t>
            </a:r>
          </a:p>
          <a:p>
            <a:r>
              <a:rPr lang="cs-CZ" altLang="cs-CZ" smtClean="0">
                <a:cs typeface="Times New Roman" pitchFamily="18" charset="0"/>
              </a:rPr>
              <a:t>z listového těsta (záviny, šátečky, hřebeny)</a:t>
            </a:r>
          </a:p>
          <a:p>
            <a:r>
              <a:rPr lang="cs-CZ" altLang="cs-CZ" smtClean="0">
                <a:cs typeface="Times New Roman" pitchFamily="18" charset="0"/>
              </a:rPr>
              <a:t>z křehkého těsta (kolečka, banánky, košíčky)</a:t>
            </a:r>
          </a:p>
          <a:p>
            <a:pPr>
              <a:buFontTx/>
              <a:buNone/>
            </a:pPr>
            <a:endParaRPr lang="cs-CZ" altLang="cs-CZ" smtClean="0"/>
          </a:p>
        </p:txBody>
      </p:sp>
      <p:pic>
        <p:nvPicPr>
          <p:cNvPr id="20483" name="Picture 4" descr="C:\Users\Petra\Pictures\100OLYMP\P92702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6225" y="3860800"/>
            <a:ext cx="313055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Trvanlivé pečivo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>
                <a:cs typeface="Times New Roman" pitchFamily="18" charset="0"/>
              </a:rPr>
              <a:t>perníky, sušenky, piškoty, oplatky, slané pečivo- suchary, tyčinky, preclíky)</a:t>
            </a:r>
            <a:r>
              <a:rPr lang="cs-CZ" altLang="cs-CZ" smtClean="0"/>
              <a:t> </a:t>
            </a:r>
          </a:p>
        </p:txBody>
      </p:sp>
      <p:pic>
        <p:nvPicPr>
          <p:cNvPr id="21507" name="Picture 2" descr="C:\Users\Petra\AppData\Local\Microsoft\Windows\Temporary Internet Files\Content.IE5\1368Q93I\MP90040058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3205163"/>
            <a:ext cx="1881187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Jakost 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>
                <a:cs typeface="Times New Roman" pitchFamily="18" charset="0"/>
              </a:rPr>
              <a:t>sledujeme barvu kůrky, vůni, chuť, pórovitost střídky</a:t>
            </a:r>
            <a:r>
              <a:rPr lang="cs-CZ" altLang="cs-CZ" smtClean="0"/>
              <a:t> </a:t>
            </a:r>
          </a:p>
        </p:txBody>
      </p:sp>
      <p:pic>
        <p:nvPicPr>
          <p:cNvPr id="22531" name="Picture 2" descr="C:\Users\Petra\AppData\Local\Microsoft\Windows\Temporary Internet Files\Content.IE5\RQS4LEPK\MP90042436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565400"/>
            <a:ext cx="3429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Skladování 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>
                <a:cs typeface="Times New Roman" pitchFamily="18" charset="0"/>
              </a:rPr>
              <a:t>čisté a vzdušné místnosti, skleněné vitríny, police</a:t>
            </a:r>
          </a:p>
          <a:p>
            <a:r>
              <a:rPr lang="cs-CZ" altLang="cs-CZ" smtClean="0">
                <a:cs typeface="Times New Roman" pitchFamily="18" charset="0"/>
              </a:rPr>
              <a:t>při nakupování používáme rukavice nebo kleště – hygiena!</a:t>
            </a:r>
            <a:r>
              <a:rPr lang="cs-CZ" altLang="cs-CZ" smtClean="0"/>
              <a:t> </a:t>
            </a:r>
          </a:p>
        </p:txBody>
      </p:sp>
      <p:pic>
        <p:nvPicPr>
          <p:cNvPr id="23555" name="Picture 2" descr="C:\Users\Petra\AppData\Local\Microsoft\Windows\Temporary Internet Files\Content.IE5\1368Q93I\MP90032112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3978275"/>
            <a:ext cx="2333625" cy="166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Najděte na internetových stránkách různé druhy pečiva.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ŠEBELOVÁ, Marie. </a:t>
            </a:r>
            <a:r>
              <a:rPr lang="cs-CZ" i="1" smtClean="0"/>
              <a:t>potraviny a výživa</a:t>
            </a:r>
            <a:r>
              <a:rPr lang="cs-CZ" smtClean="0"/>
              <a:t>. Praha: parta, 2002, ISBN 80-7320-010-4.</a:t>
            </a:r>
          </a:p>
          <a:p>
            <a:r>
              <a:rPr lang="cs-CZ" smtClean="0"/>
              <a:t>ŠEBELOVÁ, Marie. </a:t>
            </a:r>
            <a:r>
              <a:rPr lang="cs-CZ" i="1" smtClean="0"/>
              <a:t>zařízení závodů</a:t>
            </a:r>
            <a:r>
              <a:rPr lang="cs-CZ" smtClean="0"/>
              <a:t>. Praha: parta, 2005, ISBN 80-7320-076-7</a:t>
            </a:r>
            <a:endParaRPr lang="cs-CZ" smtClean="0">
              <a:latin typeface="Arial" charset="0"/>
            </a:endParaRPr>
          </a:p>
          <a:p>
            <a:r>
              <a:rPr lang="cs-CZ" smtClean="0"/>
              <a:t>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</TotalTime>
  <Words>226</Words>
  <Application>Microsoft Office PowerPoint</Application>
  <PresentationFormat>On-screen Show (4:3)</PresentationFormat>
  <Paragraphs>43</Paragraphs>
  <Slides>11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11</vt:i4>
      </vt:variant>
    </vt:vector>
  </HeadingPairs>
  <TitlesOfParts>
    <vt:vector size="22" baseType="lpstr">
      <vt:lpstr>Trebuchet MS</vt:lpstr>
      <vt:lpstr>Arial</vt:lpstr>
      <vt:lpstr>Wingdings 2</vt:lpstr>
      <vt:lpstr>Wingdings</vt:lpstr>
      <vt:lpstr>Calibri</vt:lpstr>
      <vt:lpstr>Times New Roman</vt:lpstr>
      <vt:lpstr>Bohatý</vt:lpstr>
      <vt:lpstr>Bohatý</vt:lpstr>
      <vt:lpstr>Bohatý</vt:lpstr>
      <vt:lpstr>Bohatý</vt:lpstr>
      <vt:lpstr>Bohatý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3</cp:revision>
  <dcterms:created xsi:type="dcterms:W3CDTF">2013-12-16T21:51:30Z</dcterms:created>
  <dcterms:modified xsi:type="dcterms:W3CDTF">2014-02-22T19:05:27Z</dcterms:modified>
</cp:coreProperties>
</file>