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64FEC13-2C4E-42AF-9116-017DF673560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6D8EDA9-3032-4D97-9E82-5A0FE66813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A620C6E-BADB-4556-BD4A-C7033BDAF39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0"/>
          <p:cNvSpPr/>
          <p:nvPr/>
        </p:nvSpPr>
        <p:spPr>
          <a:xfrm>
            <a:off x="904875" y="3648075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1"/>
          <p:cNvSpPr/>
          <p:nvPr/>
        </p:nvSpPr>
        <p:spPr>
          <a:xfrm>
            <a:off x="904875" y="3648075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0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 sz="1400" smtClean="0"/>
            </a:lvl1pPr>
          </a:lstStyle>
          <a:p>
            <a:pPr>
              <a:defRPr/>
            </a:pPr>
            <a:fld id="{99C94388-5CB4-4441-9C93-B24321589C7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1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025" y="6354763"/>
            <a:ext cx="12192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3C4DE-EB26-47D3-A372-F323F9708C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56503-6762-44C2-874F-88134E286FD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CFD2A-83D6-43D2-ADEB-4A1AD1D21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914400" y="2819400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914400" y="2819400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/>
          <a:lstStyle>
            <a:lvl1pPr algn="r">
              <a:buNone/>
              <a:defRPr sz="3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F975B5-C151-48A7-9C06-D223F39FEEF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975" y="6354763"/>
            <a:ext cx="1520825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6D0EAF-D907-40EB-A2C3-CA84FDD537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395F9-61B7-4392-B32F-55E8F3C93C0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7650D-7141-4DEC-B230-A489BDBBBE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1BCD2-41B3-422E-BFF1-03B6D3A3088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4FCCC-5830-43A1-9936-C379C1498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B3B21-004F-4984-AFF0-F1597398217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E4ED2-BADA-4045-9E5B-6C46502F4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A5820-B4C6-451D-A6AD-607AFA1083C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6BC78-DC88-4CD2-82A9-64C80B2F2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Přímá spojnice 9"/>
          <p:cNvSpPr>
            <a:spLocks noChangeShapeType="1"/>
          </p:cNvSpPr>
          <p:nvPr/>
        </p:nvSpPr>
        <p:spPr bwMode="auto">
          <a:xfrm rot="5400000">
            <a:off x="3160712" y="3324226"/>
            <a:ext cx="603567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D0F15-6EF1-4399-B84B-ED28D2E7AEF2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3CD5D-D9A9-4695-836E-ECD841BB4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457200" y="500063"/>
            <a:ext cx="182563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6C787-C4FD-4829-A20A-A765D8FFB1A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B145A-9654-4D4E-BB3C-4DA957453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4E2C6-3473-4D1B-B26D-8799A7B9986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0CAC20-9ADC-4AE9-91ED-7A8D2497DC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římá spojnice 8"/>
          <p:cNvSpPr>
            <a:spLocks noChangeShapeType="1"/>
          </p:cNvSpPr>
          <p:nvPr/>
        </p:nvSpPr>
        <p:spPr bwMode="auto">
          <a:xfrm rot="5400000">
            <a:off x="3630612" y="3201988"/>
            <a:ext cx="585152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83CC3-33E0-4F95-9A65-84141C2D56B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38239-EE21-494B-A825-4308D8CD4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52400"/>
            <a:ext cx="8229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219200"/>
            <a:ext cx="8229600" cy="491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175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03AF76-549B-46AF-8AE1-1ECE9ACC793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775" y="6356350"/>
            <a:ext cx="3505200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775" y="6356350"/>
            <a:ext cx="1981200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AC599C-09A5-4325-8957-F8102DBB5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8" r:id="rId6"/>
    <p:sldLayoutId id="2147483699" r:id="rId7"/>
    <p:sldLayoutId id="2147483700" r:id="rId8"/>
    <p:sldLayoutId id="2147483701" r:id="rId9"/>
    <p:sldLayoutId id="2147483692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6000"/>
        <a:buFont typeface="Wingdings 3" pitchFamily="18" charset="2"/>
        <a:buChar char="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ts val="500"/>
        </a:spcBef>
        <a:spcAft>
          <a:spcPct val="0"/>
        </a:spcAft>
        <a:buClr>
          <a:schemeClr val="accent2"/>
        </a:buClr>
        <a:buSzPct val="76000"/>
        <a:buFont typeface="Wingdings 3" pitchFamily="18" charset="2"/>
        <a:buChar char=""/>
        <a:defRPr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500"/>
        </a:spcBef>
        <a:spcAft>
          <a:spcPct val="0"/>
        </a:spcAft>
        <a:buClr>
          <a:srgbClr val="BCBCBC"/>
        </a:buClr>
        <a:buSzPct val="76000"/>
        <a:buFont typeface="Wingdings 3" pitchFamily="18" charset="2"/>
        <a:buChar char="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400"/>
        </a:spcBef>
        <a:spcAft>
          <a:spcPct val="0"/>
        </a:spcAft>
        <a:buClr>
          <a:srgbClr val="8BA2B4"/>
        </a:buClr>
        <a:buSzPct val="70000"/>
        <a:buFont typeface="Wingdings" pitchFamily="2" charset="2"/>
        <a:buChar char="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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189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Čaj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VY_(32)_INOVACE_4.B_PV_17(20)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</a:t>
            </a:r>
            <a:r>
              <a:rPr lang="cs-CZ" dirty="0" smtClean="0"/>
              <a:t>s výrobou a rozdělením čaje.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Čaj 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3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Čaj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/>
              <a:t>- upravené lístky čajovníku</a:t>
            </a:r>
          </a:p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/>
              <a:t>- sklízí se 4 – 5x ročně, v tropických oblastech celý rok</a:t>
            </a:r>
          </a:p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/>
              <a:t>- má zlatožlutou barvu, voní, má lahodnou chuť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Složení čaje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r>
              <a:rPr lang="cs-CZ" smtClean="0"/>
              <a:t>- thein (povzbuzující látka podobná kofeinu), třísloviny (uklidňující látky), hořčík, vit. B, C   </a:t>
            </a:r>
          </a:p>
        </p:txBody>
      </p:sp>
      <p:pic>
        <p:nvPicPr>
          <p:cNvPr id="19459" name="Picture 2" descr="C:\Users\Petra\AppData\Local\Microsoft\Windows\Temporary Internet Files\Content.IE5\RQS4LEPK\MP90042443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3141663"/>
            <a:ext cx="2925763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Fermentace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 marL="0" indent="0">
              <a:buFont typeface="Wingdings 3" pitchFamily="18" charset="2"/>
              <a:buNone/>
            </a:pPr>
            <a:r>
              <a:rPr lang="cs-CZ" smtClean="0"/>
              <a:t>-  listy se nechají zvadnout, svinou se, nechají se kvasit při teplotě 35 – 40°C</a:t>
            </a:r>
          </a:p>
          <a:p>
            <a:pPr marL="0" indent="0">
              <a:buFont typeface="Wingdings 3" pitchFamily="18" charset="2"/>
              <a:buNone/>
            </a:pPr>
            <a:r>
              <a:rPr lang="cs-CZ" smtClean="0"/>
              <a:t>- svitky zhnědnou, nabudou vůně a chuti, pak se suší horkým vzduchem a čaj zčerná </a:t>
            </a:r>
          </a:p>
          <a:p>
            <a:pPr marL="0" indent="0">
              <a:buFont typeface="Wingdings 3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čaje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/>
              <a:t>a) </a:t>
            </a:r>
            <a:r>
              <a:rPr lang="cs-CZ" u="sng" dirty="0"/>
              <a:t>podle země</a:t>
            </a:r>
            <a:r>
              <a:rPr lang="cs-CZ" dirty="0"/>
              <a:t> z které čaj pochází (ruský, čínský, japonský, indický, cejlonský)</a:t>
            </a:r>
          </a:p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b</a:t>
            </a:r>
            <a:r>
              <a:rPr lang="cs-CZ" dirty="0"/>
              <a:t>) </a:t>
            </a:r>
            <a:r>
              <a:rPr lang="cs-CZ" u="sng" dirty="0"/>
              <a:t>podle úpravy</a:t>
            </a:r>
            <a:r>
              <a:rPr lang="cs-CZ" dirty="0"/>
              <a:t> </a:t>
            </a:r>
            <a:r>
              <a:rPr lang="cs-CZ" dirty="0" smtClean="0"/>
              <a:t>rozeznáváme: čaj </a:t>
            </a:r>
            <a:r>
              <a:rPr lang="cs-CZ" dirty="0"/>
              <a:t>černý (prodělal úplnou fermentaci</a:t>
            </a:r>
            <a:r>
              <a:rPr lang="cs-CZ" dirty="0" smtClean="0"/>
              <a:t>), zelený </a:t>
            </a:r>
            <a:r>
              <a:rPr lang="cs-CZ" dirty="0"/>
              <a:t>(nefermentovaný – čerstvé listy se spaří párou, svinují a </a:t>
            </a:r>
            <a:r>
              <a:rPr lang="cs-CZ" dirty="0" smtClean="0"/>
              <a:t>suší), žlutozelený </a:t>
            </a:r>
            <a:r>
              <a:rPr lang="cs-CZ" dirty="0"/>
              <a:t>(nedokonale fermentovaný</a:t>
            </a:r>
            <a:r>
              <a:rPr lang="cs-CZ" dirty="0" smtClean="0"/>
              <a:t>),  </a:t>
            </a:r>
            <a:r>
              <a:rPr lang="cs-CZ" dirty="0"/>
              <a:t>bílý (stříbrný) květový – čaj s příměsí kvítků čajovníku</a:t>
            </a:r>
          </a:p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c</a:t>
            </a:r>
            <a:r>
              <a:rPr lang="cs-CZ" dirty="0"/>
              <a:t>) </a:t>
            </a:r>
            <a:r>
              <a:rPr lang="cs-CZ" u="sng" dirty="0"/>
              <a:t>bylinné čaje</a:t>
            </a:r>
            <a:r>
              <a:rPr lang="cs-CZ" dirty="0"/>
              <a:t> – sušené části rostlin, používají se kořeny (kozlík lékařský), listy a </a:t>
            </a:r>
            <a:r>
              <a:rPr lang="cs-CZ" dirty="0" smtClean="0"/>
              <a:t>nať, (</a:t>
            </a:r>
            <a:r>
              <a:rPr lang="cs-CZ" dirty="0"/>
              <a:t>máta, meduňka), kůra (skořice), květy (heřmánek), semena (fenykl), plody </a:t>
            </a:r>
            <a:r>
              <a:rPr lang="cs-CZ" dirty="0" smtClean="0"/>
              <a:t>(</a:t>
            </a:r>
            <a:r>
              <a:rPr lang="cs-CZ" dirty="0"/>
              <a:t>šípek, borůvky)</a:t>
            </a:r>
          </a:p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d</a:t>
            </a:r>
            <a:r>
              <a:rPr lang="cs-CZ" dirty="0"/>
              <a:t>) </a:t>
            </a:r>
            <a:r>
              <a:rPr lang="cs-CZ" u="sng" dirty="0"/>
              <a:t>ovocné čaje</a:t>
            </a:r>
            <a:r>
              <a:rPr lang="cs-CZ" dirty="0"/>
              <a:t> – směsi sušených plodů, koření a </a:t>
            </a:r>
            <a:r>
              <a:rPr lang="cs-CZ" dirty="0" smtClean="0"/>
              <a:t>bylin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Skladování čaje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/>
              <a:t>chránit před cizími pachy, skladujeme v chladu a suchu</a:t>
            </a:r>
          </a:p>
          <a:p>
            <a:pPr marL="0" indent="0" fontAlgn="auto"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  <p:pic>
        <p:nvPicPr>
          <p:cNvPr id="22531" name="Picture 2" descr="C:\Users\Petra\AppData\Local\Microsoft\Windows\Temporary Internet Files\Content.IE5\SWD5ORPU\MC90038716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2349500"/>
            <a:ext cx="36576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/>
          <a:lstStyle/>
          <a:p>
            <a:pPr marL="514350" indent="-514350">
              <a:buFont typeface="Wingdings 3" pitchFamily="18" charset="2"/>
              <a:buAutoNum type="arabicPeriod"/>
            </a:pPr>
            <a:r>
              <a:rPr lang="cs-CZ" smtClean="0"/>
              <a:t>Co je čaj a jaký má význam?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mtClean="0"/>
              <a:t>Jaké znáte druhy čaje?</a:t>
            </a:r>
          </a:p>
          <a:p>
            <a:pPr marL="514350" indent="-514350">
              <a:buFont typeface="Wingdings 3" pitchFamily="18" charset="2"/>
              <a:buAutoNum type="arabicPeriod"/>
            </a:pPr>
            <a:r>
              <a:rPr lang="cs-CZ" smtClean="0"/>
              <a:t>Zjistěte v obchodech, jaké druhy ovocných a bylinných čajů můžete koupit.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125"/>
          </a:xfrm>
        </p:spPr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</a:p>
          <a:p>
            <a:r>
              <a:rPr lang="cs-CZ" sz="2000" smtClean="0"/>
              <a:t>www.office.microsoft.com</a:t>
            </a:r>
            <a:endParaRPr lang="cs-CZ" smtClean="0"/>
          </a:p>
          <a:p>
            <a:pPr>
              <a:buFont typeface="Wingdings 3" pitchFamily="18" charset="2"/>
              <a:buNone/>
            </a:pPr>
            <a:endParaRPr lang="cs-CZ" smtClean="0"/>
          </a:p>
          <a:p>
            <a:pPr>
              <a:buFont typeface="Wingdings 3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2.xml><?xml version="1.0" encoding="utf-8"?>
<a:themeOverride xmlns:a="http://schemas.openxmlformats.org/drawingml/2006/main">
  <a:clrScheme name="Původ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17</TotalTime>
  <Words>265</Words>
  <Application>Microsoft Office PowerPoint</Application>
  <PresentationFormat>On-screen Show (4:3)</PresentationFormat>
  <Paragraphs>48</Paragraphs>
  <Slides>10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10</vt:i4>
      </vt:variant>
    </vt:vector>
  </HeadingPairs>
  <TitlesOfParts>
    <vt:vector size="25" baseType="lpstr">
      <vt:lpstr>Gill Sans MT</vt:lpstr>
      <vt:lpstr>Arial</vt:lpstr>
      <vt:lpstr>Bookman Old Style</vt:lpstr>
      <vt:lpstr>Wingdings 3</vt:lpstr>
      <vt:lpstr>Wingdings</vt:lpstr>
      <vt:lpstr>Calibri</vt:lpstr>
      <vt:lpstr>Times New Roman</vt:lpstr>
      <vt:lpstr>Původ</vt:lpstr>
      <vt:lpstr>Původ</vt:lpstr>
      <vt:lpstr>Původ</vt:lpstr>
      <vt:lpstr>Původ</vt:lpstr>
      <vt:lpstr>Původ</vt:lpstr>
      <vt:lpstr>Původ</vt:lpstr>
      <vt:lpstr>Původ</vt:lpstr>
      <vt:lpstr>Původ</vt:lpstr>
      <vt:lpstr> </vt:lpstr>
      <vt:lpstr> Anotace</vt:lpstr>
      <vt:lpstr>Čaj </vt:lpstr>
      <vt:lpstr>Čaj </vt:lpstr>
      <vt:lpstr>Složení čaje</vt:lpstr>
      <vt:lpstr>Fermentace</vt:lpstr>
      <vt:lpstr>Druhy čaje</vt:lpstr>
      <vt:lpstr>Skladování čaje</vt:lpstr>
      <vt:lpstr>Kontrolní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4</cp:revision>
  <dcterms:created xsi:type="dcterms:W3CDTF">2013-12-16T21:51:30Z</dcterms:created>
  <dcterms:modified xsi:type="dcterms:W3CDTF">2014-02-22T18:57:48Z</dcterms:modified>
</cp:coreProperties>
</file>