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7" r:id="rId6"/>
    <p:sldId id="260" r:id="rId7"/>
    <p:sldId id="261" r:id="rId8"/>
    <p:sldId id="262" r:id="rId9"/>
    <p:sldId id="263" r:id="rId10"/>
    <p:sldId id="270" r:id="rId11"/>
    <p:sldId id="264" r:id="rId12"/>
    <p:sldId id="265" r:id="rId13"/>
    <p:sldId id="268" r:id="rId14"/>
    <p:sldId id="269" r:id="rId15"/>
    <p:sldId id="266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5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38D95F-A6A8-4E21-9A93-1E6708D18994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5335C6-CB7E-4432-A1B4-CB54833144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6720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02A8CC-4FCD-4C90-9137-C699DA109D0F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8656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Cílem je ověřit znalosti z oblasti potravin rostlinného původu. </a:t>
            </a:r>
          </a:p>
          <a:p>
            <a:r>
              <a:rPr lang="cs-CZ" dirty="0" smtClean="0"/>
              <a:t>Úkolem je správně odpovědět na otázky, po označení správné odpovědi se ozve potlesk a automaticky se zobrazí nová otázka. Při označení špatné odpovědi se ozve řinčení skla.</a:t>
            </a:r>
          </a:p>
          <a:p>
            <a:r>
              <a:rPr lang="cs-CZ" dirty="0"/>
              <a:t>Materiál je určen pro žáky </a:t>
            </a:r>
            <a:r>
              <a:rPr lang="cs-CZ" dirty="0" smtClean="0"/>
              <a:t>oboru </a:t>
            </a:r>
            <a:r>
              <a:rPr lang="cs-CZ" dirty="0"/>
              <a:t>kuchařské </a:t>
            </a:r>
            <a:r>
              <a:rPr lang="cs-CZ" dirty="0" smtClean="0"/>
              <a:t>práce.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836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5773337"/>
              </p:ext>
            </p:extLst>
          </p:nvPr>
        </p:nvGraphicFramePr>
        <p:xfrm>
          <a:off x="457200" y="1600200"/>
          <a:ext cx="8229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560"/>
                <a:gridCol w="627504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SOU</a:t>
                      </a:r>
                      <a:r>
                        <a:rPr lang="cs-CZ" baseline="0" dirty="0" smtClean="0"/>
                        <a:t> a ZŠ Planá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1426992"/>
              </p:ext>
            </p:extLst>
          </p:nvPr>
        </p:nvGraphicFramePr>
        <p:xfrm>
          <a:off x="457200" y="2543240"/>
          <a:ext cx="8280919" cy="3190014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397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Potraviny a výživa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Potraviny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rostlinného původu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Opakování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potravin rostlinného původu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VY_(32)_INOVACE_4.B_PV_20(20)</a:t>
                      </a:r>
                      <a:endParaRPr lang="cs-CZ" sz="2000" dirty="0" smtClean="0">
                        <a:effectLst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Ing. Petra Pechová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8614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Test – </a:t>
            </a:r>
            <a:r>
              <a:rPr lang="cs-CZ" dirty="0" smtClean="0"/>
              <a:t>potraviny rostlinného původu</a:t>
            </a:r>
            <a:endParaRPr lang="cs-CZ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Petra Pechová </a:t>
            </a:r>
            <a:r>
              <a:rPr lang="cs-CZ" dirty="0" smtClean="0"/>
              <a:t>2012</a:t>
            </a:r>
            <a:endParaRPr lang="cs-CZ" dirty="0"/>
          </a:p>
        </p:txBody>
      </p:sp>
      <p:sp>
        <p:nvSpPr>
          <p:cNvPr id="4100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3923928" y="5050971"/>
            <a:ext cx="1524000" cy="7620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0945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Chléb se vyrábí </a:t>
            </a:r>
            <a:r>
              <a:rPr lang="cs-CZ" dirty="0"/>
              <a:t>z:</a:t>
            </a:r>
          </a:p>
        </p:txBody>
      </p:sp>
      <p:sp>
        <p:nvSpPr>
          <p:cNvPr id="5123" name="Oval 3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447800" y="2133600"/>
            <a:ext cx="2667000" cy="1676400"/>
          </a:xfrm>
          <a:prstGeom prst="ellipse">
            <a:avLst/>
          </a:prstGeom>
          <a:solidFill>
            <a:srgbClr val="66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mouky, </a:t>
            </a:r>
            <a:r>
              <a:rPr lang="cs-CZ" dirty="0" smtClean="0"/>
              <a:t>mléka,</a:t>
            </a:r>
            <a:endParaRPr lang="cs-CZ" dirty="0"/>
          </a:p>
          <a:p>
            <a:pPr algn="ctr"/>
            <a:r>
              <a:rPr lang="cs-CZ" dirty="0"/>
              <a:t>kypřících prostředků,</a:t>
            </a:r>
          </a:p>
          <a:p>
            <a:pPr algn="ctr"/>
            <a:r>
              <a:rPr lang="cs-CZ" dirty="0"/>
              <a:t>soli a koření</a:t>
            </a:r>
          </a:p>
          <a:p>
            <a:pPr algn="ctr"/>
            <a:endParaRPr kumimoji="0" lang="cs-CZ" dirty="0"/>
          </a:p>
        </p:txBody>
      </p:sp>
      <p:sp>
        <p:nvSpPr>
          <p:cNvPr id="5124" name="Oval 4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4953000" y="4343400"/>
            <a:ext cx="2667000" cy="1676400"/>
          </a:xfrm>
          <a:prstGeom prst="ellipse">
            <a:avLst/>
          </a:prstGeom>
          <a:solidFill>
            <a:srgbClr val="66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m</a:t>
            </a:r>
            <a:r>
              <a:rPr lang="cs-CZ" dirty="0" smtClean="0"/>
              <a:t>ouky, vody,</a:t>
            </a:r>
          </a:p>
          <a:p>
            <a:pPr algn="ctr"/>
            <a:r>
              <a:rPr lang="cs-CZ" dirty="0" smtClean="0"/>
              <a:t>ky</a:t>
            </a:r>
            <a:r>
              <a:rPr kumimoji="0" lang="cs-CZ" dirty="0" smtClean="0"/>
              <a:t>přících prostředků,</a:t>
            </a:r>
          </a:p>
          <a:p>
            <a:pPr algn="ctr"/>
            <a:r>
              <a:rPr lang="cs-CZ" dirty="0"/>
              <a:t>s</a:t>
            </a:r>
            <a:r>
              <a:rPr lang="cs-CZ" dirty="0" smtClean="0"/>
              <a:t>oli a koření</a:t>
            </a:r>
            <a:endParaRPr kumimoji="0" lang="cs-CZ" dirty="0"/>
          </a:p>
        </p:txBody>
      </p:sp>
      <p:sp>
        <p:nvSpPr>
          <p:cNvPr id="5127" name="Oval 7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295400" y="4343400"/>
            <a:ext cx="2667000" cy="1676400"/>
          </a:xfrm>
          <a:prstGeom prst="ellipse">
            <a:avLst/>
          </a:prstGeom>
          <a:solidFill>
            <a:srgbClr val="66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mouky, </a:t>
            </a:r>
            <a:r>
              <a:rPr lang="cs-CZ" dirty="0" smtClean="0"/>
              <a:t>mléka,</a:t>
            </a:r>
            <a:endParaRPr lang="cs-CZ" dirty="0"/>
          </a:p>
          <a:p>
            <a:pPr algn="ctr"/>
            <a:r>
              <a:rPr lang="cs-CZ" dirty="0"/>
              <a:t>kypřících prostředků,</a:t>
            </a:r>
          </a:p>
          <a:p>
            <a:pPr algn="ctr"/>
            <a:r>
              <a:rPr lang="cs-CZ" dirty="0"/>
              <a:t>v</a:t>
            </a:r>
            <a:r>
              <a:rPr lang="cs-CZ" dirty="0" smtClean="0"/>
              <a:t>ajec, soli </a:t>
            </a:r>
            <a:r>
              <a:rPr lang="cs-CZ" dirty="0"/>
              <a:t>a koření</a:t>
            </a:r>
          </a:p>
          <a:p>
            <a:pPr algn="ctr"/>
            <a:endParaRPr kumimoji="0" lang="cs-CZ" dirty="0"/>
          </a:p>
        </p:txBody>
      </p:sp>
      <p:sp>
        <p:nvSpPr>
          <p:cNvPr id="5128" name="Oval 8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4724400" y="2209800"/>
            <a:ext cx="2667000" cy="1676400"/>
          </a:xfrm>
          <a:prstGeom prst="ellipse">
            <a:avLst/>
          </a:prstGeom>
          <a:solidFill>
            <a:srgbClr val="66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mouky, vody,</a:t>
            </a:r>
          </a:p>
          <a:p>
            <a:pPr algn="ctr"/>
            <a:r>
              <a:rPr lang="cs-CZ" dirty="0"/>
              <a:t>kypřících prostředků,</a:t>
            </a:r>
          </a:p>
          <a:p>
            <a:pPr algn="ctr"/>
            <a:r>
              <a:rPr lang="cs-CZ" dirty="0"/>
              <a:t>v</a:t>
            </a:r>
            <a:r>
              <a:rPr lang="cs-CZ" dirty="0" smtClean="0"/>
              <a:t>ajec, soli </a:t>
            </a:r>
            <a:r>
              <a:rPr lang="cs-CZ" dirty="0"/>
              <a:t>a koření</a:t>
            </a:r>
          </a:p>
          <a:p>
            <a:pPr algn="ctr"/>
            <a:endParaRPr kumimoji="0" lang="cs-CZ" dirty="0"/>
          </a:p>
        </p:txBody>
      </p:sp>
    </p:spTree>
    <p:extLst>
      <p:ext uri="{BB962C8B-B14F-4D97-AF65-F5344CB8AC3E}">
        <p14:creationId xmlns:p14="http://schemas.microsoft.com/office/powerpoint/2010/main" val="2953796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 kořenovou zeleninu patří:</a:t>
            </a:r>
            <a:endParaRPr lang="cs-CZ" dirty="0"/>
          </a:p>
        </p:txBody>
      </p:sp>
      <p:sp>
        <p:nvSpPr>
          <p:cNvPr id="5123" name="Oval 3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447800" y="2133600"/>
            <a:ext cx="2667000" cy="1676400"/>
          </a:xfrm>
          <a:prstGeom prst="ellipse">
            <a:avLst/>
          </a:prstGeom>
          <a:solidFill>
            <a:srgbClr val="66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Řepa, křen, </a:t>
            </a:r>
          </a:p>
          <a:p>
            <a:pPr algn="ctr"/>
            <a:r>
              <a:rPr lang="cs-CZ" dirty="0" smtClean="0"/>
              <a:t>rajčata</a:t>
            </a:r>
            <a:endParaRPr lang="cs-CZ" dirty="0"/>
          </a:p>
          <a:p>
            <a:pPr algn="ctr"/>
            <a:endParaRPr kumimoji="0" lang="cs-CZ" dirty="0"/>
          </a:p>
        </p:txBody>
      </p:sp>
      <p:sp>
        <p:nvSpPr>
          <p:cNvPr id="5124" name="Oval 4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4953000" y="4343400"/>
            <a:ext cx="2667000" cy="1676400"/>
          </a:xfrm>
          <a:prstGeom prst="ellipse">
            <a:avLst/>
          </a:prstGeom>
          <a:solidFill>
            <a:srgbClr val="66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Mrkev, celer, </a:t>
            </a:r>
          </a:p>
          <a:p>
            <a:pPr algn="ctr"/>
            <a:r>
              <a:rPr kumimoji="0" lang="cs-CZ" dirty="0" smtClean="0"/>
              <a:t>petržel</a:t>
            </a:r>
            <a:endParaRPr kumimoji="0" lang="cs-CZ" dirty="0"/>
          </a:p>
        </p:txBody>
      </p:sp>
      <p:sp>
        <p:nvSpPr>
          <p:cNvPr id="5127" name="Oval 7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295400" y="4343400"/>
            <a:ext cx="2667000" cy="1676400"/>
          </a:xfrm>
          <a:prstGeom prst="ellipse">
            <a:avLst/>
          </a:prstGeom>
          <a:solidFill>
            <a:srgbClr val="66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Řepa, mrkev,</a:t>
            </a:r>
          </a:p>
          <a:p>
            <a:pPr algn="ctr"/>
            <a:r>
              <a:rPr kumimoji="0" lang="cs-CZ" dirty="0" smtClean="0"/>
              <a:t>cibule</a:t>
            </a:r>
            <a:endParaRPr kumimoji="0" lang="cs-CZ" dirty="0"/>
          </a:p>
        </p:txBody>
      </p:sp>
      <p:sp>
        <p:nvSpPr>
          <p:cNvPr id="5128" name="Oval 8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4724400" y="2209800"/>
            <a:ext cx="2667000" cy="1676400"/>
          </a:xfrm>
          <a:prstGeom prst="ellipse">
            <a:avLst/>
          </a:prstGeom>
          <a:solidFill>
            <a:srgbClr val="66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Cibule, česnek,</a:t>
            </a:r>
          </a:p>
          <a:p>
            <a:pPr algn="ctr"/>
            <a:r>
              <a:rPr kumimoji="0" lang="cs-CZ" dirty="0" smtClean="0"/>
              <a:t>pór</a:t>
            </a:r>
            <a:endParaRPr kumimoji="0" lang="cs-CZ" dirty="0"/>
          </a:p>
        </p:txBody>
      </p:sp>
    </p:spTree>
    <p:extLst>
      <p:ext uri="{BB962C8B-B14F-4D97-AF65-F5344CB8AC3E}">
        <p14:creationId xmlns:p14="http://schemas.microsoft.com/office/powerpoint/2010/main" val="368313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Tmavý chléb:</a:t>
            </a:r>
            <a:endParaRPr lang="cs-CZ" dirty="0"/>
          </a:p>
        </p:txBody>
      </p:sp>
      <p:sp>
        <p:nvSpPr>
          <p:cNvPr id="6147" name="Oval 3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4800600" y="2057400"/>
            <a:ext cx="2667000" cy="16764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j</a:t>
            </a:r>
            <a:r>
              <a:rPr lang="cs-CZ" dirty="0" smtClean="0"/>
              <a:t>e lépe stravitelný</a:t>
            </a:r>
            <a:endParaRPr kumimoji="0" lang="cs-CZ" dirty="0"/>
          </a:p>
        </p:txBody>
      </p:sp>
      <p:sp>
        <p:nvSpPr>
          <p:cNvPr id="6148" name="Oval 4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1447800" y="2057400"/>
            <a:ext cx="2667000" cy="16764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m</a:t>
            </a:r>
            <a:r>
              <a:rPr lang="cs-CZ" dirty="0" smtClean="0"/>
              <a:t>á vyšší biologickou </a:t>
            </a:r>
          </a:p>
          <a:p>
            <a:pPr algn="ctr"/>
            <a:r>
              <a:rPr lang="cs-CZ" dirty="0" smtClean="0"/>
              <a:t>hodnotu</a:t>
            </a:r>
            <a:endParaRPr kumimoji="0" lang="cs-CZ" dirty="0"/>
          </a:p>
        </p:txBody>
      </p:sp>
      <p:sp>
        <p:nvSpPr>
          <p:cNvPr id="6149" name="Oval 5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219200" y="4343400"/>
            <a:ext cx="2667000" cy="16764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j</a:t>
            </a:r>
            <a:r>
              <a:rPr lang="cs-CZ" dirty="0" smtClean="0"/>
              <a:t>e energeticky hodnotnější</a:t>
            </a:r>
            <a:endParaRPr kumimoji="0" lang="cs-CZ" dirty="0"/>
          </a:p>
        </p:txBody>
      </p:sp>
      <p:sp>
        <p:nvSpPr>
          <p:cNvPr id="6150" name="Oval 6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5029200" y="4419600"/>
            <a:ext cx="2667000" cy="16764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m</a:t>
            </a:r>
            <a:r>
              <a:rPr lang="cs-CZ" dirty="0" smtClean="0"/>
              <a:t>á nižší biologickou </a:t>
            </a:r>
          </a:p>
          <a:p>
            <a:pPr algn="ctr"/>
            <a:r>
              <a:rPr kumimoji="0" lang="cs-CZ" dirty="0" smtClean="0"/>
              <a:t>hodnotu</a:t>
            </a:r>
            <a:endParaRPr kumimoji="0" lang="cs-CZ" dirty="0"/>
          </a:p>
        </p:txBody>
      </p:sp>
    </p:spTree>
    <p:extLst>
      <p:ext uri="{BB962C8B-B14F-4D97-AF65-F5344CB8AC3E}">
        <p14:creationId xmlns:p14="http://schemas.microsoft.com/office/powerpoint/2010/main" val="3977040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Lépe stravitelný je chléb:</a:t>
            </a:r>
            <a:endParaRPr lang="cs-CZ" dirty="0"/>
          </a:p>
        </p:txBody>
      </p:sp>
      <p:sp>
        <p:nvSpPr>
          <p:cNvPr id="7171" name="Oval 3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219200" y="2743200"/>
            <a:ext cx="2667000" cy="1676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čerstvý</a:t>
            </a:r>
            <a:endParaRPr kumimoji="0" lang="cs-CZ" dirty="0"/>
          </a:p>
        </p:txBody>
      </p:sp>
      <p:sp>
        <p:nvSpPr>
          <p:cNvPr id="7172" name="Oval 4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4953000" y="2667000"/>
            <a:ext cx="2667000" cy="1676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d</a:t>
            </a:r>
            <a:r>
              <a:rPr lang="cs-CZ" dirty="0" smtClean="0"/>
              <a:t>ruhý až třetí den</a:t>
            </a:r>
            <a:endParaRPr kumimoji="0" lang="cs-CZ" dirty="0"/>
          </a:p>
        </p:txBody>
      </p:sp>
    </p:spTree>
    <p:extLst>
      <p:ext uri="{BB962C8B-B14F-4D97-AF65-F5344CB8AC3E}">
        <p14:creationId xmlns:p14="http://schemas.microsoft.com/office/powerpoint/2010/main" val="1848872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 běžné pečivo patří:</a:t>
            </a:r>
            <a:endParaRPr lang="cs-CZ" dirty="0"/>
          </a:p>
        </p:txBody>
      </p:sp>
      <p:sp>
        <p:nvSpPr>
          <p:cNvPr id="8195" name="Oval 3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447800" y="2133600"/>
            <a:ext cx="2667000" cy="1676400"/>
          </a:xfrm>
          <a:prstGeom prst="ellipse">
            <a:avLst/>
          </a:prstGeom>
          <a:solidFill>
            <a:srgbClr val="FF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ánočky, záviny</a:t>
            </a:r>
            <a:endParaRPr kumimoji="0" lang="cs-CZ" dirty="0"/>
          </a:p>
        </p:txBody>
      </p:sp>
      <p:sp>
        <p:nvSpPr>
          <p:cNvPr id="8196" name="Oval 4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4953000" y="2133600"/>
            <a:ext cx="2667000" cy="1676400"/>
          </a:xfrm>
          <a:prstGeom prst="ellipse">
            <a:avLst/>
          </a:prstGeom>
          <a:solidFill>
            <a:srgbClr val="FF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eky, rohlíky, </a:t>
            </a:r>
          </a:p>
          <a:p>
            <a:pPr algn="ctr"/>
            <a:r>
              <a:rPr kumimoji="0" lang="cs-CZ" dirty="0" smtClean="0"/>
              <a:t>dalamánky</a:t>
            </a:r>
            <a:endParaRPr kumimoji="0" lang="cs-CZ" dirty="0"/>
          </a:p>
        </p:txBody>
      </p:sp>
      <p:sp>
        <p:nvSpPr>
          <p:cNvPr id="8197" name="Oval 5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295400" y="4267200"/>
            <a:ext cx="2667000" cy="1676400"/>
          </a:xfrm>
          <a:prstGeom prst="ellipse">
            <a:avLst/>
          </a:prstGeom>
          <a:solidFill>
            <a:srgbClr val="FF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r</a:t>
            </a:r>
            <a:r>
              <a:rPr lang="cs-CZ" dirty="0" smtClean="0"/>
              <a:t>ohlíky, vánočky,</a:t>
            </a:r>
          </a:p>
          <a:p>
            <a:pPr algn="ctr"/>
            <a:r>
              <a:rPr lang="cs-CZ" dirty="0" smtClean="0"/>
              <a:t>šátečky</a:t>
            </a:r>
          </a:p>
          <a:p>
            <a:pPr algn="ctr"/>
            <a:endParaRPr kumimoji="0" lang="cs-CZ" dirty="0"/>
          </a:p>
        </p:txBody>
      </p:sp>
      <p:sp>
        <p:nvSpPr>
          <p:cNvPr id="8198" name="Oval 6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5029200" y="4419600"/>
            <a:ext cx="2667000" cy="1676400"/>
          </a:xfrm>
          <a:prstGeom prst="ellipse">
            <a:avLst/>
          </a:prstGeom>
          <a:solidFill>
            <a:srgbClr val="FF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eky, rohlíky,</a:t>
            </a:r>
          </a:p>
          <a:p>
            <a:pPr algn="ctr"/>
            <a:r>
              <a:rPr lang="cs-CZ" dirty="0" smtClean="0"/>
              <a:t>koláče</a:t>
            </a:r>
            <a:endParaRPr kumimoji="0" lang="cs-CZ" dirty="0"/>
          </a:p>
        </p:txBody>
      </p:sp>
    </p:spTree>
    <p:extLst>
      <p:ext uri="{BB962C8B-B14F-4D97-AF65-F5344CB8AC3E}">
        <p14:creationId xmlns:p14="http://schemas.microsoft.com/office/powerpoint/2010/main" val="397673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 jemné pečivo patří:</a:t>
            </a:r>
            <a:endParaRPr lang="cs-CZ" dirty="0"/>
          </a:p>
        </p:txBody>
      </p:sp>
      <p:sp>
        <p:nvSpPr>
          <p:cNvPr id="9219" name="Oval 3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447800" y="2133600"/>
            <a:ext cx="2667000" cy="16764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r</a:t>
            </a:r>
            <a:r>
              <a:rPr lang="cs-CZ" dirty="0" smtClean="0"/>
              <a:t>ohlíky, veky, </a:t>
            </a:r>
          </a:p>
          <a:p>
            <a:pPr algn="ctr"/>
            <a:r>
              <a:rPr kumimoji="0" lang="cs-CZ" dirty="0" smtClean="0"/>
              <a:t>dalamánky</a:t>
            </a:r>
            <a:endParaRPr kumimoji="0" lang="cs-CZ" dirty="0"/>
          </a:p>
        </p:txBody>
      </p:sp>
      <p:sp>
        <p:nvSpPr>
          <p:cNvPr id="9220" name="Oval 4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1295400" y="4191000"/>
            <a:ext cx="2667000" cy="16764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/>
              <a:t>š</a:t>
            </a:r>
            <a:r>
              <a:rPr lang="cs-CZ" smtClean="0"/>
              <a:t>átečky, </a:t>
            </a:r>
            <a:r>
              <a:rPr lang="cs-CZ" dirty="0" smtClean="0"/>
              <a:t>záviny</a:t>
            </a:r>
            <a:endParaRPr kumimoji="0" lang="cs-CZ" dirty="0"/>
          </a:p>
        </p:txBody>
      </p:sp>
      <p:sp>
        <p:nvSpPr>
          <p:cNvPr id="9221" name="Oval 5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4800600" y="2209800"/>
            <a:ext cx="2667000" cy="16764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h</a:t>
            </a:r>
            <a:r>
              <a:rPr lang="cs-CZ" dirty="0" smtClean="0"/>
              <a:t>ousky, hřebeny</a:t>
            </a:r>
          </a:p>
          <a:p>
            <a:pPr algn="ctr"/>
            <a:r>
              <a:rPr kumimoji="0" lang="cs-CZ" dirty="0" smtClean="0"/>
              <a:t>suchary</a:t>
            </a:r>
            <a:endParaRPr kumimoji="0" lang="cs-CZ" dirty="0"/>
          </a:p>
        </p:txBody>
      </p:sp>
      <p:sp>
        <p:nvSpPr>
          <p:cNvPr id="9222" name="Oval 6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5029200" y="4419600"/>
            <a:ext cx="2667000" cy="1676400"/>
          </a:xfrm>
          <a:prstGeom prst="ellipse">
            <a:avLst/>
          </a:prstGeom>
          <a:solidFill>
            <a:srgbClr val="66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eky, suchary,</a:t>
            </a:r>
          </a:p>
          <a:p>
            <a:pPr algn="ctr"/>
            <a:r>
              <a:rPr kumimoji="0" lang="cs-CZ" dirty="0" smtClean="0"/>
              <a:t>piškoty</a:t>
            </a:r>
            <a:endParaRPr kumimoji="0" lang="cs-CZ" dirty="0"/>
          </a:p>
        </p:txBody>
      </p:sp>
    </p:spTree>
    <p:extLst>
      <p:ext uri="{BB962C8B-B14F-4D97-AF65-F5344CB8AC3E}">
        <p14:creationId xmlns:p14="http://schemas.microsoft.com/office/powerpoint/2010/main" val="389420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Houby dělíme na:</a:t>
            </a:r>
            <a:endParaRPr lang="cs-CZ" dirty="0"/>
          </a:p>
        </p:txBody>
      </p:sp>
      <p:sp>
        <p:nvSpPr>
          <p:cNvPr id="8195" name="Oval 3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3059832" y="2133600"/>
            <a:ext cx="2667000" cy="1676400"/>
          </a:xfrm>
          <a:prstGeom prst="ellipse">
            <a:avLst/>
          </a:prstGeom>
          <a:solidFill>
            <a:srgbClr val="FF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Jedlé po tepelné úpravě </a:t>
            </a:r>
          </a:p>
          <a:p>
            <a:pPr algn="ctr"/>
            <a:r>
              <a:rPr lang="cs-CZ" dirty="0"/>
              <a:t>a</a:t>
            </a:r>
            <a:r>
              <a:rPr lang="cs-CZ" dirty="0" smtClean="0"/>
              <a:t> nejedlé </a:t>
            </a:r>
            <a:endParaRPr kumimoji="0" lang="cs-CZ" dirty="0"/>
          </a:p>
        </p:txBody>
      </p:sp>
      <p:sp>
        <p:nvSpPr>
          <p:cNvPr id="8196" name="Oval 4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5220072" y="4252592"/>
            <a:ext cx="2667000" cy="1676400"/>
          </a:xfrm>
          <a:prstGeom prst="ellipse">
            <a:avLst/>
          </a:prstGeom>
          <a:solidFill>
            <a:srgbClr val="FF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Jedlé, nejedlé, jedovaté</a:t>
            </a:r>
          </a:p>
        </p:txBody>
      </p:sp>
      <p:sp>
        <p:nvSpPr>
          <p:cNvPr id="8197" name="Oval 5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295400" y="4267200"/>
            <a:ext cx="2667000" cy="1676400"/>
          </a:xfrm>
          <a:prstGeom prst="ellipse">
            <a:avLst/>
          </a:prstGeom>
          <a:solidFill>
            <a:srgbClr val="FF99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l</a:t>
            </a:r>
            <a:r>
              <a:rPr lang="cs-CZ" dirty="0" smtClean="0"/>
              <a:t>anýže, hřiby</a:t>
            </a:r>
          </a:p>
          <a:p>
            <a:pPr algn="ctr"/>
            <a:r>
              <a:rPr lang="cs-CZ" dirty="0"/>
              <a:t>a</a:t>
            </a:r>
            <a:r>
              <a:rPr lang="cs-CZ" dirty="0" smtClean="0"/>
              <a:t> žampiony</a:t>
            </a:r>
          </a:p>
          <a:p>
            <a:pPr algn="ctr"/>
            <a:endParaRPr kumimoji="0" lang="cs-CZ" dirty="0"/>
          </a:p>
        </p:txBody>
      </p:sp>
    </p:spTree>
    <p:extLst>
      <p:ext uri="{BB962C8B-B14F-4D97-AF65-F5344CB8AC3E}">
        <p14:creationId xmlns:p14="http://schemas.microsoft.com/office/powerpoint/2010/main" val="520099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 trvanlivé pečivo patří:</a:t>
            </a:r>
            <a:endParaRPr lang="cs-CZ" dirty="0"/>
          </a:p>
        </p:txBody>
      </p:sp>
      <p:sp>
        <p:nvSpPr>
          <p:cNvPr id="10243" name="Oval 3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4572000" y="2057400"/>
            <a:ext cx="2667000" cy="1676400"/>
          </a:xfrm>
          <a:prstGeom prst="ellipse">
            <a:avLst/>
          </a:prstGeom>
          <a:solidFill>
            <a:srgbClr val="FF00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t</a:t>
            </a:r>
            <a:r>
              <a:rPr lang="cs-CZ" dirty="0" smtClean="0"/>
              <a:t>oastový chléb</a:t>
            </a:r>
            <a:endParaRPr kumimoji="0" lang="cs-CZ" dirty="0"/>
          </a:p>
        </p:txBody>
      </p:sp>
      <p:sp>
        <p:nvSpPr>
          <p:cNvPr id="10244" name="Oval 4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1295400" y="2057400"/>
            <a:ext cx="2667000" cy="1676400"/>
          </a:xfrm>
          <a:prstGeom prst="ellipse">
            <a:avLst/>
          </a:prstGeom>
          <a:solidFill>
            <a:srgbClr val="FF00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erníky, sušenky,</a:t>
            </a:r>
          </a:p>
          <a:p>
            <a:pPr algn="ctr"/>
            <a:r>
              <a:rPr kumimoji="0" lang="cs-CZ" dirty="0" smtClean="0"/>
              <a:t>tyčinky</a:t>
            </a:r>
            <a:endParaRPr kumimoji="0" lang="cs-CZ" dirty="0"/>
          </a:p>
        </p:txBody>
      </p:sp>
      <p:sp>
        <p:nvSpPr>
          <p:cNvPr id="10245" name="Oval 5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295400" y="4343400"/>
            <a:ext cx="2667000" cy="1676400"/>
          </a:xfrm>
          <a:prstGeom prst="ellipse">
            <a:avLst/>
          </a:prstGeom>
          <a:solidFill>
            <a:srgbClr val="FF00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cs-CZ" dirty="0" smtClean="0"/>
              <a:t>záviny</a:t>
            </a:r>
            <a:endParaRPr kumimoji="0" lang="cs-CZ" dirty="0"/>
          </a:p>
        </p:txBody>
      </p:sp>
      <p:sp>
        <p:nvSpPr>
          <p:cNvPr id="10246" name="Oval 6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4724400" y="4267200"/>
            <a:ext cx="2667000" cy="1676400"/>
          </a:xfrm>
          <a:prstGeom prst="ellipse">
            <a:avLst/>
          </a:prstGeom>
          <a:solidFill>
            <a:srgbClr val="FF00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ánočky, koláče,</a:t>
            </a:r>
          </a:p>
          <a:p>
            <a:pPr algn="ctr"/>
            <a:r>
              <a:rPr kumimoji="0" lang="cs-CZ" dirty="0" smtClean="0"/>
              <a:t>záviny</a:t>
            </a:r>
            <a:endParaRPr kumimoji="0" lang="cs-CZ" dirty="0"/>
          </a:p>
        </p:txBody>
      </p:sp>
    </p:spTree>
    <p:extLst>
      <p:ext uri="{BB962C8B-B14F-4D97-AF65-F5344CB8AC3E}">
        <p14:creationId xmlns:p14="http://schemas.microsoft.com/office/powerpoint/2010/main" val="405958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 listového těsta připravujeme:</a:t>
            </a:r>
            <a:endParaRPr lang="cs-CZ" dirty="0"/>
          </a:p>
        </p:txBody>
      </p:sp>
      <p:sp>
        <p:nvSpPr>
          <p:cNvPr id="11267" name="Oval 3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219200" y="2362200"/>
            <a:ext cx="2667000" cy="1676400"/>
          </a:xfrm>
          <a:prstGeom prst="ellipse">
            <a:avLst/>
          </a:prstGeom>
          <a:solidFill>
            <a:srgbClr val="0099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oláče, buchty,</a:t>
            </a:r>
          </a:p>
          <a:p>
            <a:pPr algn="ctr"/>
            <a:r>
              <a:rPr kumimoji="0" lang="cs-CZ" dirty="0" smtClean="0"/>
              <a:t>rohlíky</a:t>
            </a:r>
            <a:endParaRPr kumimoji="0" lang="cs-CZ" dirty="0"/>
          </a:p>
        </p:txBody>
      </p:sp>
      <p:sp>
        <p:nvSpPr>
          <p:cNvPr id="11268" name="Oval 4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3505200" y="4038600"/>
            <a:ext cx="2667000" cy="1676400"/>
          </a:xfrm>
          <a:prstGeom prst="ellipse">
            <a:avLst/>
          </a:prstGeom>
          <a:solidFill>
            <a:srgbClr val="0099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š</a:t>
            </a:r>
            <a:r>
              <a:rPr lang="cs-CZ" dirty="0" smtClean="0"/>
              <a:t>átečky, záviny,</a:t>
            </a:r>
          </a:p>
          <a:p>
            <a:pPr algn="ctr"/>
            <a:r>
              <a:rPr kumimoji="0" lang="cs-CZ" dirty="0" smtClean="0"/>
              <a:t>hřebeny</a:t>
            </a:r>
            <a:endParaRPr kumimoji="0" lang="cs-CZ" dirty="0"/>
          </a:p>
        </p:txBody>
      </p:sp>
      <p:sp>
        <p:nvSpPr>
          <p:cNvPr id="11269" name="Oval 5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5334000" y="2057400"/>
            <a:ext cx="2667000" cy="1676400"/>
          </a:xfrm>
          <a:prstGeom prst="ellipse">
            <a:avLst/>
          </a:prstGeom>
          <a:solidFill>
            <a:srgbClr val="0099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/>
              <a:t>z</a:t>
            </a:r>
            <a:r>
              <a:rPr lang="cs-CZ" dirty="0" smtClean="0"/>
              <a:t>áviny, buchty,</a:t>
            </a:r>
          </a:p>
          <a:p>
            <a:pPr algn="ctr"/>
            <a:r>
              <a:rPr kumimoji="0" lang="cs-CZ" dirty="0" smtClean="0"/>
              <a:t>vánočky</a:t>
            </a:r>
            <a:endParaRPr kumimoji="0" lang="cs-CZ" dirty="0"/>
          </a:p>
        </p:txBody>
      </p:sp>
    </p:spTree>
    <p:extLst>
      <p:ext uri="{BB962C8B-B14F-4D97-AF65-F5344CB8AC3E}">
        <p14:creationId xmlns:p14="http://schemas.microsoft.com/office/powerpoint/2010/main" val="107785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Brambory skladujeme při teplotě:</a:t>
            </a:r>
            <a:endParaRPr lang="cs-CZ" dirty="0"/>
          </a:p>
        </p:txBody>
      </p:sp>
      <p:sp>
        <p:nvSpPr>
          <p:cNvPr id="6148" name="Oval 4">
            <a:hlinkClick r:id="" action="ppaction://hlinkshowjump?jump=nextslide">
              <a:snd r:embed="rId2" name="applause.wav"/>
            </a:hlinkClick>
          </p:cNvPr>
          <p:cNvSpPr>
            <a:spLocks noChangeArrowheads="1"/>
          </p:cNvSpPr>
          <p:nvPr/>
        </p:nvSpPr>
        <p:spPr bwMode="auto">
          <a:xfrm>
            <a:off x="3131840" y="2057400"/>
            <a:ext cx="2667000" cy="16764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+ 6°C</a:t>
            </a:r>
            <a:endParaRPr kumimoji="0" lang="cs-CZ" dirty="0"/>
          </a:p>
        </p:txBody>
      </p:sp>
      <p:sp>
        <p:nvSpPr>
          <p:cNvPr id="6149" name="Oval 5">
            <a:hlinkClick r:id="" action="ppaction://noaction">
              <a:snd r:embed="rId3" name="glass.wav"/>
            </a:hlinkClick>
          </p:cNvPr>
          <p:cNvSpPr>
            <a:spLocks noChangeArrowheads="1"/>
          </p:cNvSpPr>
          <p:nvPr/>
        </p:nvSpPr>
        <p:spPr bwMode="auto">
          <a:xfrm>
            <a:off x="1219200" y="4343400"/>
            <a:ext cx="2667000" cy="16764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- 2°C</a:t>
            </a:r>
            <a:endParaRPr kumimoji="0" lang="cs-CZ" dirty="0"/>
          </a:p>
        </p:txBody>
      </p:sp>
      <p:sp>
        <p:nvSpPr>
          <p:cNvPr id="6150" name="Oval 6">
            <a:hlinkClick r:id="" action="ppaction://noaction">
              <a:snd r:embed="rId3" name="glass.wav"/>
            </a:hlinkClick>
          </p:cNvPr>
          <p:cNvSpPr>
            <a:spLocks noChangeArrowheads="1"/>
          </p:cNvSpPr>
          <p:nvPr/>
        </p:nvSpPr>
        <p:spPr bwMode="auto">
          <a:xfrm>
            <a:off x="5029200" y="4419600"/>
            <a:ext cx="2667000" cy="16764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+ 12°C</a:t>
            </a:r>
          </a:p>
        </p:txBody>
      </p:sp>
    </p:spTree>
    <p:extLst>
      <p:ext uri="{BB962C8B-B14F-4D97-AF65-F5344CB8AC3E}">
        <p14:creationId xmlns:p14="http://schemas.microsoft.com/office/powerpoint/2010/main" val="389579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Zelí je zelenina:</a:t>
            </a:r>
            <a:endParaRPr lang="cs-CZ" dirty="0"/>
          </a:p>
        </p:txBody>
      </p:sp>
      <p:sp>
        <p:nvSpPr>
          <p:cNvPr id="7171" name="Oval 3">
            <a:hlinkClick r:id="" action="ppaction://noaction">
              <a:snd r:embed="rId2" name="glass.wav"/>
            </a:hlinkClick>
          </p:cNvPr>
          <p:cNvSpPr>
            <a:spLocks noChangeArrowheads="1"/>
          </p:cNvSpPr>
          <p:nvPr/>
        </p:nvSpPr>
        <p:spPr bwMode="auto">
          <a:xfrm>
            <a:off x="1219200" y="2743200"/>
            <a:ext cx="2667000" cy="1676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listová</a:t>
            </a:r>
            <a:endParaRPr kumimoji="0" lang="cs-CZ" dirty="0"/>
          </a:p>
        </p:txBody>
      </p:sp>
      <p:sp>
        <p:nvSpPr>
          <p:cNvPr id="7172" name="Oval 4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4953000" y="2667000"/>
            <a:ext cx="2667000" cy="1676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dirty="0" smtClean="0"/>
              <a:t>košťálová</a:t>
            </a:r>
            <a:endParaRPr kumimoji="0" lang="cs-CZ" dirty="0"/>
          </a:p>
        </p:txBody>
      </p:sp>
    </p:spTree>
    <p:extLst>
      <p:ext uri="{BB962C8B-B14F-4D97-AF65-F5344CB8AC3E}">
        <p14:creationId xmlns:p14="http://schemas.microsoft.com/office/powerpoint/2010/main" val="291540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Konec.</a:t>
            </a:r>
          </a:p>
        </p:txBody>
      </p:sp>
    </p:spTree>
    <p:extLst>
      <p:ext uri="{BB962C8B-B14F-4D97-AF65-F5344CB8AC3E}">
        <p14:creationId xmlns:p14="http://schemas.microsoft.com/office/powerpoint/2010/main" val="252683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332</Words>
  <Application>Microsoft Office PowerPoint</Application>
  <PresentationFormat>Předvádění na obrazovce (4:3)</PresentationFormat>
  <Paragraphs>100</Paragraphs>
  <Slides>15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Anotace</vt:lpstr>
      <vt:lpstr> </vt:lpstr>
      <vt:lpstr>Test – potraviny rostlinného původu</vt:lpstr>
      <vt:lpstr>Chléb se vyrábí z:</vt:lpstr>
      <vt:lpstr>Mezi kořenovou zeleninu patří:</vt:lpstr>
      <vt:lpstr>Tmavý chléb:</vt:lpstr>
      <vt:lpstr>Lépe stravitelný je chléb:</vt:lpstr>
      <vt:lpstr>Mezi běžné pečivo patří:</vt:lpstr>
      <vt:lpstr>Mezi jemné pečivo patří:</vt:lpstr>
      <vt:lpstr>Houby dělíme na:</vt:lpstr>
      <vt:lpstr>Mezi trvanlivé pečivo patří:</vt:lpstr>
      <vt:lpstr>Z listového těsta připravujeme:</vt:lpstr>
      <vt:lpstr>Brambory skladujeme při teplotě:</vt:lpstr>
      <vt:lpstr>Zelí je zelenina:</vt:lpstr>
      <vt:lpstr>Konec.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Anotace</dc:title>
  <dc:creator>Petra</dc:creator>
  <cp:lastModifiedBy>Petra</cp:lastModifiedBy>
  <cp:revision>5</cp:revision>
  <dcterms:created xsi:type="dcterms:W3CDTF">2013-12-16T21:51:30Z</dcterms:created>
  <dcterms:modified xsi:type="dcterms:W3CDTF">2014-01-21T00:13:44Z</dcterms:modified>
</cp:coreProperties>
</file>