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62" r:id="rId7"/>
    <p:sldId id="266" r:id="rId8"/>
    <p:sldId id="263" r:id="rId9"/>
    <p:sldId id="264" r:id="rId10"/>
    <p:sldId id="265" r:id="rId11"/>
    <p:sldId id="267" r:id="rId12"/>
    <p:sldId id="268" r:id="rId13"/>
    <p:sldId id="270" r:id="rId14"/>
    <p:sldId id="272" r:id="rId15"/>
    <p:sldId id="273" r:id="rId16"/>
    <p:sldId id="274" r:id="rId17"/>
    <p:sldId id="271" r:id="rId18"/>
    <p:sldId id="276" r:id="rId19"/>
    <p:sldId id="275" r:id="rId20"/>
    <p:sldId id="277" r:id="rId21"/>
    <p:sldId id="278" r:id="rId22"/>
    <p:sldId id="279" r:id="rId23"/>
    <p:sldId id="280" r:id="rId24"/>
    <p:sldId id="259" r:id="rId25"/>
    <p:sldId id="269" r:id="rId2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2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23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129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26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138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731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89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893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72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08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71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6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6F519-D7B2-4B3E-9F61-D85123C70212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BE6D7-C976-449D-A1C3-6335753BCF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86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http://upload.wikimedia.org/wikipedia/commons/7/7f/Cyril_and_Methodius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tm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3/31/Louis_II_de_Germanie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upload.wikimedia.org/wikipedia/commons/8/84/Prince_Rastislav.JPG" TargetMode="External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tmp"/><Relationship Id="rId4" Type="http://schemas.openxmlformats.org/officeDocument/2006/relationships/image" Target="../media/image14.tm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6/64/Hlaholice-nazev.gif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tm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hyperlink" Target="http://upload.wikimedia.org/wikipedia/commons/e/e8/Baptism_of_the_bohemian_duke_borivoj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png"/><Relationship Id="rId4" Type="http://schemas.openxmlformats.org/officeDocument/2006/relationships/hyperlink" Target="http://upload.wikimedia.org/wikipedia/commons/7/75/Cyrilice-900.pn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304438"/>
              </p:ext>
            </p:extLst>
          </p:nvPr>
        </p:nvGraphicFramePr>
        <p:xfrm>
          <a:off x="467544" y="1548191"/>
          <a:ext cx="8136582" cy="3511214"/>
        </p:xfrm>
        <a:graphic>
          <a:graphicData uri="http://schemas.openxmlformats.org/drawingml/2006/table">
            <a:tbl>
              <a:tblPr/>
              <a:tblGrid>
                <a:gridCol w="2074304"/>
                <a:gridCol w="6062278"/>
              </a:tblGrid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literatura (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Konstantin a Metoděj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62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má za úkol přiblížit v roce cyrilometodějského výročí žákům tyto dvě osobnosti, zasadit literární výuku do historického kontextu, vyvrátit tradiční chybná tvrzení, které se (nejen) mezi žáky o těchto osobnostech tradují.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27. 9. 2013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32915" y="63554"/>
            <a:ext cx="8883709" cy="1531420"/>
            <a:chOff x="-92650" y="483518"/>
            <a:chExt cx="8883709" cy="1531420"/>
          </a:xfrm>
        </p:grpSpPr>
        <p:pic>
          <p:nvPicPr>
            <p:cNvPr id="8" name="Obrázek 7" descr="Výřez obrazovky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9" name="Obrázek 8" descr="loga soukrškolyvjpeg.jp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bdélník 10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92501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55526"/>
            <a:ext cx="7772400" cy="1102519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516216" y="4587974"/>
            <a:ext cx="2448272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File:Cyril and Methodius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267" y="1633687"/>
            <a:ext cx="1728192" cy="293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nadpis 2"/>
          <p:cNvSpPr>
            <a:spLocks noGrp="1"/>
          </p:cNvSpPr>
          <p:nvPr>
            <p:ph type="subTitle" idx="1"/>
          </p:nvPr>
        </p:nvSpPr>
        <p:spPr>
          <a:xfrm>
            <a:off x="1222494" y="2421151"/>
            <a:ext cx="1944216" cy="1440160"/>
          </a:xfrm>
          <a:ln w="1905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buSzPct val="70000"/>
            </a:pPr>
            <a:r>
              <a:rPr lang="cs-CZ" sz="8400" dirty="0" smtClean="0">
                <a:solidFill>
                  <a:srgbClr val="FF0000"/>
                </a:solidFill>
              </a:rPr>
              <a:t>863</a:t>
            </a:r>
            <a:endParaRPr lang="cs-CZ" sz="8400" dirty="0">
              <a:solidFill>
                <a:srgbClr val="FF000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5796136" y="2382325"/>
            <a:ext cx="1944216" cy="1440160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8400" dirty="0" smtClean="0">
                <a:solidFill>
                  <a:srgbClr val="002060"/>
                </a:solidFill>
              </a:rPr>
              <a:t>863</a:t>
            </a:r>
            <a:endParaRPr lang="cs-CZ" sz="8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7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HISTORICKÉ SOUVISLOSTI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3816424"/>
          </a:xfrm>
        </p:spPr>
        <p:txBody>
          <a:bodyPr>
            <a:noAutofit/>
          </a:bodyPr>
          <a:lstStyle/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sz="2100" dirty="0">
                <a:solidFill>
                  <a:schemeClr val="tx1"/>
                </a:solidFill>
              </a:rPr>
              <a:t>n</a:t>
            </a:r>
            <a:r>
              <a:rPr lang="cs-CZ" sz="2100" dirty="0" smtClean="0">
                <a:solidFill>
                  <a:schemeClr val="tx1"/>
                </a:solidFill>
              </a:rPr>
              <a:t>a počátku 9. století (raný středověk) byly v evropském a maloasijském prostoru dvě mocné říše, v jejichž čele stáli císařové</a:t>
            </a:r>
          </a:p>
          <a:p>
            <a:pPr marL="914400" lvl="1" indent="-457200" algn="l">
              <a:buSzPct val="70000"/>
              <a:buFont typeface="Courier New" panose="02070309020205020404" pitchFamily="49" charset="0"/>
              <a:buChar char="o"/>
            </a:pPr>
            <a:r>
              <a:rPr lang="cs-CZ" sz="2100" dirty="0" smtClean="0">
                <a:solidFill>
                  <a:srgbClr val="002060"/>
                </a:solidFill>
              </a:rPr>
              <a:t>Franská říše </a:t>
            </a:r>
            <a:r>
              <a:rPr lang="cs-CZ" sz="2100" dirty="0" smtClean="0">
                <a:solidFill>
                  <a:schemeClr val="tx1"/>
                </a:solidFill>
              </a:rPr>
              <a:t>– roku 843 se rozdělila na Západofranskou (přibližně dnešní Francie), Středofranskou (přibližně dnešní severní Itálie) a </a:t>
            </a:r>
            <a:r>
              <a:rPr lang="cs-CZ" sz="2100" dirty="0" smtClean="0">
                <a:solidFill>
                  <a:srgbClr val="002060"/>
                </a:solidFill>
              </a:rPr>
              <a:t>Východofranskou</a:t>
            </a:r>
            <a:r>
              <a:rPr lang="cs-CZ" sz="2100" dirty="0" smtClean="0">
                <a:solidFill>
                  <a:schemeClr val="tx1"/>
                </a:solidFill>
              </a:rPr>
              <a:t> (přibližně dnešní Německo)</a:t>
            </a:r>
          </a:p>
          <a:p>
            <a:pPr marL="914400" lvl="1" indent="-457200" algn="l">
              <a:buSzPct val="70000"/>
              <a:buFont typeface="Courier New" panose="02070309020205020404" pitchFamily="49" charset="0"/>
              <a:buChar char="o"/>
            </a:pPr>
            <a:r>
              <a:rPr lang="cs-CZ" sz="2100" dirty="0" smtClean="0">
                <a:solidFill>
                  <a:srgbClr val="002060"/>
                </a:solidFill>
              </a:rPr>
              <a:t>Byzantská říše</a:t>
            </a:r>
            <a:r>
              <a:rPr lang="cs-CZ" sz="2100" dirty="0" smtClean="0">
                <a:solidFill>
                  <a:schemeClr val="tx1"/>
                </a:solidFill>
              </a:rPr>
              <a:t> – rozkládala se na Balkánském poloostrově a poloostrově Malá Asie</a:t>
            </a:r>
          </a:p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sz="2100" dirty="0">
                <a:solidFill>
                  <a:schemeClr val="tx1"/>
                </a:solidFill>
              </a:rPr>
              <a:t>r</a:t>
            </a:r>
            <a:r>
              <a:rPr lang="cs-CZ" sz="2100" dirty="0" smtClean="0">
                <a:solidFill>
                  <a:schemeClr val="tx1"/>
                </a:solidFill>
              </a:rPr>
              <a:t>oku 833 pak vznikl státní útvar dnes označovaný jako </a:t>
            </a:r>
            <a:r>
              <a:rPr lang="cs-CZ" sz="2100" dirty="0" smtClean="0">
                <a:solidFill>
                  <a:srgbClr val="002060"/>
                </a:solidFill>
              </a:rPr>
              <a:t>Velká Morava, </a:t>
            </a:r>
            <a:r>
              <a:rPr lang="cs-CZ" sz="2100" dirty="0" smtClean="0">
                <a:solidFill>
                  <a:schemeClr val="tx1"/>
                </a:solidFill>
              </a:rPr>
              <a:t>v době svého největšího rozmachu zahrnoval nejen území dnešní Moravy, ale i Čech a velké části Slovenska</a:t>
            </a:r>
            <a:r>
              <a:rPr lang="cs-CZ" sz="2100" dirty="0" smtClean="0">
                <a:solidFill>
                  <a:srgbClr val="002060"/>
                </a:solidFill>
              </a:rPr>
              <a:t>   </a:t>
            </a:r>
            <a:endParaRPr lang="cs-CZ" sz="21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19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9373"/>
            <a:ext cx="91440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HISTORICKÉ SOUVISLOSTI – EVROPA V 9. STOL.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60581" y="1203249"/>
            <a:ext cx="5389047" cy="3628109"/>
            <a:chOff x="291063" y="1060601"/>
            <a:chExt cx="5802463" cy="3915322"/>
          </a:xfrm>
        </p:grpSpPr>
        <p:grpSp>
          <p:nvGrpSpPr>
            <p:cNvPr id="8" name="Skupina 7"/>
            <p:cNvGrpSpPr/>
            <p:nvPr/>
          </p:nvGrpSpPr>
          <p:grpSpPr>
            <a:xfrm>
              <a:off x="291063" y="1060601"/>
              <a:ext cx="5802463" cy="3915322"/>
              <a:chOff x="291063" y="1060601"/>
              <a:chExt cx="5802463" cy="3915322"/>
            </a:xfrm>
          </p:grpSpPr>
          <p:pic>
            <p:nvPicPr>
              <p:cNvPr id="4" name="Obrázek 3" descr="Výřez obrazovky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1063" y="1060601"/>
                <a:ext cx="5725324" cy="3915322"/>
              </a:xfrm>
              <a:prstGeom prst="rect">
                <a:avLst/>
              </a:prstGeom>
            </p:spPr>
          </p:pic>
          <p:sp>
            <p:nvSpPr>
              <p:cNvPr id="6" name="Ovál 5"/>
              <p:cNvSpPr/>
              <p:nvPr/>
            </p:nvSpPr>
            <p:spPr>
              <a:xfrm rot="20451193">
                <a:off x="3649990" y="3569110"/>
                <a:ext cx="2443536" cy="1291995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Ovál 6"/>
              <p:cNvSpPr/>
              <p:nvPr/>
            </p:nvSpPr>
            <p:spPr>
              <a:xfrm>
                <a:off x="4067684" y="4165557"/>
                <a:ext cx="120578" cy="99098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9" name="Ovál 8"/>
            <p:cNvSpPr/>
            <p:nvPr/>
          </p:nvSpPr>
          <p:spPr>
            <a:xfrm rot="19991832">
              <a:off x="2366134" y="2237934"/>
              <a:ext cx="792088" cy="122413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vál 9"/>
            <p:cNvSpPr/>
            <p:nvPr/>
          </p:nvSpPr>
          <p:spPr>
            <a:xfrm>
              <a:off x="2987824" y="2499742"/>
              <a:ext cx="864096" cy="86409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3" name="Přímá spojnice se šipkou 12"/>
          <p:cNvCxnSpPr>
            <a:stCxn id="3" idx="3"/>
            <a:endCxn id="6" idx="1"/>
          </p:cNvCxnSpPr>
          <p:nvPr/>
        </p:nvCxnSpPr>
        <p:spPr>
          <a:xfrm>
            <a:off x="1864814" y="3331925"/>
            <a:ext cx="3453282" cy="65773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dnadpis 2"/>
          <p:cNvSpPr txBox="1">
            <a:spLocks/>
          </p:cNvSpPr>
          <p:nvPr/>
        </p:nvSpPr>
        <p:spPr>
          <a:xfrm>
            <a:off x="319839" y="4468324"/>
            <a:ext cx="1008112" cy="360040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SOLUŇ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21" name="Podnadpis 2"/>
          <p:cNvSpPr txBox="1">
            <a:spLocks/>
          </p:cNvSpPr>
          <p:nvPr/>
        </p:nvSpPr>
        <p:spPr>
          <a:xfrm>
            <a:off x="7386613" y="2757155"/>
            <a:ext cx="1613376" cy="360040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VELKÁ MORAVA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22" name="Podnadpis 2"/>
          <p:cNvSpPr txBox="1">
            <a:spLocks/>
          </p:cNvSpPr>
          <p:nvPr/>
        </p:nvSpPr>
        <p:spPr>
          <a:xfrm>
            <a:off x="34961" y="1442071"/>
            <a:ext cx="1796312" cy="716094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VÝCHODOFRANSKÁ</a:t>
            </a:r>
          </a:p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 ŘÍŠE</a:t>
            </a:r>
            <a:endParaRPr lang="cs-CZ" sz="1600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se šipkou 22"/>
          <p:cNvCxnSpPr>
            <a:stCxn id="20" idx="3"/>
          </p:cNvCxnSpPr>
          <p:nvPr/>
        </p:nvCxnSpPr>
        <p:spPr>
          <a:xfrm flipV="1">
            <a:off x="1327951" y="4126352"/>
            <a:ext cx="4173613" cy="52199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22" idx="3"/>
            <a:endCxn id="9" idx="2"/>
          </p:cNvCxnSpPr>
          <p:nvPr/>
        </p:nvCxnSpPr>
        <p:spPr>
          <a:xfrm>
            <a:off x="1831273" y="1800118"/>
            <a:ext cx="2096052" cy="122712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4614" y="3151905"/>
            <a:ext cx="1800200" cy="360040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BYZANTSKÁ ŘÍŠE</a:t>
            </a:r>
            <a:endParaRPr lang="cs-CZ" sz="1600" dirty="0">
              <a:solidFill>
                <a:srgbClr val="FF0000"/>
              </a:solidFill>
            </a:endParaRPr>
          </a:p>
        </p:txBody>
      </p:sp>
      <p:cxnSp>
        <p:nvCxnSpPr>
          <p:cNvPr id="1031" name="Přímá spojnice se šipkou 1030"/>
          <p:cNvCxnSpPr>
            <a:stCxn id="21" idx="1"/>
            <a:endCxn id="10" idx="6"/>
          </p:cNvCxnSpPr>
          <p:nvPr/>
        </p:nvCxnSpPr>
        <p:spPr>
          <a:xfrm flipH="1">
            <a:off x="5267733" y="2937175"/>
            <a:ext cx="211888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39" r="20831"/>
          <a:stretch/>
        </p:blipFill>
        <p:spPr bwMode="auto">
          <a:xfrm>
            <a:off x="5847009" y="1217900"/>
            <a:ext cx="1430976" cy="143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dnadpis 2"/>
          <p:cNvSpPr txBox="1">
            <a:spLocks/>
          </p:cNvSpPr>
          <p:nvPr/>
        </p:nvSpPr>
        <p:spPr>
          <a:xfrm>
            <a:off x="5847009" y="1224947"/>
            <a:ext cx="1430976" cy="36004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EVROPA DNES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6084168" y="3867894"/>
            <a:ext cx="111987" cy="9182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se šipkou 25"/>
          <p:cNvCxnSpPr/>
          <p:nvPr/>
        </p:nvCxnSpPr>
        <p:spPr>
          <a:xfrm flipH="1">
            <a:off x="6196155" y="3913808"/>
            <a:ext cx="125616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odnadpis 2"/>
          <p:cNvSpPr txBox="1">
            <a:spLocks/>
          </p:cNvSpPr>
          <p:nvPr/>
        </p:nvSpPr>
        <p:spPr>
          <a:xfrm>
            <a:off x="7483195" y="3733788"/>
            <a:ext cx="1049245" cy="360040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600" dirty="0" smtClean="0">
                <a:solidFill>
                  <a:srgbClr val="FF0000"/>
                </a:solidFill>
              </a:rPr>
              <a:t>CAŘIHRAD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4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ÚVOD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3528392"/>
          </a:xfrm>
        </p:spPr>
        <p:txBody>
          <a:bodyPr/>
          <a:lstStyle/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002060"/>
                </a:solidFill>
              </a:rPr>
              <a:t>Konstantin a Metoděj </a:t>
            </a:r>
            <a:r>
              <a:rPr lang="cs-CZ" dirty="0" smtClean="0">
                <a:solidFill>
                  <a:schemeClr val="tx1"/>
                </a:solidFill>
              </a:rPr>
              <a:t>byli Soluňští bratři, kteří roku 863 přišli ze Soluně (dnešní Řecko) na Velkou Moravu šířit křesťanskou víru</a:t>
            </a:r>
          </a:p>
          <a:p>
            <a:pPr marL="457200" indent="-457200" algn="l">
              <a:buClr>
                <a:srgbClr val="002060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chemeClr val="tx1"/>
                </a:solidFill>
              </a:rPr>
              <a:t>ýrazně tak </a:t>
            </a:r>
            <a:r>
              <a:rPr lang="cs-CZ" dirty="0" smtClean="0">
                <a:solidFill>
                  <a:srgbClr val="002060"/>
                </a:solidFill>
              </a:rPr>
              <a:t>přispěli k rozvoji kultury na našem území  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7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ÚVOD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07654"/>
            <a:ext cx="4176464" cy="2448272"/>
          </a:xfrm>
          <a:ln w="19050"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pPr>
              <a:buSzPct val="70000"/>
            </a:pPr>
            <a:r>
              <a:rPr lang="cs-CZ" dirty="0" smtClean="0">
                <a:solidFill>
                  <a:srgbClr val="FF0000"/>
                </a:solidFill>
              </a:rPr>
              <a:t>KONSTANTIN</a:t>
            </a:r>
          </a:p>
          <a:p>
            <a:pPr marL="457200" indent="-457200" algn="just">
              <a:buSzPct val="70000"/>
              <a:buFont typeface="Arial" panose="020B0604020202020204" pitchFamily="34" charset="0"/>
              <a:buChar char="•"/>
            </a:pPr>
            <a:r>
              <a:rPr lang="cs-CZ" sz="1950" dirty="0" smtClean="0">
                <a:solidFill>
                  <a:srgbClr val="FF0000"/>
                </a:solidFill>
              </a:rPr>
              <a:t>narozen v Soluni roku 826 nebo 827</a:t>
            </a:r>
          </a:p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sz="1950" dirty="0">
                <a:solidFill>
                  <a:srgbClr val="FF0000"/>
                </a:solidFill>
              </a:rPr>
              <a:t>v</a:t>
            </a:r>
            <a:r>
              <a:rPr lang="cs-CZ" sz="1950" dirty="0" smtClean="0">
                <a:solidFill>
                  <a:srgbClr val="FF0000"/>
                </a:solidFill>
              </a:rPr>
              <a:t>ystudoval v Cařihradu (Konstantinopoli, dnes Istanbulu) filosofii, teologii a literaturu</a:t>
            </a:r>
          </a:p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sz="1950" dirty="0" smtClean="0">
                <a:solidFill>
                  <a:srgbClr val="FF0000"/>
                </a:solidFill>
              </a:rPr>
              <a:t>působil ve státních službách, v necelých 30 letech vstoupil do kláštera ke svému staršímu bratrovi Metodějovi</a:t>
            </a:r>
            <a:r>
              <a:rPr lang="cs-CZ" sz="1950" dirty="0" smtClean="0">
                <a:solidFill>
                  <a:srgbClr val="002060"/>
                </a:solidFill>
              </a:rPr>
              <a:t> </a:t>
            </a:r>
            <a:endParaRPr lang="cs-CZ" sz="1950" dirty="0">
              <a:solidFill>
                <a:srgbClr val="00206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4709120" y="1707654"/>
            <a:ext cx="4176464" cy="2448272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5500" dirty="0" smtClean="0">
                <a:solidFill>
                  <a:srgbClr val="002060"/>
                </a:solidFill>
              </a:rPr>
              <a:t>METODĚJ</a:t>
            </a:r>
          </a:p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narozen v Soluni roku 815</a:t>
            </a:r>
          </a:p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ystudoval v Soluni a Cařihradu, rovněž působil ve státních službách</a:t>
            </a:r>
          </a:p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původním jménem se jmenoval Michael, Metoděj je klášterní jméno, které přijal po svém vstupu do kláštera v roce 845  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179512" y="1131590"/>
            <a:ext cx="8640960" cy="432048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sz="1950" dirty="0">
                <a:solidFill>
                  <a:schemeClr val="tx1"/>
                </a:solidFill>
              </a:rPr>
              <a:t>d</a:t>
            </a:r>
            <a:r>
              <a:rPr lang="cs-CZ" sz="1950" dirty="0" smtClean="0">
                <a:solidFill>
                  <a:schemeClr val="tx1"/>
                </a:solidFill>
              </a:rPr>
              <a:t>va ze sedmi synů státního úředníka a dcery císaře Konstantina VI. (771 – 797) </a:t>
            </a:r>
            <a:r>
              <a:rPr lang="cs-CZ" sz="1950" dirty="0" smtClean="0">
                <a:solidFill>
                  <a:srgbClr val="002060"/>
                </a:solidFill>
              </a:rPr>
              <a:t>  </a:t>
            </a:r>
            <a:endParaRPr lang="cs-CZ" sz="1950" dirty="0">
              <a:solidFill>
                <a:srgbClr val="00206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02666" y="4299942"/>
            <a:ext cx="8640960" cy="72008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SzPct val="70000"/>
              <a:buFont typeface="Arial" panose="020B0604020202020204" pitchFamily="34" charset="0"/>
              <a:buChar char="•"/>
            </a:pPr>
            <a:r>
              <a:rPr lang="cs-CZ" sz="1950" dirty="0" smtClean="0">
                <a:solidFill>
                  <a:schemeClr val="tx1"/>
                </a:solidFill>
              </a:rPr>
              <a:t>roku 860 byli oba bratři posláni na svou první úspěšnou misii do Chazarské říše mezi Černým a Kaspickým mořem  </a:t>
            </a:r>
            <a:r>
              <a:rPr lang="cs-CZ" sz="1950" dirty="0" smtClean="0">
                <a:solidFill>
                  <a:srgbClr val="002060"/>
                </a:solidFill>
              </a:rPr>
              <a:t>  </a:t>
            </a:r>
            <a:endParaRPr lang="cs-CZ" sz="195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64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ÚVOD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3887924" y="2549152"/>
            <a:ext cx="4824536" cy="814686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dirty="0" smtClean="0">
                <a:solidFill>
                  <a:srgbClr val="002060"/>
                </a:solidFill>
              </a:rPr>
              <a:t>Konstantin a Metoděj na obraze z 19. století od Josefa Zeleného (obraz umístěn v Rajhradském klášteře)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0" name="Picture 2" descr="File:Josef Zelený - Svatý Cyril a Metod&amp;ecaron;j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9582"/>
            <a:ext cx="291632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9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POZVÁNÍ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2376264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</a:rPr>
              <a:t>už od počátku 8. století se na území Velké Moravy objevovaly křesťanské misie z Východofranské říše</a:t>
            </a:r>
          </a:p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</a:rPr>
              <a:t>tyto misie však nebyly ve svém počínání příliš úspěšné – mj. i proto, že hovořily latinsky a slovanští obyvatelé jim nerozuměli 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654255" y="3435846"/>
            <a:ext cx="7835490" cy="891626"/>
            <a:chOff x="863588" y="4158476"/>
            <a:chExt cx="8100808" cy="896350"/>
          </a:xfrm>
        </p:grpSpPr>
        <p:pic>
          <p:nvPicPr>
            <p:cNvPr id="6" name="Picture 2" descr="Dopravní značk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588" y="4227934"/>
              <a:ext cx="936104" cy="826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Dopravní značk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1339" y="4158476"/>
              <a:ext cx="913057" cy="806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Podnadpis 2"/>
            <p:cNvSpPr txBox="1">
              <a:spLocks/>
            </p:cNvSpPr>
            <p:nvPr/>
          </p:nvSpPr>
          <p:spPr>
            <a:xfrm>
              <a:off x="2073202" y="4219376"/>
              <a:ext cx="5904656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2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KONSTANTIN A METODĚJ </a:t>
              </a:r>
              <a:r>
                <a:rPr lang="cs-CZ" sz="2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NEBYLI</a:t>
              </a:r>
              <a:r>
                <a:rPr lang="cs-CZ" sz="22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PRVNÍMI ŠIŘITELI KŘESŤANSTVÍ NA NAŠEM ÚZEMÍ!!!</a:t>
              </a:r>
              <a:endParaRPr lang="cs-CZ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341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POZVÁNÍ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3888432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</a:rPr>
              <a:t>v </a:t>
            </a:r>
            <a:r>
              <a:rPr lang="cs-CZ" dirty="0">
                <a:solidFill>
                  <a:schemeClr val="tx1"/>
                </a:solidFill>
              </a:rPr>
              <a:t>letech 840 – 870 byl druhým velkomoravským panovníkem kníže </a:t>
            </a:r>
            <a:r>
              <a:rPr lang="cs-CZ" dirty="0">
                <a:solidFill>
                  <a:srgbClr val="002060"/>
                </a:solidFill>
              </a:rPr>
              <a:t>Rostislav </a:t>
            </a:r>
            <a:r>
              <a:rPr lang="cs-CZ" dirty="0">
                <a:solidFill>
                  <a:schemeClr val="tx1"/>
                </a:solidFill>
              </a:rPr>
              <a:t>(Rastislav)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</a:rPr>
              <a:t>toužil po </a:t>
            </a:r>
            <a:r>
              <a:rPr lang="cs-CZ" dirty="0" smtClean="0">
                <a:solidFill>
                  <a:srgbClr val="002060"/>
                </a:solidFill>
              </a:rPr>
              <a:t>nezávislosti na </a:t>
            </a:r>
            <a:r>
              <a:rPr lang="cs-CZ" dirty="0" smtClean="0">
                <a:solidFill>
                  <a:schemeClr val="tx1"/>
                </a:solidFill>
              </a:rPr>
              <a:t>sousední velmoci - </a:t>
            </a:r>
            <a:r>
              <a:rPr lang="cs-CZ" dirty="0" smtClean="0">
                <a:solidFill>
                  <a:srgbClr val="002060"/>
                </a:solidFill>
              </a:rPr>
              <a:t>Východofrancké říši</a:t>
            </a:r>
            <a:r>
              <a:rPr lang="cs-CZ" dirty="0" smtClean="0">
                <a:solidFill>
                  <a:schemeClr val="tx1"/>
                </a:solidFill>
              </a:rPr>
              <a:t>, se kterou měl spory (panovníkem Ludvík Němec) =</a:t>
            </a:r>
            <a:r>
              <a:rPr lang="cs-CZ" dirty="0" smtClean="0">
                <a:solidFill>
                  <a:schemeClr val="tx1"/>
                </a:solidFill>
                <a:latin typeface="Times New Roman"/>
                <a:cs typeface="Times New Roman"/>
              </a:rPr>
              <a:t>˃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toužil po vlastním moravském arcibiskupství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  <a:cs typeface="Times New Roman"/>
              </a:rPr>
              <a:t>k naplnění tohoto cíle potřeboval Rostislav dostatek vlastních vzdělaných kněží, proto se rozhodl požádat o křesťanskou misii – vyslání učitelů a šiřitelů víry, kteří by mj. takovéto kněze vychovali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  <a:cs typeface="Times New Roman"/>
              </a:rPr>
              <a:t>k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dyž se svou žádostí neuspěl u papeže (</a:t>
            </a:r>
            <a:r>
              <a:rPr lang="cs-CZ" dirty="0">
                <a:solidFill>
                  <a:schemeClr val="tx1"/>
                </a:solidFill>
                <a:cs typeface="Times New Roman"/>
              </a:rPr>
              <a:t>M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ikuláš I.), který si nechtěl znepřátelit Ludvíka Němce, rozhodl se roku 862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požádal o vyslání misie Byzantského císaře Michala III.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,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 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který byl současně i hlavou východního křesťanství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  <a:cs typeface="Times New Roman"/>
              </a:rPr>
              <a:t>t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en jeho žádosti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vyhověl – </a:t>
            </a:r>
            <a:r>
              <a:rPr lang="cs-CZ" u="sng" dirty="0" smtClean="0">
                <a:solidFill>
                  <a:srgbClr val="002060"/>
                </a:solidFill>
                <a:cs typeface="Times New Roman"/>
              </a:rPr>
              <a:t>roku 863 přišli na Velkou Moravu misionáři Konstantin a Metoděj</a:t>
            </a:r>
            <a:r>
              <a:rPr lang="cs-CZ" u="sng" dirty="0" smtClean="0">
                <a:solidFill>
                  <a:schemeClr val="tx1"/>
                </a:solidFill>
                <a:cs typeface="Times New Roman"/>
              </a:rPr>
              <a:t>    </a:t>
            </a:r>
            <a:r>
              <a:rPr lang="cs-CZ" u="sng" dirty="0" smtClean="0">
                <a:solidFill>
                  <a:schemeClr val="tx1"/>
                </a:solidFill>
              </a:rPr>
              <a:t>    </a:t>
            </a:r>
            <a:r>
              <a:rPr lang="cs-CZ" u="sng" dirty="0" smtClean="0">
                <a:solidFill>
                  <a:srgbClr val="002060"/>
                </a:solidFill>
              </a:rPr>
              <a:t>  </a:t>
            </a:r>
            <a:endParaRPr lang="cs-CZ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52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POZVÁNÍ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0421" y="4011910"/>
            <a:ext cx="1224136" cy="360040"/>
          </a:xfrm>
        </p:spPr>
        <p:txBody>
          <a:bodyPr>
            <a:normAutofit fontScale="70000" lnSpcReduction="20000"/>
          </a:bodyPr>
          <a:lstStyle/>
          <a:p>
            <a:pPr algn="l">
              <a:buSzPct val="70000"/>
            </a:pPr>
            <a:r>
              <a:rPr lang="cs-CZ" dirty="0" smtClean="0">
                <a:solidFill>
                  <a:schemeClr val="tx1"/>
                </a:solidFill>
              </a:rPr>
              <a:t>Rostislav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2" descr="File:Prince Rastislav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39148"/>
            <a:ext cx="1996883" cy="211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Louis II de Germani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57" y="1539147"/>
            <a:ext cx="1996883" cy="21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Michael iii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9110"/>
            <a:ext cx="16764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NicholasI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80" y="1539147"/>
            <a:ext cx="1963521" cy="212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dnadpis 2"/>
          <p:cNvSpPr txBox="1">
            <a:spLocks/>
          </p:cNvSpPr>
          <p:nvPr/>
        </p:nvSpPr>
        <p:spPr>
          <a:xfrm>
            <a:off x="296246" y="4011910"/>
            <a:ext cx="1980221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sz="2200" dirty="0" smtClean="0">
                <a:solidFill>
                  <a:schemeClr val="tx1"/>
                </a:solidFill>
              </a:rPr>
              <a:t>Ludvík Němec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7408422" y="3988971"/>
            <a:ext cx="1476164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dirty="0" smtClean="0">
                <a:solidFill>
                  <a:schemeClr val="tx1"/>
                </a:solidFill>
              </a:rPr>
              <a:t>Michal III.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2889464" y="4054612"/>
            <a:ext cx="1368152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dirty="0" smtClean="0">
                <a:solidFill>
                  <a:schemeClr val="tx1"/>
                </a:solidFill>
              </a:rPr>
              <a:t>Mikuláš I.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16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PŘÍCHOD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3888432"/>
          </a:xfrm>
        </p:spPr>
        <p:txBody>
          <a:bodyPr>
            <a:normAutofit fontScale="70000" lnSpcReduction="2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002060"/>
                </a:solidFill>
              </a:rPr>
              <a:t>Konstantin a Metoděj </a:t>
            </a:r>
            <a:r>
              <a:rPr lang="cs-CZ" dirty="0" smtClean="0">
                <a:solidFill>
                  <a:schemeClr val="tx1"/>
                </a:solidFill>
              </a:rPr>
              <a:t>přišli na Velkou Moravu nám neznámou cestou na jaře </a:t>
            </a:r>
            <a:r>
              <a:rPr lang="cs-CZ" dirty="0" smtClean="0">
                <a:solidFill>
                  <a:srgbClr val="002060"/>
                </a:solidFill>
              </a:rPr>
              <a:t>863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  <a:cs typeface="Times New Roman"/>
              </a:rPr>
              <a:t>p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ro své poslání sestavil Konstantin nejstarší slovanský spisovný jazyk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staroslověnštinu – 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vycházela z jazyka, kterým mluvili slovanští obyvatelé v okolí Soluně a který oba bratři znali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  <a:cs typeface="Times New Roman"/>
              </a:rPr>
              <a:t>Konstantin pro misii rovněž sestavil i první slovanské písmo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hlaholici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rgbClr val="002060"/>
                </a:solidFill>
                <a:cs typeface="Times New Roman"/>
              </a:rPr>
              <a:t>s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taroslověnština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 se stala církevním jazykem pro bohoslužby, oba bratři do ní pak přeložili i vybrané pasáže z bible </a:t>
            </a:r>
            <a:r>
              <a:rPr lang="cs-CZ" dirty="0">
                <a:solidFill>
                  <a:schemeClr val="tx1"/>
                </a:solidFill>
              </a:rPr>
              <a:t>=</a:t>
            </a:r>
            <a:r>
              <a:rPr lang="cs-CZ" dirty="0">
                <a:solidFill>
                  <a:schemeClr val="tx1"/>
                </a:solidFill>
                <a:latin typeface="Times New Roman"/>
                <a:cs typeface="Times New Roman"/>
              </a:rPr>
              <a:t>˃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 křesťanství se stalo pro obyvatele Velkomoravské říše srozumitelným a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misie byla úspěšná</a:t>
            </a:r>
            <a:endParaRPr lang="cs-CZ" dirty="0" smtClean="0">
              <a:solidFill>
                <a:schemeClr val="tx1"/>
              </a:soli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8535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POZVÁNÍ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6011" y="4028694"/>
            <a:ext cx="1772054" cy="617674"/>
          </a:xfrm>
        </p:spPr>
        <p:txBody>
          <a:bodyPr>
            <a:noAutofit/>
          </a:bodyPr>
          <a:lstStyle/>
          <a:p>
            <a:pPr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n</a:t>
            </a:r>
            <a:r>
              <a:rPr lang="cs-CZ" sz="1800" dirty="0" smtClean="0">
                <a:solidFill>
                  <a:schemeClr val="tx1"/>
                </a:solidFill>
              </a:rPr>
              <a:t>ěkterá staroslověnská slovíčka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563888" y="4157511"/>
            <a:ext cx="482453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m</a:t>
            </a:r>
            <a:r>
              <a:rPr lang="cs-CZ" sz="1800" dirty="0" smtClean="0">
                <a:solidFill>
                  <a:schemeClr val="tx1"/>
                </a:solidFill>
              </a:rPr>
              <a:t>odlitba Otčenáš ve staroslověnštině a v češtině 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28386"/>
            <a:ext cx="2353004" cy="2219635"/>
          </a:xfrm>
          <a:prstGeom prst="rect">
            <a:avLst/>
          </a:prstGeom>
        </p:spPr>
      </p:pic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670" y="1923677"/>
            <a:ext cx="5896798" cy="182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9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POZVÁNÍ NA VELKOU MORAVU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7798" y="4617325"/>
            <a:ext cx="2664296" cy="360040"/>
          </a:xfrm>
        </p:spPr>
        <p:txBody>
          <a:bodyPr>
            <a:noAutofit/>
          </a:bodyPr>
          <a:lstStyle/>
          <a:p>
            <a:pPr algn="l"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u</a:t>
            </a:r>
            <a:r>
              <a:rPr lang="cs-CZ" sz="1800" dirty="0" smtClean="0">
                <a:solidFill>
                  <a:schemeClr val="tx1"/>
                </a:solidFill>
              </a:rPr>
              <a:t>kázka písmen hlaholice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742321" y="2874231"/>
            <a:ext cx="1980221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n</a:t>
            </a:r>
            <a:r>
              <a:rPr lang="cs-CZ" sz="1800" dirty="0" smtClean="0">
                <a:solidFill>
                  <a:schemeClr val="tx1"/>
                </a:solidFill>
              </a:rPr>
              <a:t>ápis „hlaholice“ v hlaholici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5580112" y="4614116"/>
            <a:ext cx="3456384" cy="5115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s</a:t>
            </a:r>
            <a:r>
              <a:rPr lang="cs-CZ" sz="1800" dirty="0" smtClean="0">
                <a:solidFill>
                  <a:schemeClr val="tx1"/>
                </a:solidFill>
              </a:rPr>
              <a:t>taroslověnský text psaný hlaholicí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24" y="1082026"/>
            <a:ext cx="2989824" cy="3533428"/>
          </a:xfrm>
          <a:prstGeom prst="rect">
            <a:avLst/>
          </a:prstGeom>
        </p:spPr>
      </p:pic>
      <p:pic>
        <p:nvPicPr>
          <p:cNvPr id="3074" name="Picture 2" descr="Факсимиле от Асеманиевото евангелие - старобългарски глаголически препис от X-XI ве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128" y="984013"/>
            <a:ext cx="2664296" cy="363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Hlaholice-nazev.gif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401" y="2345402"/>
            <a:ext cx="2786063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80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PŮSOBENÍ NA VELKÉ MORAVĚ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31590"/>
            <a:ext cx="7920880" cy="4176464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chemeClr val="tx1"/>
                </a:solidFill>
              </a:rPr>
              <a:t>e staroslověnštině a hlaholicí je rovněž psán i </a:t>
            </a:r>
            <a:r>
              <a:rPr lang="cs-CZ" dirty="0" smtClean="0">
                <a:solidFill>
                  <a:srgbClr val="002060"/>
                </a:solidFill>
              </a:rPr>
              <a:t>Proglas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dirty="0" smtClean="0">
                <a:solidFill>
                  <a:schemeClr val="tx1"/>
                </a:solidFill>
              </a:rPr>
              <a:t>veršovaná </a:t>
            </a:r>
            <a:r>
              <a:rPr lang="cs-CZ" dirty="0" smtClean="0">
                <a:solidFill>
                  <a:srgbClr val="002060"/>
                </a:solidFill>
              </a:rPr>
              <a:t>předmluva k překladu evangelia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utorem je </a:t>
            </a:r>
            <a:r>
              <a:rPr lang="cs-CZ" dirty="0" smtClean="0">
                <a:solidFill>
                  <a:srgbClr val="002060"/>
                </a:solidFill>
              </a:rPr>
              <a:t>Konstantin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e to </a:t>
            </a:r>
            <a:r>
              <a:rPr lang="cs-CZ" dirty="0" smtClean="0">
                <a:solidFill>
                  <a:srgbClr val="002060"/>
                </a:solidFill>
              </a:rPr>
              <a:t>nejstarší dochovaná staroslověnská skladba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e v ní vyjádřen program misie, je zde zmíněno právo věřícího na bohoslužby v mateřském jazyce 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o této literární památce i pojmenováno                     i křesťanské </a:t>
            </a:r>
            <a:r>
              <a:rPr lang="cs-CZ" dirty="0" smtClean="0">
                <a:solidFill>
                  <a:srgbClr val="002060"/>
                </a:solidFill>
              </a:rPr>
              <a:t>Radio Proglas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5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PŮSOBENÍ NA VELKÉ MORAVĚ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1252202"/>
            <a:ext cx="3600400" cy="3096344"/>
          </a:xfrm>
          <a:ln w="1905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algn="l">
              <a:buClr>
                <a:schemeClr val="tx1"/>
              </a:buClr>
              <a:buSzPct val="70000"/>
            </a:pPr>
            <a:r>
              <a:rPr lang="cs-CZ" sz="1550" dirty="0">
                <a:solidFill>
                  <a:srgbClr val="002060"/>
                </a:solidFill>
              </a:rPr>
              <a:t>Jsem předzpěv k svatému evangeliu.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Jak dříve předpověděli proroci,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Kristus přichází shromáždit národy,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neboť jest světlem tohoto světa.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Splnilo se to v tisíciletí tomto sedmém.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Oni totiž řekli: Slepí prohlédnou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a hluší uslyší slovo Písma.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Neboť jest třeba poznati Boha.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Proto slyšte, Slované, toto: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Dar tento jest zajisté od Boha daný,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dar boží jest to údělu na pravici, 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dar duším, nikdy se nekazící,</a:t>
            </a:r>
            <a:br>
              <a:rPr lang="cs-CZ" sz="1550" dirty="0">
                <a:solidFill>
                  <a:srgbClr val="002060"/>
                </a:solidFill>
              </a:rPr>
            </a:br>
            <a:r>
              <a:rPr lang="cs-CZ" sz="1550" dirty="0">
                <a:solidFill>
                  <a:srgbClr val="002060"/>
                </a:solidFill>
              </a:rPr>
              <a:t>těm duším, které jej přijmou</a:t>
            </a:r>
            <a:r>
              <a:rPr lang="cs-CZ" sz="155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755576" y="1275606"/>
            <a:ext cx="3600400" cy="3087521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tx1"/>
              </a:buClr>
              <a:buSzPct val="70000"/>
            </a:pPr>
            <a:r>
              <a:rPr lang="cs-CZ" sz="1800" dirty="0">
                <a:solidFill>
                  <a:srgbClr val="FF0000"/>
                </a:solidFill>
              </a:rPr>
              <a:t>Jako proroci prorekli sǫt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prěžde, Christ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grędet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s</a:t>
            </a:r>
            <a:r>
              <a:rPr lang="az-Cyrl-AZ" sz="1800" dirty="0">
                <a:solidFill>
                  <a:srgbClr val="FF0000"/>
                </a:solidFill>
              </a:rPr>
              <a:t>ъ</a:t>
            </a:r>
            <a:r>
              <a:rPr lang="cs-CZ" sz="1800" dirty="0">
                <a:solidFill>
                  <a:srgbClr val="FF0000"/>
                </a:solidFill>
              </a:rPr>
              <a:t>b</a:t>
            </a:r>
            <a:r>
              <a:rPr lang="az-Cyrl-AZ" sz="1800" dirty="0">
                <a:solidFill>
                  <a:srgbClr val="FF0000"/>
                </a:solidFill>
              </a:rPr>
              <a:t>ь</a:t>
            </a:r>
            <a:r>
              <a:rPr lang="cs-CZ" sz="1800" dirty="0" err="1">
                <a:solidFill>
                  <a:srgbClr val="FF0000"/>
                </a:solidFill>
              </a:rPr>
              <a:t>rat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język</a:t>
            </a:r>
            <a:r>
              <a:rPr lang="az-Cyrl-AZ" sz="1800" dirty="0">
                <a:solidFill>
                  <a:srgbClr val="FF0000"/>
                </a:solidFill>
              </a:rPr>
              <a:t>ъ, </a:t>
            </a:r>
            <a:r>
              <a:rPr lang="cs-CZ" sz="1800" dirty="0">
                <a:solidFill>
                  <a:srgbClr val="FF0000"/>
                </a:solidFill>
              </a:rPr>
              <a:t>Svět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bo</a:t>
            </a:r>
            <a:r>
              <a:rPr lang="cs-CZ" sz="1800" dirty="0">
                <a:solidFill>
                  <a:srgbClr val="FF0000"/>
                </a:solidFill>
              </a:rPr>
              <a:t> jest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v</a:t>
            </a:r>
            <a:r>
              <a:rPr lang="az-Cyrl-AZ" sz="1800" dirty="0">
                <a:solidFill>
                  <a:srgbClr val="FF0000"/>
                </a:solidFill>
              </a:rPr>
              <a:t>ь</a:t>
            </a:r>
            <a:r>
              <a:rPr lang="cs-CZ" sz="1800" dirty="0" err="1">
                <a:solidFill>
                  <a:srgbClr val="FF0000"/>
                </a:solidFill>
              </a:rPr>
              <a:t>semu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miru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semu</a:t>
            </a:r>
            <a:r>
              <a:rPr lang="cs-CZ" sz="1800" dirty="0">
                <a:solidFill>
                  <a:srgbClr val="FF0000"/>
                </a:solidFill>
              </a:rPr>
              <a:t>. Se s</a:t>
            </a:r>
            <a:r>
              <a:rPr lang="az-Cyrl-AZ" sz="1800" dirty="0">
                <a:solidFill>
                  <a:srgbClr val="FF0000"/>
                </a:solidFill>
              </a:rPr>
              <a:t>ъ</a:t>
            </a:r>
            <a:r>
              <a:rPr lang="cs-CZ" sz="1800" dirty="0">
                <a:solidFill>
                  <a:srgbClr val="FF0000"/>
                </a:solidFill>
              </a:rPr>
              <a:t>byst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sę</a:t>
            </a:r>
            <a:r>
              <a:rPr lang="cs-CZ" sz="1800" dirty="0">
                <a:solidFill>
                  <a:srgbClr val="FF0000"/>
                </a:solidFill>
              </a:rPr>
              <a:t> v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sedmyi</a:t>
            </a:r>
            <a:r>
              <a:rPr lang="cs-CZ" sz="1800" dirty="0">
                <a:solidFill>
                  <a:srgbClr val="FF0000"/>
                </a:solidFill>
              </a:rPr>
              <a:t> věk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s</a:t>
            </a:r>
            <a:r>
              <a:rPr lang="az-Cyrl-AZ" sz="1800" dirty="0">
                <a:solidFill>
                  <a:srgbClr val="FF0000"/>
                </a:solidFill>
              </a:rPr>
              <a:t>ь. </a:t>
            </a:r>
            <a:r>
              <a:rPr lang="cs-CZ" sz="1800" dirty="0" err="1">
                <a:solidFill>
                  <a:srgbClr val="FF0000"/>
                </a:solidFill>
              </a:rPr>
              <a:t>Rěšę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bo</a:t>
            </a:r>
            <a:r>
              <a:rPr lang="cs-CZ" sz="1800" dirty="0">
                <a:solidFill>
                  <a:srgbClr val="FF0000"/>
                </a:solidFill>
              </a:rPr>
              <a:t> oni: </a:t>
            </a:r>
            <a:r>
              <a:rPr lang="cs-CZ" sz="1800" dirty="0" err="1">
                <a:solidFill>
                  <a:srgbClr val="FF0000"/>
                </a:solidFill>
              </a:rPr>
              <a:t>slěpii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proz</a:t>
            </a:r>
            <a:r>
              <a:rPr lang="az-Cyrl-AZ" sz="1800" dirty="0">
                <a:solidFill>
                  <a:srgbClr val="FF0000"/>
                </a:solidFill>
              </a:rPr>
              <a:t>ь</a:t>
            </a:r>
            <a:r>
              <a:rPr lang="cs-CZ" sz="1800" dirty="0" err="1">
                <a:solidFill>
                  <a:srgbClr val="FF0000"/>
                </a:solidFill>
              </a:rPr>
              <a:t>ręt</a:t>
            </a:r>
            <a:r>
              <a:rPr lang="az-Cyrl-AZ" sz="1800" dirty="0">
                <a:solidFill>
                  <a:srgbClr val="FF0000"/>
                </a:solidFill>
              </a:rPr>
              <a:t>ъ, </a:t>
            </a:r>
            <a:r>
              <a:rPr lang="cs-CZ" sz="1800" dirty="0" err="1">
                <a:solidFill>
                  <a:srgbClr val="FF0000"/>
                </a:solidFill>
              </a:rPr>
              <a:t>glusi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slyšęt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>
                <a:solidFill>
                  <a:srgbClr val="FF0000"/>
                </a:solidFill>
              </a:rPr>
              <a:t>slovo buk</a:t>
            </a:r>
            <a:r>
              <a:rPr lang="az-Cyrl-AZ" sz="1800" dirty="0">
                <a:solidFill>
                  <a:srgbClr val="FF0000"/>
                </a:solidFill>
              </a:rPr>
              <a:t>ъ</a:t>
            </a:r>
            <a:r>
              <a:rPr lang="cs-CZ" sz="1800" dirty="0">
                <a:solidFill>
                  <a:srgbClr val="FF0000"/>
                </a:solidFill>
              </a:rPr>
              <a:t>v</a:t>
            </a:r>
            <a:r>
              <a:rPr lang="az-Cyrl-AZ" sz="1800" dirty="0">
                <a:solidFill>
                  <a:srgbClr val="FF0000"/>
                </a:solidFill>
              </a:rPr>
              <a:t>ь</a:t>
            </a:r>
            <a:r>
              <a:rPr lang="cs-CZ" sz="1800" dirty="0" err="1">
                <a:solidFill>
                  <a:srgbClr val="FF0000"/>
                </a:solidFill>
              </a:rPr>
              <a:t>noje</a:t>
            </a:r>
            <a:r>
              <a:rPr lang="cs-CZ" sz="1800" dirty="0">
                <a:solidFill>
                  <a:srgbClr val="FF0000"/>
                </a:solidFill>
              </a:rPr>
              <a:t>. </a:t>
            </a:r>
            <a:r>
              <a:rPr lang="cs-CZ" sz="1800" dirty="0" err="1">
                <a:solidFill>
                  <a:srgbClr val="FF0000"/>
                </a:solidFill>
              </a:rPr>
              <a:t>Boga</a:t>
            </a:r>
            <a:r>
              <a:rPr lang="cs-CZ" sz="1800" dirty="0">
                <a:solidFill>
                  <a:srgbClr val="FF0000"/>
                </a:solidFill>
              </a:rPr>
              <a:t> že </a:t>
            </a:r>
            <a:r>
              <a:rPr lang="cs-CZ" sz="1800" dirty="0" err="1">
                <a:solidFill>
                  <a:srgbClr val="FF0000"/>
                </a:solidFill>
              </a:rPr>
              <a:t>ubo</a:t>
            </a:r>
            <a:r>
              <a:rPr lang="cs-CZ" sz="1800" dirty="0">
                <a:solidFill>
                  <a:srgbClr val="FF0000"/>
                </a:solidFill>
              </a:rPr>
              <a:t> poznati </a:t>
            </a:r>
            <a:r>
              <a:rPr lang="cs-CZ" sz="1800" dirty="0" err="1">
                <a:solidFill>
                  <a:srgbClr val="FF0000"/>
                </a:solidFill>
              </a:rPr>
              <a:t>dostoit</a:t>
            </a:r>
            <a:r>
              <a:rPr lang="az-Cyrl-AZ" sz="1800" dirty="0">
                <a:solidFill>
                  <a:srgbClr val="FF0000"/>
                </a:solidFill>
              </a:rPr>
              <a:t>ъ. </a:t>
            </a:r>
            <a:r>
              <a:rPr lang="cs-CZ" sz="1800" dirty="0">
                <a:solidFill>
                  <a:srgbClr val="FF0000"/>
                </a:solidFill>
              </a:rPr>
              <a:t>Togo že </a:t>
            </a:r>
            <a:r>
              <a:rPr lang="cs-CZ" sz="1800" dirty="0" err="1">
                <a:solidFill>
                  <a:srgbClr val="FF0000"/>
                </a:solidFill>
              </a:rPr>
              <a:t>radi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slyšite</a:t>
            </a:r>
            <a:r>
              <a:rPr lang="cs-CZ" sz="1800" dirty="0">
                <a:solidFill>
                  <a:srgbClr val="FF0000"/>
                </a:solidFill>
              </a:rPr>
              <a:t>, </a:t>
            </a:r>
            <a:r>
              <a:rPr lang="cs-CZ" sz="1800" dirty="0" err="1">
                <a:solidFill>
                  <a:srgbClr val="FF0000"/>
                </a:solidFill>
              </a:rPr>
              <a:t>Slověne</a:t>
            </a:r>
            <a:r>
              <a:rPr lang="cs-CZ" sz="1800" dirty="0">
                <a:solidFill>
                  <a:srgbClr val="FF0000"/>
                </a:solidFill>
              </a:rPr>
              <a:t>, si: Dar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bo</a:t>
            </a:r>
            <a:r>
              <a:rPr lang="cs-CZ" sz="1800" dirty="0">
                <a:solidFill>
                  <a:srgbClr val="FF0000"/>
                </a:solidFill>
              </a:rPr>
              <a:t> jest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ot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Boga</a:t>
            </a:r>
            <a:r>
              <a:rPr lang="cs-CZ" sz="1800" dirty="0">
                <a:solidFill>
                  <a:srgbClr val="FF0000"/>
                </a:solidFill>
              </a:rPr>
              <a:t> s</a:t>
            </a:r>
            <a:r>
              <a:rPr lang="az-Cyrl-AZ" sz="1800" dirty="0">
                <a:solidFill>
                  <a:srgbClr val="FF0000"/>
                </a:solidFill>
              </a:rPr>
              <a:t>ь </a:t>
            </a:r>
            <a:r>
              <a:rPr lang="cs-CZ" sz="1800" dirty="0">
                <a:solidFill>
                  <a:srgbClr val="FF0000"/>
                </a:solidFill>
              </a:rPr>
              <a:t>dan</a:t>
            </a:r>
            <a:r>
              <a:rPr lang="az-Cyrl-AZ" sz="1800" dirty="0">
                <a:solidFill>
                  <a:srgbClr val="FF0000"/>
                </a:solidFill>
              </a:rPr>
              <a:t>ъ, </a:t>
            </a:r>
            <a:r>
              <a:rPr lang="cs-CZ" sz="1800" dirty="0">
                <a:solidFill>
                  <a:srgbClr val="FF0000"/>
                </a:solidFill>
              </a:rPr>
              <a:t>dar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božii</a:t>
            </a:r>
            <a:r>
              <a:rPr lang="cs-CZ" sz="1800" dirty="0">
                <a:solidFill>
                  <a:srgbClr val="FF0000"/>
                </a:solidFill>
              </a:rPr>
              <a:t> jest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desnyję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err="1">
                <a:solidFill>
                  <a:srgbClr val="FF0000"/>
                </a:solidFill>
              </a:rPr>
              <a:t>čęsti</a:t>
            </a:r>
            <a:r>
              <a:rPr lang="cs-CZ" sz="1800" dirty="0">
                <a:solidFill>
                  <a:srgbClr val="FF0000"/>
                </a:solidFill>
              </a:rPr>
              <a:t>, dar</a:t>
            </a:r>
            <a:r>
              <a:rPr lang="az-Cyrl-AZ" sz="1800" dirty="0">
                <a:solidFill>
                  <a:srgbClr val="FF0000"/>
                </a:solidFill>
              </a:rPr>
              <a:t>ъ </a:t>
            </a:r>
            <a:r>
              <a:rPr lang="cs-CZ" sz="1800" dirty="0" err="1">
                <a:solidFill>
                  <a:srgbClr val="FF0000"/>
                </a:solidFill>
              </a:rPr>
              <a:t>dušam</a:t>
            </a:r>
            <a:r>
              <a:rPr lang="az-Cyrl-AZ" sz="1800" dirty="0">
                <a:solidFill>
                  <a:srgbClr val="FF0000"/>
                </a:solidFill>
              </a:rPr>
              <a:t>ъ, </a:t>
            </a:r>
            <a:r>
              <a:rPr lang="cs-CZ" sz="1800" dirty="0" err="1">
                <a:solidFill>
                  <a:srgbClr val="FF0000"/>
                </a:solidFill>
              </a:rPr>
              <a:t>nikoliže</a:t>
            </a:r>
            <a:r>
              <a:rPr lang="cs-CZ" sz="1800" dirty="0">
                <a:solidFill>
                  <a:srgbClr val="FF0000"/>
                </a:solidFill>
              </a:rPr>
              <a:t> t</a:t>
            </a:r>
            <a:r>
              <a:rPr lang="az-Cyrl-AZ" sz="1800" dirty="0">
                <a:solidFill>
                  <a:srgbClr val="FF0000"/>
                </a:solidFill>
              </a:rPr>
              <a:t>ь</a:t>
            </a:r>
            <a:r>
              <a:rPr lang="cs-CZ" sz="1800" dirty="0" err="1" smtClean="0">
                <a:solidFill>
                  <a:srgbClr val="FF0000"/>
                </a:solidFill>
              </a:rPr>
              <a:t>lěję</a:t>
            </a:r>
            <a:r>
              <a:rPr lang="cs-CZ" sz="1800" dirty="0" smtClean="0">
                <a:solidFill>
                  <a:srgbClr val="FF0000"/>
                </a:solidFill>
              </a:rPr>
              <a:t>.</a:t>
            </a:r>
            <a:r>
              <a:rPr lang="cs-CZ" sz="1800" b="1" dirty="0" smtClean="0">
                <a:solidFill>
                  <a:srgbClr val="FF0000"/>
                </a:solidFill>
              </a:rPr>
              <a:t> </a:t>
            </a:r>
            <a:br>
              <a:rPr lang="cs-CZ" sz="1800" b="1" dirty="0" smtClean="0">
                <a:solidFill>
                  <a:srgbClr val="FF0000"/>
                </a:solidFill>
              </a:rPr>
            </a:br>
            <a:endParaRPr lang="cs-CZ" sz="1800" dirty="0" smtClean="0">
              <a:solidFill>
                <a:srgbClr val="FF00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2339752" y="4587974"/>
            <a:ext cx="482453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u</a:t>
            </a:r>
            <a:r>
              <a:rPr lang="cs-CZ" sz="1800" dirty="0" smtClean="0">
                <a:solidFill>
                  <a:schemeClr val="tx1"/>
                </a:solidFill>
              </a:rPr>
              <a:t>kázka z </a:t>
            </a:r>
            <a:r>
              <a:rPr lang="cs-CZ" sz="1800" dirty="0">
                <a:solidFill>
                  <a:schemeClr val="tx1"/>
                </a:solidFill>
              </a:rPr>
              <a:t>P</a:t>
            </a:r>
            <a:r>
              <a:rPr lang="cs-CZ" sz="1800" dirty="0" smtClean="0">
                <a:solidFill>
                  <a:schemeClr val="tx1"/>
                </a:solidFill>
              </a:rPr>
              <a:t>roglasu staroslověnštině a v češtině 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69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CESTA </a:t>
            </a:r>
            <a:r>
              <a:rPr lang="cs-CZ" dirty="0">
                <a:solidFill>
                  <a:srgbClr val="002060"/>
                </a:solidFill>
              </a:rPr>
              <a:t>DO ŘÍMA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003593"/>
            <a:ext cx="7920880" cy="4176464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700" dirty="0" smtClean="0">
                <a:solidFill>
                  <a:schemeClr val="tx1"/>
                </a:solidFill>
              </a:rPr>
              <a:t>zatímco Konstantin sestavil slovanský jazyk a písmo, </a:t>
            </a:r>
            <a:r>
              <a:rPr lang="cs-CZ" sz="3700" dirty="0" smtClean="0">
                <a:solidFill>
                  <a:srgbClr val="002060"/>
                </a:solidFill>
              </a:rPr>
              <a:t>Metoděj </a:t>
            </a:r>
            <a:r>
              <a:rPr lang="cs-CZ" sz="3700" dirty="0" smtClean="0">
                <a:solidFill>
                  <a:schemeClr val="tx1"/>
                </a:solidFill>
              </a:rPr>
              <a:t>se chopil organizátorské role, společně pak připravovali budoucí moravské duchovní na vysvěcení 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700" dirty="0" smtClean="0">
                <a:solidFill>
                  <a:schemeClr val="tx1"/>
                </a:solidFill>
              </a:rPr>
              <a:t>s těmito duchovními se roku 867 vydali </a:t>
            </a:r>
            <a:r>
              <a:rPr lang="cs-CZ" sz="3700" dirty="0" smtClean="0">
                <a:solidFill>
                  <a:srgbClr val="002060"/>
                </a:solidFill>
              </a:rPr>
              <a:t>Konstantin a Metoděj</a:t>
            </a:r>
            <a:r>
              <a:rPr lang="cs-CZ" sz="3700" dirty="0" smtClean="0">
                <a:solidFill>
                  <a:schemeClr val="tx1"/>
                </a:solidFill>
              </a:rPr>
              <a:t> na cestu do Říma, kde mělo proběhnout toto vysvěcení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700" dirty="0" smtClean="0">
                <a:solidFill>
                  <a:srgbClr val="002060"/>
                </a:solidFill>
              </a:rPr>
              <a:t>v Římě </a:t>
            </a:r>
            <a:r>
              <a:rPr lang="cs-CZ" sz="3700" dirty="0" smtClean="0">
                <a:solidFill>
                  <a:schemeClr val="tx1"/>
                </a:solidFill>
              </a:rPr>
              <a:t>pak oba bratři díky obratné diplomacii dosáhli (zpětného) uznání staroslověnštiny jako bohoslužebného jazyka a </a:t>
            </a:r>
            <a:r>
              <a:rPr lang="cs-CZ" sz="3700" dirty="0" smtClean="0">
                <a:solidFill>
                  <a:srgbClr val="002060"/>
                </a:solidFill>
              </a:rPr>
              <a:t>Metoděj byl jmenován Moravským arcibiskupem</a:t>
            </a:r>
            <a:r>
              <a:rPr lang="cs-CZ" sz="3700" dirty="0" smtClean="0">
                <a:solidFill>
                  <a:schemeClr val="tx1"/>
                </a:solidFill>
              </a:rPr>
              <a:t> (naplnění Rostislavových plánů)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700" dirty="0" smtClean="0">
                <a:solidFill>
                  <a:schemeClr val="tx1"/>
                </a:solidFill>
                <a:cs typeface="Times New Roman"/>
              </a:rPr>
              <a:t>během tohoto pobytu v Římě </a:t>
            </a:r>
            <a:r>
              <a:rPr lang="cs-CZ" sz="3700" dirty="0" smtClean="0">
                <a:solidFill>
                  <a:srgbClr val="002060"/>
                </a:solidFill>
                <a:cs typeface="Times New Roman"/>
              </a:rPr>
              <a:t>Konstantin</a:t>
            </a:r>
            <a:r>
              <a:rPr lang="cs-CZ" sz="3700" dirty="0" smtClean="0">
                <a:solidFill>
                  <a:schemeClr val="tx1"/>
                </a:solidFill>
                <a:cs typeface="Times New Roman"/>
              </a:rPr>
              <a:t> onemocněl tuberkulózou, těsně před svou smrtí vstoupil v Římě do kláštera, kde přijal jméno </a:t>
            </a:r>
            <a:r>
              <a:rPr lang="cs-CZ" sz="3700" dirty="0" smtClean="0">
                <a:solidFill>
                  <a:srgbClr val="002060"/>
                </a:solidFill>
                <a:cs typeface="Times New Roman"/>
              </a:rPr>
              <a:t>Cyril</a:t>
            </a:r>
            <a:r>
              <a:rPr lang="cs-CZ" sz="3700" dirty="0" smtClean="0">
                <a:solidFill>
                  <a:schemeClr val="tx1"/>
                </a:solidFill>
                <a:cs typeface="Times New Roman"/>
              </a:rPr>
              <a:t>, a roku </a:t>
            </a:r>
            <a:r>
              <a:rPr lang="cs-CZ" sz="3700" dirty="0" smtClean="0">
                <a:solidFill>
                  <a:srgbClr val="002060"/>
                </a:solidFill>
                <a:cs typeface="Times New Roman"/>
              </a:rPr>
              <a:t>869 zemřel; </a:t>
            </a:r>
            <a:r>
              <a:rPr lang="cs-CZ" sz="3700" dirty="0" smtClean="0">
                <a:solidFill>
                  <a:schemeClr val="tx1"/>
                </a:solidFill>
                <a:cs typeface="Times New Roman"/>
              </a:rPr>
              <a:t>je pohřben v Římě</a:t>
            </a:r>
            <a:endParaRPr lang="cs-CZ" sz="3700" dirty="0" smtClean="0">
              <a:solidFill>
                <a:srgbClr val="002060"/>
              </a:solidFill>
              <a:cs typeface="Times New Roman"/>
            </a:endParaRP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endParaRPr lang="cs-CZ" dirty="0" smtClean="0">
              <a:solidFill>
                <a:schemeClr val="tx1"/>
              </a:soli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8836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>NÁVRAT METODĚJE NA MORAVU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131590"/>
            <a:ext cx="7920880" cy="3888432"/>
          </a:xfrm>
        </p:spPr>
        <p:txBody>
          <a:bodyPr>
            <a:normAutofit fontScale="70000" lnSpcReduction="2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 smtClean="0">
                <a:solidFill>
                  <a:srgbClr val="002060"/>
                </a:solidFill>
              </a:rPr>
              <a:t>Metoděj</a:t>
            </a:r>
            <a:r>
              <a:rPr lang="cs-CZ" sz="3400" dirty="0" smtClean="0">
                <a:solidFill>
                  <a:schemeClr val="tx1"/>
                </a:solidFill>
              </a:rPr>
              <a:t> se roku 870 vrátil zpět na Velkou Moravu a pokračoval v šíření víry (např. v Panonii -  území dnešního Maďarska, Chorvatska a Slovinska), překládal do staroslověnštiny další části evangelia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 smtClean="0">
                <a:solidFill>
                  <a:schemeClr val="tx1"/>
                </a:solidFill>
              </a:rPr>
              <a:t>z rukou </a:t>
            </a:r>
            <a:r>
              <a:rPr lang="cs-CZ" sz="3400" dirty="0" smtClean="0">
                <a:solidFill>
                  <a:srgbClr val="002060"/>
                </a:solidFill>
              </a:rPr>
              <a:t>Metoděje </a:t>
            </a:r>
            <a:r>
              <a:rPr lang="cs-CZ" sz="3400" dirty="0" smtClean="0">
                <a:solidFill>
                  <a:schemeClr val="tx1"/>
                </a:solidFill>
              </a:rPr>
              <a:t>přijal před rokem 885 křest i první doložený přemyslovský kníže </a:t>
            </a:r>
            <a:r>
              <a:rPr lang="cs-CZ" sz="3400" dirty="0" smtClean="0">
                <a:solidFill>
                  <a:srgbClr val="002060"/>
                </a:solidFill>
              </a:rPr>
              <a:t>Bořivoj s manželkou Ludmilou</a:t>
            </a:r>
            <a:r>
              <a:rPr lang="cs-CZ" sz="3400" dirty="0" smtClean="0">
                <a:solidFill>
                  <a:schemeClr val="tx1"/>
                </a:solidFill>
              </a:rPr>
              <a:t> (později svatořečena) – panovníci Českého státu, prarodiče sv. Václava, patrona Českých zemí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>
                <a:solidFill>
                  <a:schemeClr val="tx1"/>
                </a:solidFill>
              </a:rPr>
              <a:t>v</a:t>
            </a:r>
            <a:r>
              <a:rPr lang="cs-CZ" sz="3400" dirty="0" smtClean="0">
                <a:solidFill>
                  <a:schemeClr val="tx1"/>
                </a:solidFill>
              </a:rPr>
              <a:t> té době už byl velkomoravským knížetem Rostislavův synovec </a:t>
            </a:r>
            <a:r>
              <a:rPr lang="cs-CZ" sz="3400" dirty="0" smtClean="0">
                <a:solidFill>
                  <a:srgbClr val="002060"/>
                </a:solidFill>
              </a:rPr>
              <a:t>Svatopluk </a:t>
            </a:r>
            <a:r>
              <a:rPr lang="cs-CZ" sz="3400" dirty="0" smtClean="0">
                <a:solidFill>
                  <a:schemeClr val="tx1"/>
                </a:solidFill>
              </a:rPr>
              <a:t>(870 – 894) – bojoval s Franky, dosáhl úplné nezávislosti Velké Moravy na Východofranské říši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endParaRPr lang="cs-CZ" dirty="0" smtClean="0">
              <a:solidFill>
                <a:schemeClr val="tx1"/>
              </a:soli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3186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>NÁVRAT METODĚJE NA MORAVU</a:t>
            </a:r>
          </a:p>
        </p:txBody>
      </p:sp>
      <p:pic>
        <p:nvPicPr>
          <p:cNvPr id="4098" name="Picture 2" descr="File:Baptism of the bohemian duke borivoj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31590"/>
            <a:ext cx="5256584" cy="327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683568" y="4583978"/>
            <a:ext cx="7560840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k</a:t>
            </a:r>
            <a:r>
              <a:rPr lang="cs-CZ" sz="1800" dirty="0" smtClean="0">
                <a:solidFill>
                  <a:schemeClr val="tx1"/>
                </a:solidFill>
              </a:rPr>
              <a:t>řest Bořivoje I. podle tzv. Velislavské bible ze 14. století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96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METODĚJOVA SMRT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131590"/>
            <a:ext cx="4896544" cy="3888432"/>
          </a:xfrm>
        </p:spPr>
        <p:txBody>
          <a:bodyPr>
            <a:normAutofit fontScale="925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>
                <a:solidFill>
                  <a:schemeClr val="tx1"/>
                </a:solidFill>
              </a:rPr>
              <a:t>t</a:t>
            </a:r>
            <a:r>
              <a:rPr lang="cs-CZ" sz="3400" dirty="0" smtClean="0">
                <a:solidFill>
                  <a:schemeClr val="tx1"/>
                </a:solidFill>
              </a:rPr>
              <a:t>ěžce nemocný </a:t>
            </a:r>
            <a:r>
              <a:rPr lang="cs-CZ" sz="3400" dirty="0" smtClean="0">
                <a:solidFill>
                  <a:srgbClr val="002060"/>
                </a:solidFill>
              </a:rPr>
              <a:t>Metoděj</a:t>
            </a:r>
            <a:r>
              <a:rPr lang="cs-CZ" sz="3400" dirty="0" smtClean="0">
                <a:solidFill>
                  <a:schemeClr val="tx1"/>
                </a:solidFill>
              </a:rPr>
              <a:t> pak v roce 885 umírá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 smtClean="0">
                <a:solidFill>
                  <a:schemeClr val="tx1"/>
                </a:solidFill>
              </a:rPr>
              <a:t>pravděpodobně je pohřben na </a:t>
            </a:r>
            <a:r>
              <a:rPr lang="cs-CZ" sz="3400" dirty="0" smtClean="0">
                <a:solidFill>
                  <a:srgbClr val="002060"/>
                </a:solidFill>
              </a:rPr>
              <a:t>Velehradě </a:t>
            </a:r>
            <a:r>
              <a:rPr lang="cs-CZ" sz="3400" dirty="0" smtClean="0">
                <a:solidFill>
                  <a:schemeClr val="tx1"/>
                </a:solidFill>
              </a:rPr>
              <a:t>(klášter, hlavní</a:t>
            </a:r>
            <a:r>
              <a:rPr lang="cs-CZ" sz="3400" dirty="0" smtClean="0">
                <a:solidFill>
                  <a:srgbClr val="002060"/>
                </a:solidFill>
              </a:rPr>
              <a:t> </a:t>
            </a:r>
            <a:r>
              <a:rPr lang="cs-CZ" sz="3400" dirty="0" smtClean="0">
                <a:solidFill>
                  <a:schemeClr val="tx1"/>
                </a:solidFill>
              </a:rPr>
              <a:t>středisko</a:t>
            </a:r>
            <a:r>
              <a:rPr lang="cs-CZ" sz="3400" dirty="0" smtClean="0">
                <a:solidFill>
                  <a:srgbClr val="002060"/>
                </a:solidFill>
              </a:rPr>
              <a:t> </a:t>
            </a:r>
            <a:r>
              <a:rPr lang="cs-CZ" sz="3400" dirty="0" smtClean="0">
                <a:solidFill>
                  <a:schemeClr val="tx1"/>
                </a:solidFill>
              </a:rPr>
              <a:t>Velké Moravy), jeho hrob však dosud nebyl objeven</a:t>
            </a:r>
            <a:endParaRPr lang="cs-CZ" dirty="0" smtClean="0">
              <a:solidFill>
                <a:schemeClr val="tx1"/>
              </a:solidFill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03694"/>
            <a:ext cx="2304256" cy="3072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5853531" y="4419645"/>
            <a:ext cx="266429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800" dirty="0">
                <a:solidFill>
                  <a:schemeClr val="tx1"/>
                </a:solidFill>
              </a:rPr>
              <a:t>c</a:t>
            </a:r>
            <a:r>
              <a:rPr lang="cs-CZ" sz="1800" dirty="0" smtClean="0">
                <a:solidFill>
                  <a:schemeClr val="tx1"/>
                </a:solidFill>
              </a:rPr>
              <a:t>isterciácký klášter             na Velehradě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09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ŽÁCI KONSTANTINA A METODĚJE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131590"/>
            <a:ext cx="7848872" cy="2880320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sz="3400" dirty="0" smtClean="0">
                <a:solidFill>
                  <a:schemeClr val="tx1"/>
                </a:solidFill>
              </a:rPr>
              <a:t>žáci Konstantina a Metoděje pokračovali v činnosti svých učitelů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sz="3000" dirty="0">
                <a:solidFill>
                  <a:schemeClr val="tx1"/>
                </a:solidFill>
              </a:rPr>
              <a:t>j</a:t>
            </a:r>
            <a:r>
              <a:rPr lang="cs-CZ" sz="3000" dirty="0" smtClean="0">
                <a:solidFill>
                  <a:schemeClr val="tx1"/>
                </a:solidFill>
              </a:rPr>
              <a:t>sou autory tzv. </a:t>
            </a:r>
            <a:r>
              <a:rPr lang="cs-CZ" sz="3000" dirty="0" smtClean="0">
                <a:solidFill>
                  <a:srgbClr val="002060"/>
                </a:solidFill>
              </a:rPr>
              <a:t>Moravsko - panonských</a:t>
            </a:r>
            <a:r>
              <a:rPr lang="cs-CZ" sz="3000" dirty="0" smtClean="0">
                <a:solidFill>
                  <a:schemeClr val="tx1"/>
                </a:solidFill>
              </a:rPr>
              <a:t> </a:t>
            </a:r>
            <a:r>
              <a:rPr lang="cs-CZ" sz="3000" dirty="0" smtClean="0">
                <a:solidFill>
                  <a:srgbClr val="002060"/>
                </a:solidFill>
              </a:rPr>
              <a:t>legend – </a:t>
            </a:r>
            <a:r>
              <a:rPr lang="cs-CZ" sz="3000" dirty="0" smtClean="0">
                <a:solidFill>
                  <a:schemeClr val="tx1"/>
                </a:solidFill>
              </a:rPr>
              <a:t>souhrnné označení pro díla </a:t>
            </a:r>
            <a:r>
              <a:rPr lang="cs-CZ" sz="3000" dirty="0" smtClean="0">
                <a:solidFill>
                  <a:srgbClr val="002060"/>
                </a:solidFill>
              </a:rPr>
              <a:t>Život Konstantinův</a:t>
            </a:r>
            <a:r>
              <a:rPr lang="cs-CZ" sz="3000" dirty="0" smtClean="0">
                <a:solidFill>
                  <a:schemeClr val="tx1"/>
                </a:solidFill>
              </a:rPr>
              <a:t> a </a:t>
            </a:r>
            <a:r>
              <a:rPr lang="cs-CZ" sz="3000" dirty="0" smtClean="0">
                <a:solidFill>
                  <a:srgbClr val="002060"/>
                </a:solidFill>
              </a:rPr>
              <a:t>Život Metodějův</a:t>
            </a:r>
          </a:p>
          <a:p>
            <a:pPr marL="914400" lvl="1" indent="-457200" algn="l">
              <a:buClr>
                <a:schemeClr val="tx1"/>
              </a:buClr>
              <a:buSzPct val="70000"/>
              <a:buFont typeface="Courier New" panose="02070309020205020404" pitchFamily="49" charset="0"/>
              <a:buChar char="o"/>
            </a:pPr>
            <a:r>
              <a:rPr lang="cs-CZ" sz="3000" dirty="0" smtClean="0">
                <a:solidFill>
                  <a:schemeClr val="tx1"/>
                </a:solidFill>
              </a:rPr>
              <a:t>Metodějův žák Kliment (?) vytvořil pro zápis staroslověnštiny nové písmo </a:t>
            </a:r>
            <a:r>
              <a:rPr lang="cs-CZ" sz="3000" dirty="0" smtClean="0">
                <a:solidFill>
                  <a:srgbClr val="002060"/>
                </a:solidFill>
              </a:rPr>
              <a:t>cyrilici </a:t>
            </a:r>
            <a:r>
              <a:rPr lang="cs-CZ" sz="3000" dirty="0" smtClean="0">
                <a:solidFill>
                  <a:schemeClr val="tx1"/>
                </a:solidFill>
              </a:rPr>
              <a:t>(pojmenovaná po Konstantinovu klášterním jménu Cyril), základu </a:t>
            </a:r>
            <a:r>
              <a:rPr lang="cs-CZ" sz="3000" dirty="0" smtClean="0">
                <a:solidFill>
                  <a:srgbClr val="002060"/>
                </a:solidFill>
              </a:rPr>
              <a:t>azbuky </a:t>
            </a:r>
            <a:r>
              <a:rPr lang="cs-CZ" sz="3000" dirty="0" smtClean="0">
                <a:solidFill>
                  <a:schemeClr val="tx1"/>
                </a:solidFill>
              </a:rPr>
              <a:t>(mj. v ní píší Rusové či Bulhaři) 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tx1"/>
                </a:solidFill>
                <a:cs typeface="Times New Roman"/>
              </a:rPr>
              <a:t>p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o Metodějově smrti však byli tito žáci z Velké Moravy vyhnáni novým moravským arcibiskupem německého původu Wichtingem a nacházeli útočiště v Čechách, Polsku a v Bulharsku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654255" y="3666694"/>
            <a:ext cx="7835490" cy="891626"/>
            <a:chOff x="863588" y="4158476"/>
            <a:chExt cx="8100808" cy="896350"/>
          </a:xfrm>
        </p:grpSpPr>
        <p:pic>
          <p:nvPicPr>
            <p:cNvPr id="8" name="Picture 2" descr="Dopravní značk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588" y="4227934"/>
              <a:ext cx="936104" cy="826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Dopravní značk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1339" y="4158476"/>
              <a:ext cx="913057" cy="806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Podnadpis 2"/>
            <p:cNvSpPr txBox="1">
              <a:spLocks/>
            </p:cNvSpPr>
            <p:nvPr/>
          </p:nvSpPr>
          <p:spPr>
            <a:xfrm>
              <a:off x="2073202" y="4219376"/>
              <a:ext cx="5904656" cy="7456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CYRIL (KONSTANTIN) NENÍ AUTOREM CYRILICE!!!</a:t>
              </a:r>
              <a:endParaRPr lang="cs-CZ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843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ŽÁCI KONSTANTINA A METODĚJE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9218" name="Picture 2" descr="File:Cyrilice-900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885" y="1203598"/>
            <a:ext cx="5591175" cy="82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2484236" y="2007819"/>
            <a:ext cx="4248472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800" dirty="0" smtClean="0">
                <a:solidFill>
                  <a:schemeClr val="tx1"/>
                </a:solidFill>
              </a:rPr>
              <a:t>cyrilice v podobě kolem roku 900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9220" name="Picture 4" descr="http://www.fodor.sk/spectrum/Images/azbuka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885" y="2564507"/>
            <a:ext cx="2639658" cy="234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odnadpis 2"/>
          <p:cNvSpPr txBox="1">
            <a:spLocks/>
          </p:cNvSpPr>
          <p:nvPr/>
        </p:nvSpPr>
        <p:spPr>
          <a:xfrm>
            <a:off x="4355976" y="3500583"/>
            <a:ext cx="2495721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cs-CZ" sz="1800" dirty="0" smtClean="0">
                <a:solidFill>
                  <a:schemeClr val="tx1"/>
                </a:solidFill>
              </a:rPr>
              <a:t>současná ruská azbuka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4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ZÁVĚR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131590"/>
            <a:ext cx="7848872" cy="3384376"/>
          </a:xfrm>
        </p:spPr>
        <p:txBody>
          <a:bodyPr>
            <a:normAutofit fontScale="85000" lnSpcReduction="20000"/>
          </a:bodyPr>
          <a:lstStyle/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rgbClr val="002060"/>
                </a:solidFill>
                <a:cs typeface="Times New Roman"/>
              </a:rPr>
              <a:t>na počátku 10. století 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pak za panování Mojmíra II.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Velká Morava zaniká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, její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kultura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 – ovlivněná misí Konstantina a Metoděje – však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přežila a stala se jedním ze základních pramenů naší kultury</a:t>
            </a:r>
          </a:p>
          <a:p>
            <a:pPr marL="457200" indent="-457200" algn="l">
              <a:buClr>
                <a:schemeClr val="tx1"/>
              </a:buClr>
              <a:buSzPct val="70000"/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tx1"/>
                </a:solidFill>
                <a:cs typeface="Times New Roman"/>
              </a:rPr>
              <a:t>soluňští bratři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Konstantin a Metoděj 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pak byli za své skutky roku 1880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svatořečeni, 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jsou považováni za patrony všech slovanských národů a papežem </a:t>
            </a:r>
            <a:r>
              <a:rPr lang="cs-CZ" dirty="0">
                <a:solidFill>
                  <a:schemeClr val="tx1"/>
                </a:solidFill>
                <a:cs typeface="Times New Roman"/>
              </a:rPr>
              <a:t>J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anem Pavlem II. byli označeni za </a:t>
            </a:r>
            <a:r>
              <a:rPr lang="cs-CZ" dirty="0" err="1" smtClean="0">
                <a:solidFill>
                  <a:schemeClr val="tx1"/>
                </a:solidFill>
                <a:cs typeface="Times New Roman"/>
              </a:rPr>
              <a:t>spolupatrony</a:t>
            </a:r>
            <a:r>
              <a:rPr lang="cs-CZ" dirty="0" smtClean="0">
                <a:solidFill>
                  <a:schemeClr val="tx1"/>
                </a:solidFill>
                <a:cs typeface="Times New Roman"/>
              </a:rPr>
              <a:t> celé Evropy…   </a:t>
            </a:r>
          </a:p>
        </p:txBody>
      </p:sp>
    </p:spTree>
    <p:extLst>
      <p:ext uri="{BB962C8B-B14F-4D97-AF65-F5344CB8AC3E}">
        <p14:creationId xmlns:p14="http://schemas.microsoft.com/office/powerpoint/2010/main" val="22967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486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KONSTANTIN A METODĚJ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91680" y="2139701"/>
            <a:ext cx="6120680" cy="864096"/>
          </a:xfrm>
        </p:spPr>
        <p:txBody>
          <a:bodyPr>
            <a:normAutofit/>
          </a:bodyPr>
          <a:lstStyle/>
          <a:p>
            <a:pPr algn="l">
              <a:buClr>
                <a:schemeClr val="tx1"/>
              </a:buClr>
              <a:buSzPct val="70000"/>
            </a:pPr>
            <a:r>
              <a:rPr lang="cs-CZ" dirty="0" smtClean="0">
                <a:solidFill>
                  <a:schemeClr val="tx1"/>
                </a:solidFill>
                <a:cs typeface="Times New Roman"/>
              </a:rPr>
              <a:t>  </a:t>
            </a:r>
            <a:r>
              <a:rPr lang="cs-CZ" sz="4400" dirty="0" smtClean="0">
                <a:solidFill>
                  <a:srgbClr val="002060"/>
                </a:solidFill>
                <a:cs typeface="Times New Roman"/>
              </a:rPr>
              <a:t> 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151113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KONSTANTIN A METODĚJ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002060"/>
                </a:solidFill>
              </a:rPr>
              <a:t>ZDROJE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131590"/>
            <a:ext cx="8640960" cy="3816424"/>
          </a:xfrm>
        </p:spPr>
        <p:txBody>
          <a:bodyPr>
            <a:noAutofit/>
          </a:bodyPr>
          <a:lstStyle/>
          <a:p>
            <a:pPr algn="l"/>
            <a:r>
              <a:rPr lang="cs-CZ" sz="1000" dirty="0">
                <a:solidFill>
                  <a:schemeClr val="tx1"/>
                </a:solidFill>
              </a:rPr>
              <a:t>Literatura pro I. ročník středních škol, učebnice. I. vyd. Brno, </a:t>
            </a:r>
            <a:r>
              <a:rPr lang="cs-CZ" sz="1000" dirty="0" err="1">
                <a:solidFill>
                  <a:schemeClr val="tx1"/>
                </a:solidFill>
              </a:rPr>
              <a:t>Didaktis</a:t>
            </a:r>
            <a:r>
              <a:rPr lang="cs-CZ" sz="1000" dirty="0">
                <a:solidFill>
                  <a:schemeClr val="tx1"/>
                </a:solidFill>
              </a:rPr>
              <a:t> 2 008. 151 s. ISBN 978 – 80 – 7358 – 115 – 2</a:t>
            </a:r>
          </a:p>
          <a:p>
            <a:pPr algn="l"/>
            <a:r>
              <a:rPr lang="cs-CZ" sz="1000" dirty="0" smtClean="0">
                <a:solidFill>
                  <a:schemeClr val="tx1"/>
                </a:solidFill>
                <a:effectLst/>
              </a:rPr>
              <a:t>MATEJKO, Jan. </a:t>
            </a:r>
            <a:r>
              <a:rPr lang="cs-CZ" sz="10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0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0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 [online]. [cit. 27.9.2013]. Dostupný na WWW: http://common</a:t>
            </a:r>
          </a:p>
          <a:p>
            <a:pPr algn="l"/>
            <a:r>
              <a:rPr lang="cs-CZ" sz="1000" dirty="0" smtClean="0">
                <a:solidFill>
                  <a:schemeClr val="tx1"/>
                </a:solidFill>
                <a:effectLst/>
              </a:rPr>
              <a:t>s.wikimedia.org/wiki/</a:t>
            </a:r>
            <a:r>
              <a:rPr lang="cs-CZ" sz="1000" dirty="0" err="1" smtClean="0">
                <a:solidFill>
                  <a:schemeClr val="tx1"/>
                </a:solidFill>
                <a:effectLst/>
              </a:rPr>
              <a:t>File:Cyril_and_Methodius.jpg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algn="l"/>
            <a:r>
              <a:rPr lang="cs-CZ" sz="1000" dirty="0" smtClean="0">
                <a:solidFill>
                  <a:schemeClr val="tx1"/>
                </a:solidFill>
                <a:effectLst/>
              </a:rPr>
              <a:t>AUTOR NEUVEDEN. </a:t>
            </a:r>
            <a:r>
              <a:rPr lang="cs-CZ" sz="1000" i="1" dirty="0" smtClean="0">
                <a:solidFill>
                  <a:schemeClr val="tx1"/>
                </a:solidFill>
                <a:effectLst/>
              </a:rPr>
              <a:t>Cyril a Metoděj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 [online]. [cit. 27.9.2013]. Dostupný na WWW: http://cs.wikipedia.org/wiki/Konstantin_a_Metod%C4%9Bj</a:t>
            </a:r>
          </a:p>
          <a:p>
            <a:pPr algn="l"/>
            <a:r>
              <a:rPr lang="cs-CZ" sz="1000" dirty="0" smtClean="0">
                <a:solidFill>
                  <a:schemeClr val="tx1"/>
                </a:solidFill>
                <a:effectLst/>
              </a:rPr>
              <a:t>KOLEKTIV AUTORŮ. </a:t>
            </a:r>
            <a:r>
              <a:rPr lang="cs-CZ" sz="1000" i="1" dirty="0" smtClean="0">
                <a:solidFill>
                  <a:schemeClr val="tx1"/>
                </a:solidFill>
                <a:effectLst/>
              </a:rPr>
              <a:t>Atlas světových dějin - 1. díl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. Praha: Kartografie Praha, 2003, ISBN 80-7011-343-X. </a:t>
            </a:r>
          </a:p>
          <a:p>
            <a:pPr algn="l"/>
            <a:r>
              <a:rPr lang="cs-CZ" sz="1000" dirty="0" smtClean="0">
                <a:solidFill>
                  <a:schemeClr val="tx1"/>
                </a:solidFill>
                <a:effectLst/>
              </a:rPr>
              <a:t>KOLEKTIV AUTORŮ. </a:t>
            </a:r>
            <a:r>
              <a:rPr lang="cs-CZ" sz="1000" i="1" dirty="0" smtClean="0">
                <a:solidFill>
                  <a:schemeClr val="tx1"/>
                </a:solidFill>
                <a:effectLst/>
              </a:rPr>
              <a:t>Školní atlas světa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. Praha: Kartografie Praha, 2004, ISBN 80-7011-730-3. 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Velkomoravská říše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http://cs.wikipedia.org/wiki/Velkomoravsk%C3%A1_%</a:t>
            </a:r>
            <a:r>
              <a:rPr lang="cs-CZ" sz="1000" dirty="0" smtClean="0">
                <a:solidFill>
                  <a:schemeClr val="tx1"/>
                </a:solidFill>
              </a:rPr>
              <a:t>C5%99%C3%AD%C5%A1e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 smtClean="0">
                <a:solidFill>
                  <a:schemeClr val="tx1"/>
                </a:solidFill>
              </a:rPr>
              <a:t>Rastislav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  <a:r>
              <a:rPr lang="cs-CZ" sz="1000" dirty="0">
                <a:solidFill>
                  <a:schemeClr val="tx1"/>
                </a:solidFill>
              </a:rPr>
              <a:t>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tx1"/>
                </a:solidFill>
              </a:rPr>
              <a:t>cs.wikipedia.org/wiki/Rastislav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ČORNEJ P.;ČORNEJOVÁ I.; PARKAN F.; KUDRYS M.. </a:t>
            </a:r>
            <a:r>
              <a:rPr lang="cs-CZ" sz="1000" i="1" dirty="0">
                <a:solidFill>
                  <a:schemeClr val="tx1"/>
                </a:solidFill>
              </a:rPr>
              <a:t>Dějepis pro střední odborné školy</a:t>
            </a:r>
            <a:r>
              <a:rPr lang="cs-CZ" sz="1000" dirty="0">
                <a:solidFill>
                  <a:schemeClr val="tx1"/>
                </a:solidFill>
              </a:rPr>
              <a:t>. Praha: SPN, 2010, ISBN 978-80-7275-382-8</a:t>
            </a:r>
            <a:r>
              <a:rPr lang="cs-CZ" sz="1000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http://commons.wikimedia.org/wiki/File:Prince_Rastislav.JPG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ANONYMOUS.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http://commons.wikimedia.org/wiki/File:Louis_II_de_Germanie.jpg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DAVIDLEVINSON.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tx1"/>
                </a:solidFill>
              </a:rPr>
              <a:t>en.wikipedia.org/wiki/File:Michael_iii.jpg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http://commons.wikimedia.org/wiki/File:NicholasI.jpg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ZELENÝ, Josef.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http://commons.wikimedia.org/wiki/File:Josef_Zelen%C3%BD_-_Svat%C3%BD_Cyril_a_Metod%C4%9Bj.jpg?uselang=cs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Hlaholice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http://cs.wikipedia.org/wiki/Hlaholice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pravoslavieto.com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http://www.pravoslavieto.com/docs/sv_otci/sv_Kiril_Filosof/Proglas_kum_Evangelieto.htm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AMIC.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http://commons.wikimedia.org/wiki/File:Hlaholice-nazev.gif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TRZASKALIK, Lukáš. </a:t>
            </a:r>
            <a:r>
              <a:rPr lang="cs-CZ" sz="1000" i="1" dirty="0">
                <a:solidFill>
                  <a:schemeClr val="tx1"/>
                </a:solidFill>
              </a:rPr>
              <a:t>Ukázka staroslověnštiny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http://www.cesky-jazyk.cz/slohovky/odborne-referaty/ukazka-staroslovenstiny.htm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  <a:r>
              <a:rPr lang="cs-CZ" sz="1000" dirty="0" smtClean="0">
                <a:solidFill>
                  <a:schemeClr val="tx1"/>
                </a:solidFill>
                <a:effectLst/>
              </a:rPr>
              <a:t> 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00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brightnessContrast bright="4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3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937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KONSTANTIN A METODĚJ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002060"/>
                </a:solidFill>
              </a:rPr>
              <a:t>ZDROJE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131590"/>
            <a:ext cx="8640960" cy="3816424"/>
          </a:xfrm>
        </p:spPr>
        <p:txBody>
          <a:bodyPr>
            <a:noAutofit/>
          </a:bodyPr>
          <a:lstStyle/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Staroslověnština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tx1"/>
                </a:solidFill>
              </a:rPr>
              <a:t>cs.wikipedia.org/wiki/Staroslov%C4%9Bn%C5%A1tina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KONSTANTIN FILOSOF. </a:t>
            </a:r>
            <a:r>
              <a:rPr lang="cs-CZ" sz="1000" i="1" dirty="0">
                <a:solidFill>
                  <a:schemeClr val="tx1"/>
                </a:solidFill>
              </a:rPr>
              <a:t>Proglas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http://www.ceskaliteratura.cz/texty/proglas.htm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Svatopluk I.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http://cs.wikipedia.org/wiki/</a:t>
            </a:r>
            <a:r>
              <a:rPr lang="cs-CZ" sz="1000" dirty="0" err="1">
                <a:solidFill>
                  <a:schemeClr val="tx1"/>
                </a:solidFill>
              </a:rPr>
              <a:t>Svatopluk_I</a:t>
            </a:r>
            <a:r>
              <a:rPr lang="cs-CZ" sz="1000" dirty="0" smtClean="0"/>
              <a:t>.</a:t>
            </a:r>
          </a:p>
          <a:p>
            <a:pPr algn="l"/>
            <a:r>
              <a:rPr lang="en-US" sz="1000" dirty="0">
                <a:solidFill>
                  <a:schemeClr val="tx1"/>
                </a:solidFill>
              </a:rPr>
              <a:t>UNKNOWN. </a:t>
            </a:r>
            <a:r>
              <a:rPr lang="en-US" sz="1000" i="1" dirty="0">
                <a:solidFill>
                  <a:schemeClr val="tx1"/>
                </a:solidFill>
              </a:rPr>
              <a:t>Wikimedia Commons</a:t>
            </a:r>
            <a:r>
              <a:rPr lang="en-US" sz="1000" dirty="0">
                <a:solidFill>
                  <a:schemeClr val="tx1"/>
                </a:solidFill>
              </a:rPr>
              <a:t> [online]. [cit. </a:t>
            </a:r>
            <a:r>
              <a:rPr lang="en-US" sz="1000" dirty="0" smtClean="0">
                <a:solidFill>
                  <a:schemeClr val="tx1"/>
                </a:solidFill>
              </a:rPr>
              <a:t>2</a:t>
            </a:r>
            <a:r>
              <a:rPr lang="cs-CZ" sz="1000" dirty="0" smtClean="0">
                <a:solidFill>
                  <a:schemeClr val="tx1"/>
                </a:solidFill>
              </a:rPr>
              <a:t>7</a:t>
            </a:r>
            <a:r>
              <a:rPr lang="en-US" sz="1000" dirty="0" smtClean="0">
                <a:solidFill>
                  <a:schemeClr val="tx1"/>
                </a:solidFill>
              </a:rPr>
              <a:t>.</a:t>
            </a:r>
            <a:r>
              <a:rPr lang="cs-CZ" sz="1000" dirty="0" smtClean="0">
                <a:solidFill>
                  <a:schemeClr val="tx1"/>
                </a:solidFill>
              </a:rPr>
              <a:t>9</a:t>
            </a:r>
            <a:r>
              <a:rPr lang="en-US" sz="1000" dirty="0" smtClean="0">
                <a:solidFill>
                  <a:schemeClr val="tx1"/>
                </a:solidFill>
              </a:rPr>
              <a:t>.201</a:t>
            </a:r>
            <a:r>
              <a:rPr lang="cs-CZ" sz="1000" dirty="0" smtClean="0">
                <a:solidFill>
                  <a:schemeClr val="tx1"/>
                </a:solidFill>
              </a:rPr>
              <a:t>3</a:t>
            </a:r>
            <a:r>
              <a:rPr lang="en-US" sz="1000" dirty="0" smtClean="0">
                <a:solidFill>
                  <a:schemeClr val="tx1"/>
                </a:solidFill>
              </a:rPr>
              <a:t>]. </a:t>
            </a:r>
            <a:r>
              <a:rPr lang="en-US" sz="1000" dirty="0" err="1">
                <a:solidFill>
                  <a:schemeClr val="tx1"/>
                </a:solidFill>
              </a:rPr>
              <a:t>Dostupný</a:t>
            </a:r>
            <a:r>
              <a:rPr lang="en-US" sz="1000" dirty="0">
                <a:solidFill>
                  <a:schemeClr val="tx1"/>
                </a:solidFill>
              </a:rPr>
              <a:t> </a:t>
            </a:r>
            <a:r>
              <a:rPr lang="en-US" sz="1000" dirty="0" err="1">
                <a:solidFill>
                  <a:schemeClr val="tx1"/>
                </a:solidFill>
              </a:rPr>
              <a:t>na</a:t>
            </a:r>
            <a:r>
              <a:rPr lang="en-US" sz="1000" dirty="0">
                <a:solidFill>
                  <a:schemeClr val="tx1"/>
                </a:solidFill>
              </a:rPr>
              <a:t> WWW: http://commons.wikimedia.org/wiki/File:Baptism_of_the_bohemian_duke_borivoj.jpg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Cyrilice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tx1"/>
                </a:solidFill>
              </a:rPr>
              <a:t>cs.wikipedia.org/wiki/Cyrilice</a:t>
            </a: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ZEMAN. </a:t>
            </a:r>
            <a:r>
              <a:rPr lang="cs-CZ" sz="1000" i="1" dirty="0" err="1">
                <a:solidFill>
                  <a:schemeClr val="tx1"/>
                </a:solidFill>
              </a:rPr>
              <a:t>Wikimedia</a:t>
            </a:r>
            <a:r>
              <a:rPr lang="cs-CZ" sz="1000" i="1" dirty="0">
                <a:solidFill>
                  <a:schemeClr val="tx1"/>
                </a:solidFill>
              </a:rPr>
              <a:t> </a:t>
            </a:r>
            <a:r>
              <a:rPr lang="cs-CZ" sz="1000" i="1" dirty="0" err="1">
                <a:solidFill>
                  <a:schemeClr val="tx1"/>
                </a:solidFill>
              </a:rPr>
              <a:t>Commons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http://upload.wikimedia.org/wikipedia/commons/7/75/Cyrilice-900.png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AUTOR NEUVEDEN. </a:t>
            </a:r>
            <a:r>
              <a:rPr lang="cs-CZ" sz="1000" i="1" dirty="0">
                <a:solidFill>
                  <a:schemeClr val="tx1"/>
                </a:solidFill>
              </a:rPr>
              <a:t>fodor.sk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http://www.fodor.sk/spectrum/azbuka.htm </a:t>
            </a:r>
            <a:endParaRPr lang="cs-CZ" sz="1000" dirty="0" smtClean="0">
              <a:solidFill>
                <a:schemeClr val="tx1"/>
              </a:solidFill>
            </a:endParaRPr>
          </a:p>
          <a:p>
            <a:pPr algn="l"/>
            <a:r>
              <a:rPr lang="cs-CZ" sz="1000" dirty="0">
                <a:solidFill>
                  <a:schemeClr val="tx1"/>
                </a:solidFill>
              </a:rPr>
              <a:t>CHLUMSKÝ, Jan. </a:t>
            </a:r>
            <a:r>
              <a:rPr lang="cs-CZ" sz="1000" i="1" dirty="0">
                <a:solidFill>
                  <a:schemeClr val="tx1"/>
                </a:solidFill>
              </a:rPr>
              <a:t>Sv. Cyril a Metoděj, biskup</a:t>
            </a:r>
            <a:r>
              <a:rPr lang="cs-CZ" sz="1000" dirty="0">
                <a:solidFill>
                  <a:schemeClr val="tx1"/>
                </a:solidFill>
              </a:rPr>
              <a:t> [online]. [cit. </a:t>
            </a:r>
            <a:r>
              <a:rPr lang="cs-CZ" sz="1000" dirty="0" smtClean="0">
                <a:solidFill>
                  <a:schemeClr val="tx1"/>
                </a:solidFill>
              </a:rPr>
              <a:t>27.9.2013]. </a:t>
            </a:r>
            <a:r>
              <a:rPr lang="cs-CZ" sz="1000" dirty="0">
                <a:solidFill>
                  <a:schemeClr val="tx1"/>
                </a:solidFill>
              </a:rPr>
              <a:t>Dostupný na WWW: http://catholica.cz/?id=2918 </a:t>
            </a:r>
            <a:r>
              <a:rPr lang="cs-CZ" sz="1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7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Veletrh</Template>
  <TotalTime>1248</TotalTime>
  <Words>1852</Words>
  <Application>Microsoft Office PowerPoint</Application>
  <PresentationFormat>Předvádění na obrazovce (16:9)</PresentationFormat>
  <Paragraphs>146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KONSTANTIN A METODĚJ</vt:lpstr>
      <vt:lpstr>KONSTANTIN A METODĚJ HISTORICKÉ SOUVISLOSTI</vt:lpstr>
      <vt:lpstr>KONSTANTIN A METODĚJ HISTORICKÉ SOUVISLOSTI – EVROPA V 9. STOL.</vt:lpstr>
      <vt:lpstr>KONSTANTIN A METODĚJ ÚVOD</vt:lpstr>
      <vt:lpstr>KONSTANTIN A METODĚJ ÚVOD</vt:lpstr>
      <vt:lpstr>KONSTANTIN A METODĚJ ÚVOD</vt:lpstr>
      <vt:lpstr>KONSTANTIN A METODĚJ POZVÁNÍ NA VELKOU MORAVU</vt:lpstr>
      <vt:lpstr>KONSTANTIN A METODĚJ POZVÁNÍ NA VELKOU MORAVU</vt:lpstr>
      <vt:lpstr>KONSTANTIN A METODĚJ POZVÁNÍ NA VELKOU MORAVU</vt:lpstr>
      <vt:lpstr>KONSTANTIN A METODĚJ PŘÍCHOD NA VELKOU MORAVU</vt:lpstr>
      <vt:lpstr>KONSTANTIN A METODĚJ POZVÁNÍ NA VELKOU MORAVU</vt:lpstr>
      <vt:lpstr>KONSTANTIN A METODĚJ POZVÁNÍ NA VELKOU MORAVU</vt:lpstr>
      <vt:lpstr>KONSTANTIN A METODĚJ PŮSOBENÍ NA VELKÉ MORAVĚ</vt:lpstr>
      <vt:lpstr>KONSTANTIN A METODĚJ PŮSOBENÍ NA VELKÉ MORAVĚ</vt:lpstr>
      <vt:lpstr>KONSTANTIN A METODĚJ CESTA DO ŘÍMA</vt:lpstr>
      <vt:lpstr>KONSTANTIN A METODĚJ NÁVRAT METODĚJE NA MORAVU</vt:lpstr>
      <vt:lpstr>KONSTANTIN A METODĚJ NÁVRAT METODĚJE NA MORAVU</vt:lpstr>
      <vt:lpstr>KONSTANTIN A METODĚJ METODĚJOVA SMRT</vt:lpstr>
      <vt:lpstr>KONSTANTIN A METODĚJ ŽÁCI KONSTANTINA A METODĚJE</vt:lpstr>
      <vt:lpstr>KONSTANTIN A METODĚJ ŽÁCI KONSTANTINA A METODĚJE</vt:lpstr>
      <vt:lpstr>KONSTANTIN A METODĚJ ZÁVĚR</vt:lpstr>
      <vt:lpstr>KONSTANTIN A METODĚJ </vt:lpstr>
      <vt:lpstr>KONSTANTIN A METODĚJ ZDROJE</vt:lpstr>
      <vt:lpstr>KONSTANTIN A METODĚJ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103</cp:revision>
  <dcterms:created xsi:type="dcterms:W3CDTF">2014-02-21T08:11:06Z</dcterms:created>
  <dcterms:modified xsi:type="dcterms:W3CDTF">2014-03-31T17:03:58Z</dcterms:modified>
</cp:coreProperties>
</file>