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notesMasterIdLst>
    <p:notesMasterId r:id="rId12"/>
  </p:notesMasterIdLst>
  <p:sldIdLst>
    <p:sldId id="267" r:id="rId2"/>
    <p:sldId id="268" r:id="rId3"/>
    <p:sldId id="275" r:id="rId4"/>
    <p:sldId id="269" r:id="rId5"/>
    <p:sldId id="270" r:id="rId6"/>
    <p:sldId id="271" r:id="rId7"/>
    <p:sldId id="272" r:id="rId8"/>
    <p:sldId id="273" r:id="rId9"/>
    <p:sldId id="258" r:id="rId10"/>
    <p:sldId id="259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958" autoAdjust="0"/>
  </p:normalViewPr>
  <p:slideViewPr>
    <p:cSldViewPr>
      <p:cViewPr varScale="1">
        <p:scale>
          <a:sx n="43" d="100"/>
          <a:sy n="43" d="100"/>
        </p:scale>
        <p:origin x="-1296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4002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19B12A7F-4FBE-4089-89C9-611417FE8398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4275F2D1-CB8B-4FD0-B6E7-8A09A154F1F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7DF49EE8-D66E-4D44-9B4C-425F5EDDBA3E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741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741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77D459F8-438B-451D-9731-7F995DB44DA4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560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560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A9BABE25-25FF-4FD8-8CF7-7FD0661D84DE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9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>
            <a:noAutofit/>
          </a:bodyPr>
          <a:lstStyle>
            <a:lvl1pPr algn="r">
              <a:defRPr sz="4200" b="1"/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6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0575" y="6557963"/>
            <a:ext cx="2003425" cy="22701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B0EDE161-BEC0-4BD6-8085-7501DD313570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7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63"/>
            <a:ext cx="2927350" cy="228600"/>
          </a:xfrm>
        </p:spPr>
        <p:txBody>
          <a:bodyPr/>
          <a:lstStyle>
            <a:lvl1pPr>
              <a:defRPr lang="en-US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350" y="6556375"/>
            <a:ext cx="588963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AD7763B3-5519-4B03-B243-E90E84D67E2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41B07D-4732-45F6-B16E-716527A9B77E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5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B90E49-807A-4EC4-9AC7-040D93B2AA9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anchor="t"/>
          <a:lstStyle>
            <a:lvl1pPr algn="r">
              <a:buNone/>
              <a:defRPr sz="4200" b="1" cap="all"/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400" y="6556375"/>
            <a:ext cx="2001838" cy="227013"/>
          </a:xfrm>
        </p:spPr>
        <p:txBody>
          <a:bodyPr/>
          <a:lstStyle>
            <a:lvl1pPr>
              <a:defRPr smtClean="0"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fld id="{16F4DBA3-9CD3-4C80-8206-51322F8E1C0F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138" y="6556375"/>
            <a:ext cx="2895600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4175" y="6554788"/>
            <a:ext cx="587375" cy="228600"/>
          </a:xfrm>
        </p:spPr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D6BF41E9-C1B8-472A-9D6C-ADA3610EDA6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AEB4CD-6B2B-4C03-B3ED-4F734E0BEDBA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6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5067E5-6DA9-49B8-ADA3-636D471CEC0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lvl1pPr>
              <a:defRPr/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3F34AD-AEAD-42B6-A923-B8D543949649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8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9CC310-C805-497A-BF93-4A18900A51B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A769F2-F655-4FD1-AA71-76A45884D4C9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59ED90-4537-4990-BD54-6C77219C0F4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2A5BC4-9A87-42F6-9844-79FE5FE3B1B8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3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1F48BA-1881-4AE2-89FA-CB7A5C2BF2E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lIns="45720" tIns="0" rIns="0" bIns="0" spcCol="0" rtlCol="0" fromWordArt="0" forceAA="0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042E0D-6E5E-42A8-BDB8-7AF8488A4165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6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89596F-3EEA-45EF-8CE1-9B84DCB45EC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7"/>
          <p:cNvSpPr/>
          <p:nvPr/>
        </p:nvSpPr>
        <p:spPr>
          <a:xfrm rot="21240000">
            <a:off x="598488" y="1004888"/>
            <a:ext cx="4319587" cy="4311650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8"/>
          <p:cNvSpPr/>
          <p:nvPr/>
        </p:nvSpPr>
        <p:spPr>
          <a:xfrm rot="21420000">
            <a:off x="596900" y="998538"/>
            <a:ext cx="4319588" cy="4313237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lIns="82296" tIns="0" rIns="0" bIns="0" spcCol="0" rtlCol="0" fromWordArt="0" forceAA="0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extLst/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7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87E012AB-81EC-4EC0-8A5A-31B1244BB36D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8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11785D7C-D28C-46A9-8A92-5362BD00CCD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5BE6AE-616F-4805-8D40-9A9D75522309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5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A42226-490C-4B10-8F26-A2D147EDF6E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3388" y="6557963"/>
            <a:ext cx="2001837" cy="227012"/>
          </a:xfrm>
        </p:spPr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E07E7DD0-7D59-4961-85F9-101B648E1FC0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375"/>
            <a:ext cx="3657600" cy="228600"/>
          </a:xfrm>
        </p:spPr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750" y="6553200"/>
            <a:ext cx="587375" cy="228600"/>
          </a:xfrm>
        </p:spPr>
        <p:txBody>
          <a:bodyPr/>
          <a:lstStyle>
            <a:lvl1pPr>
              <a:defRPr smtClean="0"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fld id="{1DA6235A-BA84-4312-9F81-E9AED0FE4FA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675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30" name="Zástupný symbol pro text 30"/>
          <p:cNvSpPr>
            <a:spLocks noGrp="1"/>
          </p:cNvSpPr>
          <p:nvPr>
            <p:ph type="body" idx="1"/>
          </p:nvPr>
        </p:nvSpPr>
        <p:spPr bwMode="auto">
          <a:xfrm>
            <a:off x="457200" y="1609725"/>
            <a:ext cx="7239000" cy="4846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6563" y="6557963"/>
            <a:ext cx="2001837" cy="227012"/>
          </a:xfrm>
          <a:prstGeom prst="rect">
            <a:avLst/>
          </a:prstGeom>
        </p:spPr>
        <p:txBody>
          <a:bodyPr vert="horz" tIns="0" bIns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 smtClean="0">
                <a:solidFill>
                  <a:schemeClr val="tx2"/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C558A8A1-054A-46A0-82AC-CEFAE6E240C9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63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>
                <a:solidFill>
                  <a:schemeClr val="tx2"/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575" y="6556375"/>
            <a:ext cx="588963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100" smtClean="0">
                <a:solidFill>
                  <a:schemeClr val="tx2"/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E6885E9B-59D6-4373-A88F-3E0619742DB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28" r:id="rId1"/>
    <p:sldLayoutId id="2147483827" r:id="rId2"/>
    <p:sldLayoutId id="2147483829" r:id="rId3"/>
    <p:sldLayoutId id="2147483826" r:id="rId4"/>
    <p:sldLayoutId id="2147483825" r:id="rId5"/>
    <p:sldLayoutId id="2147483824" r:id="rId6"/>
    <p:sldLayoutId id="2147483823" r:id="rId7"/>
    <p:sldLayoutId id="2147483822" r:id="rId8"/>
    <p:sldLayoutId id="2147483830" r:id="rId9"/>
    <p:sldLayoutId id="2147483821" r:id="rId10"/>
    <p:sldLayoutId id="2147483831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3800" b="1" kern="1200" cap="all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9pPr>
      <a:extLst/>
    </p:titleStyle>
    <p:bodyStyle>
      <a:lvl1pPr marL="273050" indent="-273050" algn="l" rtl="0" fontAlgn="base">
        <a:spcBef>
          <a:spcPts val="600"/>
        </a:spcBef>
        <a:spcAft>
          <a:spcPct val="0"/>
        </a:spcAft>
        <a:buClr>
          <a:schemeClr val="tx2"/>
        </a:buClr>
        <a:buSzPct val="73000"/>
        <a:buFont typeface="Wingdings 2" pitchFamily="18" charset="2"/>
        <a:buChar char="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20700" indent="-228600" algn="l" rtl="0" fontAlgn="base">
        <a:spcBef>
          <a:spcPts val="500"/>
        </a:spcBef>
        <a:spcAft>
          <a:spcPct val="0"/>
        </a:spcAft>
        <a:buClr>
          <a:srgbClr val="F9B639"/>
        </a:buClr>
        <a:buSzPct val="80000"/>
        <a:buFont typeface="Wingdings 2" pitchFamily="18" charset="2"/>
        <a:buChar char=""/>
        <a:defRPr sz="2300" kern="1200">
          <a:solidFill>
            <a:srgbClr val="6C6C6C"/>
          </a:solidFill>
          <a:latin typeface="+mn-lt"/>
          <a:ea typeface="+mn-ea"/>
          <a:cs typeface="+mn-cs"/>
        </a:defRPr>
      </a:lvl2pPr>
      <a:lvl3pPr marL="758825" indent="-228600" algn="l" rtl="0" fontAlgn="base">
        <a:spcBef>
          <a:spcPts val="400"/>
        </a:spcBef>
        <a:spcAft>
          <a:spcPct val="0"/>
        </a:spcAft>
        <a:buClr>
          <a:srgbClr val="F9B639"/>
        </a:buClr>
        <a:buSzPct val="60000"/>
        <a:buFont typeface="Wingdings" pitchFamily="2" charset="2"/>
        <a:buChar char="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4888" indent="-228600" algn="l" rtl="0" fontAlgn="base">
        <a:spcBef>
          <a:spcPct val="20000"/>
        </a:spcBef>
        <a:spcAft>
          <a:spcPct val="0"/>
        </a:spcAft>
        <a:buClr>
          <a:srgbClr val="F9B639"/>
        </a:buClr>
        <a:buSzPct val="80000"/>
        <a:buFont typeface="Wingdings 2" pitchFamily="18" charset="2"/>
        <a:buChar char=""/>
        <a:defRPr sz="2000" kern="1200">
          <a:solidFill>
            <a:srgbClr val="6C6C6C"/>
          </a:solidFill>
          <a:latin typeface="+mn-lt"/>
          <a:ea typeface="+mn-ea"/>
          <a:cs typeface="+mn-cs"/>
        </a:defRPr>
      </a:lvl4pPr>
      <a:lvl5pPr marL="1279525" indent="-228600" algn="l" rtl="0" fontAlgn="base">
        <a:spcBef>
          <a:spcPts val="400"/>
        </a:spcBef>
        <a:spcAft>
          <a:spcPct val="0"/>
        </a:spcAft>
        <a:buClr>
          <a:srgbClr val="F9B639"/>
        </a:buClr>
        <a:buSzPct val="70000"/>
        <a:buFont typeface="Wingdings" pitchFamily="2" charset="2"/>
        <a:buChar char="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0" y="2130425"/>
            <a:ext cx="7772400" cy="1470025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 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/>
          </p:cNvGraphicFramePr>
          <p:nvPr/>
        </p:nvGraphicFramePr>
        <p:xfrm>
          <a:off x="457200" y="1600200"/>
          <a:ext cx="8229600" cy="37147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54560"/>
                <a:gridCol w="627504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Škola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SOU</a:t>
                      </a:r>
                      <a:r>
                        <a:rPr lang="cs-CZ" baseline="0" dirty="0" smtClean="0"/>
                        <a:t> a ZŠ Planá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4346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0"/>
            <a:ext cx="9144000" cy="1998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457200" y="2543175"/>
          <a:ext cx="8280400" cy="3570288"/>
        </p:xfrm>
        <a:graphic>
          <a:graphicData uri="http://schemas.openxmlformats.org/drawingml/2006/table">
            <a:tbl>
              <a:tblPr firstRow="1" firstCol="1">
                <a:tableStyleId>{2D5ABB26-0587-4C30-8999-92F81FD0307C}</a:tableStyleId>
              </a:tblPr>
              <a:tblGrid>
                <a:gridCol w="1900962"/>
                <a:gridCol w="6379957"/>
              </a:tblGrid>
              <a:tr h="397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Číslo projektu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38175" algn="l"/>
                        </a:tabLst>
                      </a:pPr>
                      <a:r>
                        <a:rPr lang="cs-CZ" sz="2000" dirty="0" smtClean="0">
                          <a:effectLst/>
                        </a:rPr>
                        <a:t>CZ.1.07</a:t>
                      </a:r>
                      <a:r>
                        <a:rPr lang="cs-CZ" sz="2000" dirty="0">
                          <a:effectLst/>
                        </a:rPr>
                        <a:t>/ 1.5.00/34.0673	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6545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Název školy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SOU a ZŠ Planá, Kostelní 129, Planá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6545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12775" algn="l"/>
                        </a:tabLs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Technologie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6545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Tematický okruh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Polévky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a přílohy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65455">
                <a:tc>
                  <a:txBody>
                    <a:bodyPr/>
                    <a:lstStyle/>
                    <a:p>
                      <a:pPr marL="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Název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Saláty 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6545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Číslo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0" i="0" u="none" strike="noStrike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VY_(32</a:t>
                      </a:r>
                      <a:r>
                        <a:rPr lang="cs-CZ" sz="1800" b="0" i="0" u="none" strike="noStrike" kern="1200" baseline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)_INOVACE_3.B_T_18(20</a:t>
                      </a:r>
                      <a:r>
                        <a:rPr lang="cs-CZ" sz="1800" b="0" i="0" u="none" strike="noStrike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)</a:t>
                      </a:r>
                      <a:endParaRPr lang="cs-CZ" sz="2000" dirty="0" smtClean="0">
                        <a:effectLst/>
                      </a:endParaRPr>
                    </a:p>
                  </a:txBody>
                  <a:tcPr marL="68580" marR="68580" marT="0" marB="0" anchor="ctr"/>
                </a:tc>
              </a:tr>
              <a:tr h="46545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Autor	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Ing. Petra Pechová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750" y="1628775"/>
            <a:ext cx="7239000" cy="4846638"/>
          </a:xfrm>
        </p:spPr>
        <p:txBody>
          <a:bodyPr>
            <a:normAutofit/>
          </a:bodyPr>
          <a:lstStyle/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  <a:p>
            <a:pPr marL="274320" indent="-274320" fontAlgn="auto"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/>
              <a:t>Cílem </a:t>
            </a:r>
            <a:r>
              <a:rPr lang="cs-CZ" dirty="0"/>
              <a:t>prezentace je seznámit žáky </a:t>
            </a:r>
            <a:r>
              <a:rPr lang="cs-CZ" dirty="0" smtClean="0"/>
              <a:t>s přípravou salátů.</a:t>
            </a:r>
            <a:endParaRPr lang="cs-CZ" dirty="0"/>
          </a:p>
          <a:p>
            <a:pPr marL="274320" indent="-274320" fontAlgn="auto"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/>
              <a:t>Materiál je určen pro žáky prvního ročníku oboru kuchařské práce.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/>
              <a:t>Materiál je určen pro výklad nové látky a interaktivní práci ve výuce.</a:t>
            </a:r>
          </a:p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Saláty</a:t>
            </a:r>
            <a:endParaRPr lang="cs-CZ" dirty="0"/>
          </a:p>
        </p:txBody>
      </p:sp>
      <p:sp>
        <p:nvSpPr>
          <p:cNvPr id="18434" name="Podnadpis 2"/>
          <p:cNvSpPr>
            <a:spLocks noGrp="1"/>
          </p:cNvSpPr>
          <p:nvPr>
            <p:ph type="subTitle" idx="1"/>
          </p:nvPr>
        </p:nvSpPr>
        <p:spPr>
          <a:xfrm>
            <a:off x="3354388" y="3540125"/>
            <a:ext cx="5114925" cy="1101725"/>
          </a:xfrm>
        </p:spPr>
        <p:txBody>
          <a:bodyPr/>
          <a:lstStyle/>
          <a:p>
            <a:r>
              <a:rPr lang="cs-CZ" smtClean="0"/>
              <a:t>Ing. Petra Pechová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320040"/>
            <a:ext cx="7239000" cy="11430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/>
              <a:t>Dělení salátů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Jednoduché (okurkový, hlávkový, zelný,…)</a:t>
            </a:r>
          </a:p>
          <a:p>
            <a:r>
              <a:rPr lang="cs-CZ" smtClean="0"/>
              <a:t>Složité (bramborový, vlašský, rybí, …</a:t>
            </a:r>
          </a:p>
          <a:p>
            <a:r>
              <a:rPr lang="cs-CZ" smtClean="0"/>
              <a:t>Jednodruhové (rajčatový, paprikový, …)</a:t>
            </a:r>
          </a:p>
          <a:p>
            <a:r>
              <a:rPr lang="cs-CZ" smtClean="0"/>
              <a:t>Vícedruhové (mrkvový s jablky, šopský, )</a:t>
            </a:r>
          </a:p>
          <a:p>
            <a:pPr>
              <a:buFontTx/>
              <a:buNone/>
            </a:pPr>
            <a:endParaRPr lang="cs-CZ" smtClean="0"/>
          </a:p>
          <a:p>
            <a:r>
              <a:rPr lang="cs-CZ" smtClean="0"/>
              <a:t>Ze syrové nebo vařené zeleniny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1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320040"/>
            <a:ext cx="7239000" cy="11430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/>
              <a:t>Příprava salátů 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Klademe důraz na kvalitu zeleniny, způsob krájení (ozdobný nůž), hygienu pracoviště</a:t>
            </a:r>
          </a:p>
          <a:p>
            <a:r>
              <a:rPr lang="cs-CZ" smtClean="0"/>
              <a:t>Používáme gumové rukavice (již neprochází tepelnou úpravou)</a:t>
            </a:r>
          </a:p>
          <a:p>
            <a:r>
              <a:rPr lang="cs-CZ" smtClean="0"/>
              <a:t>Uchováváme v chladu.</a:t>
            </a:r>
          </a:p>
        </p:txBody>
      </p:sp>
      <p:pic>
        <p:nvPicPr>
          <p:cNvPr id="20483" name="Picture 3" descr="C:\Users\Petra\AppData\Local\Microsoft\Windows\Temporary Internet Files\Content.IE5\SWD5ORPU\MP900408855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356100" y="3203575"/>
            <a:ext cx="2565400" cy="2565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7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320040"/>
            <a:ext cx="7239000" cy="11430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/>
              <a:t>Jednoduché saláty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Připravujeme ze syrové nebo vařené zeleniny</a:t>
            </a:r>
          </a:p>
          <a:p>
            <a:r>
              <a:rPr lang="cs-CZ" smtClean="0"/>
              <a:t>Vážeme (spojujeme) smetanou, majonézou, zálivkou, dresinkem</a:t>
            </a:r>
          </a:p>
          <a:p>
            <a:r>
              <a:rPr lang="cs-CZ" smtClean="0"/>
              <a:t>Zálivky: octová, olejová, smetanová, hořčicová, jogurtová, česneková, ….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1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320040"/>
            <a:ext cx="7239000" cy="11430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/>
              <a:t>Jednoduché saláty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Saláty ze syrové zeleniny: okurkový, paprikový, rajčatový, salát z kysaného zelí, hlávkový, mrkvový,….</a:t>
            </a:r>
          </a:p>
          <a:p>
            <a:pPr>
              <a:buFontTx/>
              <a:buNone/>
            </a:pPr>
            <a:endParaRPr lang="cs-CZ" smtClean="0"/>
          </a:p>
          <a:p>
            <a:r>
              <a:rPr lang="cs-CZ" smtClean="0"/>
              <a:t>Saláty z vařené zeleniny: celerový, zelný, z červené řepy, z fazolových lusků, …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5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320040"/>
            <a:ext cx="7239000" cy="11430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/>
              <a:t>Ovocné saláty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Z jednoho nebo několika druhů ovoce</a:t>
            </a:r>
          </a:p>
          <a:p>
            <a:r>
              <a:rPr lang="cs-CZ" smtClean="0"/>
              <a:t>Drobné necháváme vcelku, větší krájíme na různé tvary</a:t>
            </a:r>
          </a:p>
          <a:p>
            <a:r>
              <a:rPr lang="cs-CZ" smtClean="0"/>
              <a:t>Dochucujeme moučkovým cukrem, citronovou šťávou, džusem, smetanou, doplňujeme oříšky, rozinkami, likérem, kokosem, podáváme s oplatkami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9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Úkol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274320" indent="-274320" fontAlgn="auto"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/>
              <a:t>Vyhledejte na internetových </a:t>
            </a:r>
            <a:r>
              <a:rPr lang="cs-CZ" dirty="0" smtClean="0"/>
              <a:t>stránkách výrobní postup tří salátů ze syrové zeleniny a tří salátů z vařené zeleniny.</a:t>
            </a:r>
            <a:endParaRPr lang="cs-CZ" dirty="0"/>
          </a:p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endParaRPr lang="cs-CZ" dirty="0"/>
          </a:p>
        </p:txBody>
      </p:sp>
      <p:pic>
        <p:nvPicPr>
          <p:cNvPr id="24579" name="Picture 5" descr="C:\Users\Petra\AppData\Local\Microsoft\Windows\Temporary Internet Files\Content.IE5\RQS4LEPK\MC900359729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114800" y="2970213"/>
            <a:ext cx="2833688" cy="284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2662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ŠINDELKOVÁ, Alena. </a:t>
            </a:r>
            <a:r>
              <a:rPr lang="cs-CZ" i="1" smtClean="0"/>
              <a:t>Technologie 1</a:t>
            </a:r>
            <a:r>
              <a:rPr lang="cs-CZ" smtClean="0"/>
              <a:t>. Praha: Parta, 2001, ISBN 80-85989-83-2. </a:t>
            </a:r>
          </a:p>
          <a:p>
            <a:r>
              <a:rPr lang="cs-CZ" smtClean="0"/>
              <a:t>METZ; KESSLER, Grüner. </a:t>
            </a:r>
            <a:r>
              <a:rPr lang="cs-CZ" i="1" smtClean="0"/>
              <a:t>Restaurace a host</a:t>
            </a:r>
            <a:r>
              <a:rPr lang="cs-CZ" smtClean="0"/>
              <a:t>. Praha: Europa - Sobotáles cz., 2008, ISBN 978-80-86706-18-4. </a:t>
            </a:r>
            <a:endParaRPr lang="cs-CZ" smtClean="0">
              <a:latin typeface="Arial" charset="0"/>
            </a:endParaRPr>
          </a:p>
          <a:p>
            <a:r>
              <a:rPr lang="cs-CZ" smtClean="0"/>
              <a:t>www.office.microsoft.com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Bohatý">
    <a:dk1>
      <a:sysClr val="windowText" lastClr="000000"/>
    </a:dk1>
    <a:lt1>
      <a:sysClr val="window" lastClr="FFFFFF"/>
    </a:lt1>
    <a:dk2>
      <a:srgbClr val="B13F9A"/>
    </a:dk2>
    <a:lt2>
      <a:srgbClr val="F4E7ED"/>
    </a:lt2>
    <a:accent1>
      <a:srgbClr val="B83D68"/>
    </a:accent1>
    <a:accent2>
      <a:srgbClr val="AC66BB"/>
    </a:accent2>
    <a:accent3>
      <a:srgbClr val="DE6C36"/>
    </a:accent3>
    <a:accent4>
      <a:srgbClr val="F9B639"/>
    </a:accent4>
    <a:accent5>
      <a:srgbClr val="CF6DA4"/>
    </a:accent5>
    <a:accent6>
      <a:srgbClr val="FA8D3D"/>
    </a:accent6>
    <a:hlink>
      <a:srgbClr val="FFDE66"/>
    </a:hlink>
    <a:folHlink>
      <a:srgbClr val="D490C5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263</TotalTime>
  <Words>228</Words>
  <Application>Microsoft Office PowerPoint</Application>
  <PresentationFormat>On-screen Show (4:3)</PresentationFormat>
  <Paragraphs>46</Paragraphs>
  <Slides>10</Slides>
  <Notes>3</Notes>
  <HiddenSlides>2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Šablona návrhu</vt:lpstr>
      </vt:variant>
      <vt:variant>
        <vt:i4>5</vt:i4>
      </vt:variant>
      <vt:variant>
        <vt:lpstr>Nadpisy snímků</vt:lpstr>
      </vt:variant>
      <vt:variant>
        <vt:i4>10</vt:i4>
      </vt:variant>
    </vt:vector>
  </HeadingPairs>
  <TitlesOfParts>
    <vt:vector size="21" baseType="lpstr">
      <vt:lpstr>Trebuchet MS</vt:lpstr>
      <vt:lpstr>Arial</vt:lpstr>
      <vt:lpstr>Wingdings 2</vt:lpstr>
      <vt:lpstr>Wingdings</vt:lpstr>
      <vt:lpstr>Calibri</vt:lpstr>
      <vt:lpstr>Times New Roman</vt:lpstr>
      <vt:lpstr>Bohatý</vt:lpstr>
      <vt:lpstr>Bohatý</vt:lpstr>
      <vt:lpstr>Bohatý</vt:lpstr>
      <vt:lpstr>Bohatý</vt:lpstr>
      <vt:lpstr>Bohatý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</dc:title>
  <dc:creator>Petra</dc:creator>
  <cp:lastModifiedBy>DUM</cp:lastModifiedBy>
  <cp:revision>37</cp:revision>
  <dcterms:created xsi:type="dcterms:W3CDTF">2012-12-10T15:30:38Z</dcterms:created>
  <dcterms:modified xsi:type="dcterms:W3CDTF">2014-02-22T20:19:27Z</dcterms:modified>
</cp:coreProperties>
</file>