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3"/>
  </p:notesMasterIdLst>
  <p:sldIdLst>
    <p:sldId id="267" r:id="rId2"/>
    <p:sldId id="268" r:id="rId3"/>
    <p:sldId id="260" r:id="rId4"/>
    <p:sldId id="274" r:id="rId5"/>
    <p:sldId id="275" r:id="rId6"/>
    <p:sldId id="270" r:id="rId7"/>
    <p:sldId id="271" r:id="rId8"/>
    <p:sldId id="273" r:id="rId9"/>
    <p:sldId id="272" r:id="rId10"/>
    <p:sldId id="258" r:id="rId11"/>
    <p:sldId id="259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118" autoAdjust="0"/>
  </p:normalViewPr>
  <p:slideViewPr>
    <p:cSldViewPr>
      <p:cViewPr varScale="1">
        <p:scale>
          <a:sx n="42" d="100"/>
          <a:sy n="42" d="100"/>
        </p:scale>
        <p:origin x="-132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00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CFB24AC-6CF8-4D5D-B05D-24D466EA36E0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C5A1707-728B-4CF9-984B-A879A9F73C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97E552A-6596-47F8-9902-1DD364D8EC7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1B18A00-73EE-4E9C-9AF0-893D423EE42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662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D19D2AB-1F70-43E0-9D15-B646902B375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 bwMode="white">
          <a:xfrm>
            <a:off x="0" y="5970588"/>
            <a:ext cx="9144000" cy="887412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>
          <a:xfrm>
            <a:off x="-9525" y="6053138"/>
            <a:ext cx="2249488" cy="7127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>
          <a:xfrm>
            <a:off x="2359025" y="6043613"/>
            <a:ext cx="6784975" cy="7143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9013"/>
            <a:ext cx="2057400" cy="685800"/>
          </a:xfrm>
        </p:spPr>
        <p:txBody>
          <a:bodyPr>
            <a:noAutofit/>
          </a:bodyPr>
          <a:lstStyle>
            <a:lvl1pPr algn="ctr">
              <a:defRPr sz="20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39F34A6-5555-419B-96C8-2A6FAF5E012F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975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E3C27B97-E513-466D-A08C-A72E0B101F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26358-9EEA-46B2-92DF-66FB0EFF9654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60059C-D47F-4793-9FAA-C1EED10478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44D402-9DA1-4E73-8F9B-DB39B66EC185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8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5"/>
          </a:xfrm>
        </p:spPr>
        <p:txBody>
          <a:bodyPr>
            <a:noAutofit/>
          </a:bodyPr>
          <a:lstStyle>
            <a:lvl1pPr>
              <a:defRPr sz="24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5EB72D43-E85A-4367-805E-BF34F86EC6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63C7F8E-0516-462A-AE57-74DB032CBDB4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Zástupný symbol pro číslo snímku 9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3665E61-D3E7-4CA6-AB60-925FFA96B2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11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9DEE49E-4E29-43E1-B9FC-1FF4DA65CF3A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8" name="Zástupný symbol pro číslo snímku 1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CBB50EE0-6648-46CF-8626-373170E5B5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A5F40D-703E-4239-BE6C-2771B0FC6289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46741-4ED6-428C-A281-5B96B8FD5E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B55121-A424-4D5E-86F4-599655666F0D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8B5D845F-4834-49E8-9684-CBDA6D4486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/>
          <a:lstStyle>
            <a:lvl1pPr algn="l">
              <a:buNone/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17C2F4-FDA9-467A-AB48-F5D99C9EF179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A985FC-E98B-453B-8862-791CC5E4C9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 bwMode="white">
          <a:xfrm>
            <a:off x="-9525" y="4572000"/>
            <a:ext cx="9144000" cy="887413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>
            <a:off x="-9525" y="4664075"/>
            <a:ext cx="1463675" cy="7127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9"/>
          <p:cNvSpPr/>
          <p:nvPr/>
        </p:nvSpPr>
        <p:spPr>
          <a:xfrm>
            <a:off x="1544638" y="4654550"/>
            <a:ext cx="7599362" cy="712788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10"/>
          <p:cNvSpPr/>
          <p:nvPr/>
        </p:nvSpPr>
        <p:spPr bwMode="white">
          <a:xfrm>
            <a:off x="1447800" y="0"/>
            <a:ext cx="100013" cy="6867525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9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3BFF499-60B9-49BA-9336-A0B555101B04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0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50"/>
            <a:ext cx="1447800" cy="663575"/>
          </a:xfrm>
        </p:spPr>
        <p:txBody>
          <a:bodyPr rtlCol="0"/>
          <a:lstStyle>
            <a:lvl1pPr>
              <a:defRPr sz="2800" smtClean="0"/>
            </a:lvl1pPr>
          </a:lstStyle>
          <a:p>
            <a:pPr>
              <a:defRPr/>
            </a:pPr>
            <a:fld id="{219DC861-D8E2-4B54-B296-A5FCA5D210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400"/>
            <a:ext cx="45720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BB4745-7266-4F27-8A82-2CBEC66176F8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A8A6F8-A189-4D22-8636-B31887E570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 bwMode="white">
          <a:xfrm>
            <a:off x="6096000" y="0"/>
            <a:ext cx="320675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0"/>
            <a:ext cx="22098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D1F19E-A280-4792-9118-9AE3995937DE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248400"/>
            <a:ext cx="557371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3F0DC7-F2E6-4808-A4F8-E664C903FB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609600" y="228600"/>
            <a:ext cx="81534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612775" y="1600200"/>
            <a:ext cx="81534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CC87411-8D8A-4765-B676-0C8DF9017531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400"/>
            <a:ext cx="5421313" cy="365125"/>
          </a:xfrm>
          <a:prstGeom prst="rect">
            <a:avLst/>
          </a:prstGeom>
        </p:spPr>
        <p:txBody>
          <a:bodyPr vert="horz" anchor="ctr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5075"/>
            <a:ext cx="9144000" cy="31908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0" y="1279525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79525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1588"/>
            <a:ext cx="533400" cy="244475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F8E6C24-7838-4181-96FF-0C6A194701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8" r:id="rId1"/>
    <p:sldLayoutId id="2147483827" r:id="rId2"/>
    <p:sldLayoutId id="2147483829" r:id="rId3"/>
    <p:sldLayoutId id="2147483830" r:id="rId4"/>
    <p:sldLayoutId id="2147483831" r:id="rId5"/>
    <p:sldLayoutId id="2147483826" r:id="rId6"/>
    <p:sldLayoutId id="2147483832" r:id="rId7"/>
    <p:sldLayoutId id="2147483825" r:id="rId8"/>
    <p:sldLayoutId id="2147483833" r:id="rId9"/>
    <p:sldLayoutId id="2147483824" r:id="rId10"/>
    <p:sldLayoutId id="214748383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9pPr>
    </p:titleStyle>
    <p:bodyStyle>
      <a:lvl1pPr marL="319088" indent="-319088" algn="l" rtl="0" fontAlgn="base">
        <a:spcBef>
          <a:spcPts val="7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"/>
        <a:defRPr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ts val="55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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ts val="5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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fontAlgn="base">
        <a:spcBef>
          <a:spcPts val="400"/>
        </a:spcBef>
        <a:spcAft>
          <a:spcPct val="0"/>
        </a:spcAft>
        <a:buClr>
          <a:srgbClr val="A5AB81"/>
        </a:buClr>
        <a:buSzPct val="7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fontAlgn="base">
        <a:spcBef>
          <a:spcPts val="400"/>
        </a:spcBef>
        <a:spcAft>
          <a:spcPct val="0"/>
        </a:spcAft>
        <a:buClr>
          <a:srgbClr val="D8B25C"/>
        </a:buClr>
        <a:buSzPct val="6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smtClean="0"/>
              <a:t> </a:t>
            </a: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" y="2543175"/>
          <a:ext cx="8280400" cy="3189288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397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Polévky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 přílohy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Kompoty, doplňky pokrmů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VY_(32)_INOVACE_3.B_T_19(20)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320040" indent="-320040" fontAlgn="auto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Cílem </a:t>
            </a:r>
            <a:r>
              <a:rPr lang="cs-CZ" dirty="0"/>
              <a:t>prezentace je seznámit žáky </a:t>
            </a:r>
            <a:r>
              <a:rPr lang="cs-CZ" dirty="0" smtClean="0"/>
              <a:t>s přípravou  a zacházením s kompoty a doplňky pokrmů.</a:t>
            </a:r>
            <a:endParaRPr lang="cs-CZ" dirty="0"/>
          </a:p>
          <a:p>
            <a:pPr marL="320040" indent="-320040" fontAlgn="auto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/>
              <a:t>Materiál je určen pro žáky prvního ročníku oboru kuchařské práce.</a:t>
            </a:r>
          </a:p>
          <a:p>
            <a:pPr marL="320040" indent="-320040" fontAlgn="auto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/>
              <a:t>Materiál je určen pro výklad nové látky a interaktivní práci ve výuce.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/>
              <a:t>Kompoty, doplňky pokrmů</a:t>
            </a:r>
            <a:endParaRPr lang="cs-CZ" dirty="0"/>
          </a:p>
        </p:txBody>
      </p:sp>
      <p:sp>
        <p:nvSpPr>
          <p:cNvPr id="18434" name="Podnadpis 4"/>
          <p:cNvSpPr>
            <a:spLocks noGrp="1"/>
          </p:cNvSpPr>
          <p:nvPr>
            <p:ph type="subTitle" idx="1"/>
          </p:nvPr>
        </p:nvSpPr>
        <p:spPr>
          <a:xfrm>
            <a:off x="2362200" y="6049963"/>
            <a:ext cx="6705600" cy="685800"/>
          </a:xfrm>
        </p:spPr>
        <p:txBody>
          <a:bodyPr/>
          <a:lstStyle/>
          <a:p>
            <a:r>
              <a:rPr lang="cs-CZ" smtClean="0"/>
              <a:t>P. Pechová, 2012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cs-CZ" smtClean="0"/>
              <a:t>Kompoty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r>
              <a:rPr lang="cs-CZ" smtClean="0"/>
              <a:t>do provozoven veřejného stravování přichází kompoty již hotové</a:t>
            </a:r>
          </a:p>
          <a:p>
            <a:r>
              <a:rPr lang="cs-CZ" smtClean="0"/>
              <a:t>servírujeme vhodným způsobem</a:t>
            </a:r>
          </a:p>
        </p:txBody>
      </p:sp>
      <p:pic>
        <p:nvPicPr>
          <p:cNvPr id="19459" name="Picture 2" descr="C:\Users\Petra\AppData\Local\Microsoft\Windows\Temporary Internet Files\Content.IE5\SWD5ORPU\MP900407471[2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30550" y="3429000"/>
            <a:ext cx="3381375" cy="264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cs-CZ" smtClean="0"/>
              <a:t>Kompoty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r>
              <a:rPr lang="cs-CZ" smtClean="0"/>
              <a:t>skleněné nebo plechové obaly</a:t>
            </a:r>
          </a:p>
          <a:p>
            <a:r>
              <a:rPr lang="cs-CZ" smtClean="0"/>
              <a:t>po otevření plechového obalu přeléváme do jiných vhodných nádob (sklo, porcelán, nerez)</a:t>
            </a:r>
          </a:p>
          <a:p>
            <a:r>
              <a:rPr lang="cs-CZ" smtClean="0"/>
              <a:t>po otevření spotřebujeme do 48 hodin</a:t>
            </a:r>
          </a:p>
          <a:p>
            <a:r>
              <a:rPr lang="cs-CZ" smtClean="0"/>
              <a:t>uchováváme v chladu</a:t>
            </a:r>
          </a:p>
        </p:txBody>
      </p:sp>
      <p:pic>
        <p:nvPicPr>
          <p:cNvPr id="20483" name="Picture 2" descr="C:\Users\Petra\AppData\Local\Microsoft\Windows\Temporary Internet Files\Content.IE5\SWD5ORPU\MC90021537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9338" y="3644900"/>
            <a:ext cx="2338387" cy="215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cs-CZ" smtClean="0"/>
              <a:t>Kompoty 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mtClean="0"/>
              <a:t>připravíme tak, že ovoce krátce povaříme v cukerném roztoku – voda, cukr, citronová šťáva</a:t>
            </a:r>
          </a:p>
          <a:p>
            <a:pPr>
              <a:lnSpc>
                <a:spcPct val="90000"/>
              </a:lnSpc>
            </a:pPr>
            <a:r>
              <a:rPr lang="cs-CZ" smtClean="0"/>
              <a:t>dochucujeme skořicí, hřebíčkem, citronovou kůrou</a:t>
            </a:r>
          </a:p>
          <a:p>
            <a:pPr>
              <a:lnSpc>
                <a:spcPct val="90000"/>
              </a:lnSpc>
            </a:pPr>
            <a:r>
              <a:rPr lang="cs-CZ" smtClean="0"/>
              <a:t>ovoce nesmí být příliš měkké</a:t>
            </a:r>
          </a:p>
          <a:p>
            <a:pPr>
              <a:lnSpc>
                <a:spcPct val="90000"/>
              </a:lnSpc>
            </a:pPr>
            <a:r>
              <a:rPr lang="cs-CZ" smtClean="0"/>
              <a:t>před podáváním vychladíme</a:t>
            </a:r>
          </a:p>
          <a:p>
            <a:pPr>
              <a:lnSpc>
                <a:spcPct val="90000"/>
              </a:lnSpc>
            </a:pPr>
            <a:r>
              <a:rPr lang="cs-CZ" smtClean="0"/>
              <a:t>nemá dlouhou trvanlivost</a:t>
            </a:r>
          </a:p>
        </p:txBody>
      </p:sp>
      <p:pic>
        <p:nvPicPr>
          <p:cNvPr id="21507" name="Picture 2" descr="C:\Users\Petra\AppData\Local\Microsoft\Windows\Temporary Internet Files\Content.IE5\9E0WTXH6\MC90019646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18163" y="3141663"/>
            <a:ext cx="1839912" cy="1858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cs-CZ" smtClean="0"/>
              <a:t>Příprava kompotu</a:t>
            </a:r>
          </a:p>
        </p:txBody>
      </p:sp>
      <p:sp>
        <p:nvSpPr>
          <p:cNvPr id="22530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r>
              <a:rPr lang="cs-CZ" smtClean="0"/>
              <a:t>broskve a meruňky – před přípravou kompotu spaříme, oloupeme slupku</a:t>
            </a:r>
          </a:p>
          <a:p>
            <a:r>
              <a:rPr lang="cs-CZ" smtClean="0"/>
              <a:t>jablka a hrušky – oloupeme, zbavíme jádřince, doplňujeme skořicí a hřebíčkem</a:t>
            </a:r>
          </a:p>
          <a:p>
            <a:r>
              <a:rPr lang="cs-CZ" smtClean="0"/>
              <a:t>rybíz, třešně, višně, borůvky, jahody, maliny – krátce povaříme v cukerném roztoku</a:t>
            </a:r>
          </a:p>
        </p:txBody>
      </p:sp>
      <p:pic>
        <p:nvPicPr>
          <p:cNvPr id="22531" name="Picture 2" descr="C:\Users\Petra\AppData\Local\Microsoft\Windows\Temporary Internet Files\Content.IE5\1368Q93I\MC90030007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24525" y="4508500"/>
            <a:ext cx="1809750" cy="1182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cs-CZ" smtClean="0"/>
              <a:t>Význam doplňků pokrmů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r>
              <a:rPr lang="cs-CZ" smtClean="0"/>
              <a:t>chuťově doplní hlavní pokrm</a:t>
            </a:r>
          </a:p>
          <a:p>
            <a:r>
              <a:rPr lang="cs-CZ" smtClean="0"/>
              <a:t>obohacuje pokrm o vitamíny a minerální látky</a:t>
            </a:r>
          </a:p>
          <a:p>
            <a:r>
              <a:rPr lang="cs-CZ" smtClean="0"/>
              <a:t>zpestřuje pokrm esteticky</a:t>
            </a:r>
          </a:p>
          <a:p>
            <a:r>
              <a:rPr lang="cs-CZ" smtClean="0"/>
              <a:t>nemá za úkol nasytit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cs-CZ" smtClean="0"/>
              <a:t>Doplňky pokrmů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r>
              <a:rPr lang="cs-CZ" smtClean="0"/>
              <a:t>různě ochucená másla (kari, hořčicové, křenové, bylinkové, kečupové)</a:t>
            </a:r>
          </a:p>
          <a:p>
            <a:r>
              <a:rPr lang="cs-CZ" smtClean="0"/>
              <a:t>cibulka, zelený hrášek, petrželka</a:t>
            </a:r>
          </a:p>
          <a:p>
            <a:r>
              <a:rPr lang="cs-CZ" smtClean="0"/>
              <a:t>nakládaná zelenina</a:t>
            </a:r>
          </a:p>
          <a:p>
            <a:r>
              <a:rPr lang="cs-CZ" smtClean="0"/>
              <a:t>ozdoby z čerstvé zeleniny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cs-CZ" smtClean="0"/>
              <a:t>Kontrolní otázky: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pPr marL="514350" indent="-514350">
              <a:buFont typeface="Wingdings" pitchFamily="2" charset="2"/>
              <a:buAutoNum type="arabicPeriod"/>
            </a:pPr>
            <a:r>
              <a:rPr lang="cs-CZ" smtClean="0"/>
              <a:t>Jak připravíme cukerný roztok?</a:t>
            </a:r>
          </a:p>
          <a:p>
            <a:pPr marL="514350" indent="-514350">
              <a:buFont typeface="Wingdings" pitchFamily="2" charset="2"/>
              <a:buAutoNum type="arabicPeriod"/>
            </a:pPr>
            <a:r>
              <a:rPr lang="cs-CZ" smtClean="0"/>
              <a:t>Jak zacházíme s kompotem po jeho otevření?</a:t>
            </a:r>
          </a:p>
          <a:p>
            <a:pPr marL="514350" indent="-514350">
              <a:buFont typeface="Wingdings" pitchFamily="2" charset="2"/>
              <a:buAutoNum type="arabicPeriod"/>
            </a:pPr>
            <a:r>
              <a:rPr lang="cs-CZ" smtClean="0"/>
              <a:t>Jakým kořením nejčastěji ochucujeme kompoty?</a:t>
            </a:r>
          </a:p>
          <a:p>
            <a:pPr marL="514350" indent="-514350">
              <a:buFont typeface="Wingdings" pitchFamily="2" charset="2"/>
              <a:buAutoNum type="arabicPeriod"/>
            </a:pPr>
            <a:endParaRPr lang="cs-CZ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cs-CZ" smtClean="0"/>
              <a:t>Použité zdroje</a:t>
            </a:r>
          </a:p>
        </p:txBody>
      </p:sp>
      <p:sp>
        <p:nvSpPr>
          <p:cNvPr id="2765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r>
              <a:rPr lang="cs-CZ" smtClean="0"/>
              <a:t>ŠINDELKOVÁ, Alena. </a:t>
            </a:r>
            <a:r>
              <a:rPr lang="cs-CZ" i="1" smtClean="0"/>
              <a:t>Technologie 1</a:t>
            </a:r>
            <a:r>
              <a:rPr lang="cs-CZ" smtClean="0"/>
              <a:t>. Praha: Parta, 2001, ISBN 80-85989-83-2. </a:t>
            </a:r>
          </a:p>
          <a:p>
            <a:r>
              <a:rPr lang="cs-CZ" smtClean="0"/>
              <a:t>METZ; KESSLER, Grüner. </a:t>
            </a:r>
            <a:r>
              <a:rPr lang="cs-CZ" i="1" smtClean="0"/>
              <a:t>Restaurace a host</a:t>
            </a:r>
            <a:r>
              <a:rPr lang="cs-CZ" smtClean="0"/>
              <a:t>. Praha: Europa - Sobotáles cz., 2008, ISBN 978-80-86706-18-4. </a:t>
            </a:r>
          </a:p>
          <a:p>
            <a:r>
              <a:rPr lang="cs-CZ" sz="2100" smtClean="0"/>
              <a:t>www.office.microsoft.com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edián">
    <a:dk1>
      <a:sysClr val="windowText" lastClr="000000"/>
    </a:dk1>
    <a:lt1>
      <a:sysClr val="window" lastClr="FFFFFF"/>
    </a:lt1>
    <a:dk2>
      <a:srgbClr val="775F55"/>
    </a:dk2>
    <a:lt2>
      <a:srgbClr val="EBDDC3"/>
    </a:lt2>
    <a:accent1>
      <a:srgbClr val="94B6D2"/>
    </a:accent1>
    <a:accent2>
      <a:srgbClr val="DD8047"/>
    </a:accent2>
    <a:accent3>
      <a:srgbClr val="A5AB81"/>
    </a:accent3>
    <a:accent4>
      <a:srgbClr val="D8B25C"/>
    </a:accent4>
    <a:accent5>
      <a:srgbClr val="7BA79D"/>
    </a:accent5>
    <a:accent6>
      <a:srgbClr val="968C8C"/>
    </a:accent6>
    <a:hlink>
      <a:srgbClr val="F7B615"/>
    </a:hlink>
    <a:folHlink>
      <a:srgbClr val="704404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279</TotalTime>
  <Words>269</Words>
  <Application>Microsoft Office PowerPoint</Application>
  <PresentationFormat>On-screen Show (4:3)</PresentationFormat>
  <Paragraphs>63</Paragraphs>
  <Slides>11</Slides>
  <Notes>3</Notes>
  <HiddenSlides>2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11</vt:i4>
      </vt:variant>
    </vt:vector>
  </HeadingPairs>
  <TitlesOfParts>
    <vt:vector size="25" baseType="lpstr">
      <vt:lpstr>Tw Cen MT</vt:lpstr>
      <vt:lpstr>Arial</vt:lpstr>
      <vt:lpstr>Wingdings</vt:lpstr>
      <vt:lpstr>Wingdings 2</vt:lpstr>
      <vt:lpstr>Calibri</vt:lpstr>
      <vt:lpstr>Times New Roman</vt:lpstr>
      <vt:lpstr>Medián</vt:lpstr>
      <vt:lpstr>Medián</vt:lpstr>
      <vt:lpstr>Medián</vt:lpstr>
      <vt:lpstr>Medián</vt:lpstr>
      <vt:lpstr>Medián</vt:lpstr>
      <vt:lpstr>Medián</vt:lpstr>
      <vt:lpstr>Medián</vt:lpstr>
      <vt:lpstr>Medián</vt:lpstr>
      <vt:lpstr> </vt:lpstr>
      <vt:lpstr> Anotace</vt:lpstr>
      <vt:lpstr>KOMPOTY, DOPLŇKY POKRMŮ</vt:lpstr>
      <vt:lpstr>Kompoty </vt:lpstr>
      <vt:lpstr>Kompoty </vt:lpstr>
      <vt:lpstr>Kompoty </vt:lpstr>
      <vt:lpstr>Příprava kompotu</vt:lpstr>
      <vt:lpstr>Význam doplňků pokrmů</vt:lpstr>
      <vt:lpstr>Doplňky pokrmů</vt:lpstr>
      <vt:lpstr>Kontrolní otázky: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38</cp:revision>
  <dcterms:created xsi:type="dcterms:W3CDTF">2012-12-10T15:30:38Z</dcterms:created>
  <dcterms:modified xsi:type="dcterms:W3CDTF">2014-02-22T20:17:49Z</dcterms:modified>
</cp:coreProperties>
</file>