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5"/>
  </p:notesMasterIdLst>
  <p:sldIdLst>
    <p:sldId id="267" r:id="rId2"/>
    <p:sldId id="268" r:id="rId3"/>
    <p:sldId id="269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7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73237" autoAdjust="0"/>
  </p:normalViewPr>
  <p:slideViewPr>
    <p:cSldViewPr>
      <p:cViewPr varScale="1">
        <p:scale>
          <a:sx n="66" d="100"/>
          <a:sy n="66" d="100"/>
        </p:scale>
        <p:origin x="-142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00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D6497D-A72A-4173-B262-CF9DF3E85C89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02A8CC-4FCD-4C90-9137-C699DA109D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04246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2A8CC-4FCD-4C90-9137-C699DA109D0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6563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2A8CC-4FCD-4C90-9137-C699DA109D0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31064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2A8CC-4FCD-4C90-9137-C699DA109D0F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31064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2A8CC-4FCD-4C90-9137-C699DA109D0F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303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05315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9639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36151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60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8576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7757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04336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73501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76875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806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43818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56198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audio" Target="../media/audio2.wav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41775695"/>
              </p:ext>
            </p:extLst>
          </p:nvPr>
        </p:nvGraphicFramePr>
        <p:xfrm>
          <a:off x="457200" y="1600200"/>
          <a:ext cx="82296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2227677"/>
              </p:ext>
            </p:extLst>
          </p:nvPr>
        </p:nvGraphicFramePr>
        <p:xfrm>
          <a:off x="457200" y="2543240"/>
          <a:ext cx="8280919" cy="3190014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397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Polévky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 přílohy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Opakování příloh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</a:t>
                      </a:r>
                      <a:r>
                        <a:rPr lang="cs-CZ" sz="1800" b="0" i="0" u="none" strike="noStrike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)_INOVACE_3.B_T_20(20</a:t>
                      </a: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82488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Cílem je ověřit znalosti z oblasti </a:t>
            </a:r>
            <a:r>
              <a:rPr lang="cs-CZ" dirty="0" smtClean="0"/>
              <a:t>příloh.</a:t>
            </a:r>
            <a:endParaRPr lang="cs-CZ" dirty="0"/>
          </a:p>
          <a:p>
            <a:r>
              <a:rPr lang="cs-CZ" dirty="0"/>
              <a:t>Úkolem je správně odpovědět na otázky, po označení správné odpovědi se ozve potlesk a automaticky se zobrazí nová otázka. Při označení špatné odpovědi se ozve řinčení skla.</a:t>
            </a:r>
          </a:p>
          <a:p>
            <a:r>
              <a:rPr lang="cs-CZ" dirty="0"/>
              <a:t>Materiál je určen pro žáky oboru kuchařské práce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8238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Cílem je ověřit znalosti z oblasti </a:t>
            </a:r>
            <a:r>
              <a:rPr lang="cs-CZ" dirty="0" smtClean="0"/>
              <a:t>příloh.</a:t>
            </a:r>
            <a:endParaRPr lang="cs-CZ" dirty="0"/>
          </a:p>
          <a:p>
            <a:r>
              <a:rPr lang="cs-CZ" dirty="0"/>
              <a:t>Úkolem je správně odpovědět na otázky, po označení správné odpovědi se ozve potlesk a automaticky se zobrazí nová otázka. Při označení špatné odpovědi se ozve řinčení skla.</a:t>
            </a:r>
          </a:p>
          <a:p>
            <a:r>
              <a:rPr lang="cs-CZ" dirty="0"/>
              <a:t>Materiál je určen pro žáky oboru kuchařské práce.</a:t>
            </a:r>
          </a:p>
        </p:txBody>
      </p:sp>
    </p:spTree>
    <p:extLst>
      <p:ext uri="{BB962C8B-B14F-4D97-AF65-F5344CB8AC3E}">
        <p14:creationId xmlns:p14="http://schemas.microsoft.com/office/powerpoint/2010/main" val="4129290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Test – přílohy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Ing. Petra </a:t>
            </a:r>
            <a:r>
              <a:rPr lang="cs-CZ" dirty="0"/>
              <a:t>Pechová </a:t>
            </a:r>
            <a:r>
              <a:rPr lang="cs-CZ" dirty="0" smtClean="0"/>
              <a:t>2012</a:t>
            </a:r>
            <a:endParaRPr lang="cs-CZ" dirty="0"/>
          </a:p>
        </p:txBody>
      </p:sp>
      <p:sp>
        <p:nvSpPr>
          <p:cNvPr id="13315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3962400" y="5029200"/>
            <a:ext cx="1042988" cy="1042988"/>
          </a:xfrm>
          <a:prstGeom prst="actionButtonForwardNex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9565814"/>
      </p:ext>
    </p:extLst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Mezi přílohy z brambor připravené vařením patří: </a:t>
            </a:r>
          </a:p>
        </p:txBody>
      </p:sp>
      <p:sp>
        <p:nvSpPr>
          <p:cNvPr id="14338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395288" y="1916113"/>
            <a:ext cx="2895600" cy="1447800"/>
          </a:xfrm>
          <a:prstGeom prst="ellipse">
            <a:avLst/>
          </a:prstGeom>
          <a:solidFill>
            <a:srgbClr val="CCE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Bramborová kaše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4339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4356100" y="2420938"/>
            <a:ext cx="2895600" cy="1447800"/>
          </a:xfrm>
          <a:prstGeom prst="ellipse">
            <a:avLst/>
          </a:prstGeom>
          <a:solidFill>
            <a:srgbClr val="CCE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Brambory na smetaně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4340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817688" y="4110038"/>
            <a:ext cx="2895600" cy="1447800"/>
          </a:xfrm>
          <a:prstGeom prst="ellipse">
            <a:avLst/>
          </a:prstGeom>
          <a:solidFill>
            <a:srgbClr val="CCE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Hranolky  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4341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651500" y="4724400"/>
            <a:ext cx="2895600" cy="1447800"/>
          </a:xfrm>
          <a:prstGeom prst="ellipse">
            <a:avLst/>
          </a:prstGeom>
          <a:solidFill>
            <a:srgbClr val="CCE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Krokety </a:t>
            </a: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7953675"/>
      </p:ext>
    </p:extLst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Mezi přílohy z mouky a krupice nepatří:</a:t>
            </a:r>
          </a:p>
        </p:txBody>
      </p:sp>
      <p:sp>
        <p:nvSpPr>
          <p:cNvPr id="15362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827088" y="4221163"/>
            <a:ext cx="2895600" cy="1447800"/>
          </a:xfrm>
          <a:prstGeom prst="ellipse">
            <a:avLst/>
          </a:prstGeom>
          <a:solidFill>
            <a:srgbClr val="FFFF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Chlupaté knedlíky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5363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076825" y="1906588"/>
            <a:ext cx="2895600" cy="1447800"/>
          </a:xfrm>
          <a:prstGeom prst="ellipse">
            <a:avLst/>
          </a:prstGeom>
          <a:solidFill>
            <a:srgbClr val="FFFF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Karlovarské knedlíky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5364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827088" y="1905000"/>
            <a:ext cx="2895600" cy="1447800"/>
          </a:xfrm>
          <a:prstGeom prst="ellipse">
            <a:avLst/>
          </a:prstGeom>
          <a:solidFill>
            <a:srgbClr val="FFFF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dirty="0">
                <a:latin typeface="Calibri" pitchFamily="34" charset="0"/>
              </a:rPr>
              <a:t>  H</a:t>
            </a:r>
            <a:r>
              <a:rPr lang="cs-CZ" dirty="0" smtClean="0">
                <a:latin typeface="Calibri" pitchFamily="34" charset="0"/>
              </a:rPr>
              <a:t>ouskové knedlíky </a:t>
            </a:r>
            <a:endParaRPr lang="cs-CZ" dirty="0">
              <a:latin typeface="Calibri" pitchFamily="34" charset="0"/>
            </a:endParaRPr>
          </a:p>
          <a:p>
            <a:pPr algn="ctr"/>
            <a:r>
              <a:rPr lang="cs-CZ" dirty="0">
                <a:latin typeface="Calibri" pitchFamily="34" charset="0"/>
              </a:rPr>
              <a:t>	</a:t>
            </a:r>
          </a:p>
        </p:txBody>
      </p:sp>
      <p:sp>
        <p:nvSpPr>
          <p:cNvPr id="15365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048250" y="4200525"/>
            <a:ext cx="2895600" cy="1447800"/>
          </a:xfrm>
          <a:prstGeom prst="ellipse">
            <a:avLst/>
          </a:prstGeom>
          <a:solidFill>
            <a:srgbClr val="FFFF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Máslové noky </a:t>
            </a: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6546580"/>
      </p:ext>
    </p:extLst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Jaká je hmotnost jedné porce houskových knedlíků?</a:t>
            </a:r>
          </a:p>
        </p:txBody>
      </p:sp>
      <p:sp>
        <p:nvSpPr>
          <p:cNvPr id="16386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4643438" y="1773238"/>
            <a:ext cx="2895600" cy="1447800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160 g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6387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728663" y="1773238"/>
            <a:ext cx="2895600" cy="1447800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50 – 100 g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6388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2555875" y="3848100"/>
            <a:ext cx="2895600" cy="1447800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200 g</a:t>
            </a: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1732153"/>
      </p:ext>
    </p:extLst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333375"/>
            <a:ext cx="8229600" cy="1143000"/>
          </a:xfrm>
        </p:spPr>
        <p:txBody>
          <a:bodyPr/>
          <a:lstStyle/>
          <a:p>
            <a:r>
              <a:rPr lang="cs-CZ" dirty="0" smtClean="0"/>
              <a:t>Těstoviny jsou vyrobené z:</a:t>
            </a:r>
          </a:p>
        </p:txBody>
      </p:sp>
      <p:sp>
        <p:nvSpPr>
          <p:cNvPr id="17410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5004048" y="2564904"/>
            <a:ext cx="3024336" cy="1872208"/>
          </a:xfrm>
          <a:prstGeom prst="ellipse">
            <a:avLst/>
          </a:prstGeom>
          <a:solidFill>
            <a:srgbClr val="FF66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Hrubé mouky, vajec</a:t>
            </a:r>
          </a:p>
          <a:p>
            <a:pPr algn="ctr"/>
            <a:r>
              <a:rPr lang="cs-CZ" dirty="0" smtClean="0">
                <a:latin typeface="Calibri" pitchFamily="34" charset="0"/>
              </a:rPr>
              <a:t>a vody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7413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115616" y="2564904"/>
            <a:ext cx="3312418" cy="1872208"/>
          </a:xfrm>
          <a:prstGeom prst="ellipse">
            <a:avLst/>
          </a:prstGeom>
          <a:solidFill>
            <a:srgbClr val="FF66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Hrubé mouky, vajec, </a:t>
            </a:r>
          </a:p>
          <a:p>
            <a:pPr algn="ctr"/>
            <a:r>
              <a:rPr lang="cs-CZ" dirty="0" smtClean="0">
                <a:latin typeface="Calibri" pitchFamily="34" charset="0"/>
              </a:rPr>
              <a:t>vody a soli</a:t>
            </a: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8920656"/>
      </p:ext>
    </p:extLst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Při přípravě dušené rýže dodržujeme poměr: </a:t>
            </a:r>
          </a:p>
        </p:txBody>
      </p:sp>
      <p:sp>
        <p:nvSpPr>
          <p:cNvPr id="18434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3059113" y="4221163"/>
            <a:ext cx="2895600" cy="1447800"/>
          </a:xfrm>
          <a:prstGeom prst="ellipse">
            <a:avLst/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1 kg rýže na 1,5 litr vody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8435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4932363" y="2184400"/>
            <a:ext cx="2895600" cy="1447800"/>
          </a:xfrm>
          <a:prstGeom prst="ellipse">
            <a:avLst/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1,5 kg rýže na 1 litr vody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8436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971550" y="2184400"/>
            <a:ext cx="2895600" cy="1447800"/>
          </a:xfrm>
          <a:prstGeom prst="ellipse">
            <a:avLst/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1 kg rýže na 1 litr vody</a:t>
            </a: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1620450"/>
      </p:ext>
    </p:extLst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Mezi přílohy z luštěnin nepatří:</a:t>
            </a:r>
          </a:p>
        </p:txBody>
      </p:sp>
      <p:sp>
        <p:nvSpPr>
          <p:cNvPr id="19458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620713" y="3213100"/>
            <a:ext cx="2895600" cy="1447800"/>
          </a:xfrm>
          <a:prstGeom prst="ellipse">
            <a:avLst/>
          </a:prstGeom>
          <a:solidFill>
            <a:srgbClr val="33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Rýžová kaše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9459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2987675" y="1517650"/>
            <a:ext cx="2895600" cy="1447800"/>
          </a:xfrm>
          <a:prstGeom prst="ellipse">
            <a:avLst/>
          </a:prstGeom>
          <a:solidFill>
            <a:srgbClr val="33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Hrachová kaše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9460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3059113" y="4868863"/>
            <a:ext cx="2895600" cy="1447800"/>
          </a:xfrm>
          <a:prstGeom prst="ellipse">
            <a:avLst/>
          </a:prstGeom>
          <a:solidFill>
            <a:srgbClr val="33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Šoulet 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9461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292725" y="3213100"/>
            <a:ext cx="2895600" cy="1447800"/>
          </a:xfrm>
          <a:prstGeom prst="ellipse">
            <a:avLst/>
          </a:prstGeom>
          <a:solidFill>
            <a:srgbClr val="33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Čočka nakyselo</a:t>
            </a: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7593386"/>
      </p:ext>
    </p:extLst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Zadělávanou zeleninu nezahušťujeme:</a:t>
            </a:r>
          </a:p>
        </p:txBody>
      </p:sp>
      <p:sp>
        <p:nvSpPr>
          <p:cNvPr id="20482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5724525" y="3429000"/>
            <a:ext cx="2895600" cy="1447800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Strouhaným bramborem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483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395288" y="3298825"/>
            <a:ext cx="2895600" cy="1447800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Omáčkou </a:t>
            </a:r>
            <a:r>
              <a:rPr lang="cs-CZ" dirty="0" err="1" smtClean="0">
                <a:latin typeface="Calibri" pitchFamily="34" charset="0"/>
              </a:rPr>
              <a:t>velouté</a:t>
            </a:r>
            <a:r>
              <a:rPr lang="cs-CZ" dirty="0" smtClean="0">
                <a:latin typeface="Calibri" pitchFamily="34" charset="0"/>
              </a:rPr>
              <a:t> 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484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3302000" y="4941888"/>
            <a:ext cx="2895600" cy="1447800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Bešamelem 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485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3492500" y="1809750"/>
            <a:ext cx="2895600" cy="1447800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Zásmažkou </a:t>
            </a: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6748828"/>
      </p:ext>
    </p:extLst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Mezi jednoduché saláty nepatří:</a:t>
            </a:r>
          </a:p>
        </p:txBody>
      </p:sp>
      <p:sp>
        <p:nvSpPr>
          <p:cNvPr id="21506" name="Oval 3">
            <a:hlinkClick r:id="" action="ppaction://hlinkshowjump?jump=nextslide">
              <a:snd r:embed="rId3" name="applause.wav"/>
            </a:hlinkClick>
          </p:cNvPr>
          <p:cNvSpPr>
            <a:spLocks noChangeArrowheads="1"/>
          </p:cNvSpPr>
          <p:nvPr/>
        </p:nvSpPr>
        <p:spPr bwMode="auto">
          <a:xfrm>
            <a:off x="5410200" y="4419600"/>
            <a:ext cx="2895600" cy="1447800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Bramborový salát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1507" name="Oval 4">
            <a:hlinkClick r:id="" action="ppaction://noaction">
              <a:snd r:embed="rId4" name="glass.wav"/>
            </a:hlinkClick>
          </p:cNvPr>
          <p:cNvSpPr>
            <a:spLocks noChangeArrowheads="1"/>
          </p:cNvSpPr>
          <p:nvPr/>
        </p:nvSpPr>
        <p:spPr bwMode="auto">
          <a:xfrm>
            <a:off x="5410200" y="2286000"/>
            <a:ext cx="2895600" cy="1447800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Salát z červené řepy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1508" name="Oval 5">
            <a:hlinkClick r:id="" action="ppaction://noaction">
              <a:snd r:embed="rId4" name="glass.wav"/>
            </a:hlinkClick>
          </p:cNvPr>
          <p:cNvSpPr>
            <a:spLocks noChangeArrowheads="1"/>
          </p:cNvSpPr>
          <p:nvPr/>
        </p:nvSpPr>
        <p:spPr bwMode="auto">
          <a:xfrm>
            <a:off x="1828800" y="4419600"/>
            <a:ext cx="2895600" cy="1447800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Okurkový salát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1509" name="Oval 6">
            <a:hlinkClick r:id="" action="ppaction://noaction">
              <a:snd r:embed="rId4" name="glass.wav"/>
            </a:hlinkClick>
          </p:cNvPr>
          <p:cNvSpPr>
            <a:spLocks noChangeArrowheads="1"/>
          </p:cNvSpPr>
          <p:nvPr/>
        </p:nvSpPr>
        <p:spPr bwMode="auto">
          <a:xfrm>
            <a:off x="1981200" y="2286000"/>
            <a:ext cx="2895600" cy="1447800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Zelný salát</a:t>
            </a: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4116528"/>
      </p:ext>
    </p:extLst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konec</a:t>
            </a:r>
          </a:p>
        </p:txBody>
      </p:sp>
    </p:spTree>
    <p:extLst>
      <p:ext uri="{BB962C8B-B14F-4D97-AF65-F5344CB8AC3E}">
        <p14:creationId xmlns:p14="http://schemas.microsoft.com/office/powerpoint/2010/main" val="4208262042"/>
      </p:ext>
    </p:extLst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272</TotalTime>
  <Words>286</Words>
  <Application>Microsoft Office PowerPoint</Application>
  <PresentationFormat>Předvádění na obrazovce (4:3)</PresentationFormat>
  <Paragraphs>73</Paragraphs>
  <Slides>13</Slides>
  <Notes>4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 </vt:lpstr>
      <vt:lpstr> Anotace</vt:lpstr>
      <vt:lpstr> Anotace</vt:lpstr>
      <vt:lpstr>Test – přílohy</vt:lpstr>
      <vt:lpstr>Mezi přílohy z brambor připravené vařením patří: </vt:lpstr>
      <vt:lpstr>Mezi přílohy z mouky a krupice nepatří:</vt:lpstr>
      <vt:lpstr>Jaká je hmotnost jedné porce houskových knedlíků?</vt:lpstr>
      <vt:lpstr>Těstoviny jsou vyrobené z:</vt:lpstr>
      <vt:lpstr>Při přípravě dušené rýže dodržujeme poměr: </vt:lpstr>
      <vt:lpstr>Mezi přílohy z luštěnin nepatří:</vt:lpstr>
      <vt:lpstr>Zadělávanou zeleninu nezahušťujeme:</vt:lpstr>
      <vt:lpstr>Mezi jednoduché saláty nepatří:</vt:lpstr>
      <vt:lpstr>konec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Petra</cp:lastModifiedBy>
  <cp:revision>37</cp:revision>
  <dcterms:created xsi:type="dcterms:W3CDTF">2012-12-10T15:30:38Z</dcterms:created>
  <dcterms:modified xsi:type="dcterms:W3CDTF">2013-10-01T21:55:34Z</dcterms:modified>
</cp:coreProperties>
</file>