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94" r:id="rId3"/>
    <p:sldId id="270" r:id="rId4"/>
    <p:sldId id="290" r:id="rId5"/>
    <p:sldId id="292" r:id="rId6"/>
    <p:sldId id="256" r:id="rId7"/>
    <p:sldId id="295" r:id="rId8"/>
    <p:sldId id="271" r:id="rId9"/>
    <p:sldId id="298" r:id="rId10"/>
    <p:sldId id="272" r:id="rId11"/>
    <p:sldId id="297" r:id="rId12"/>
    <p:sldId id="283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22.2.2014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Obvody a obsahy – prověření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18.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78407400"/>
              </p:ext>
            </p:extLst>
          </p:nvPr>
        </p:nvGraphicFramePr>
        <p:xfrm>
          <a:off x="274219" y="3356992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1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219" y="3356992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06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předmětu MATEMATIKA. V dalším ročníku může být využit v rámci procvičení. Výuku  inovuje použitím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příklady s obrázky 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učitele. Snaží se povzbudit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prověření osvojení učiva v praktických úlohách.  Uvedené úlohy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mohou žáci řešit samostatně ve svých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sešitech, popřípadě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 bylo slíbeno minule, zkusíme dnes,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jak zvládáte různé výpočty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na základě údajů z plánku či mapy…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Jako vždy - 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propisovačky, tužky, kalkulačky, hlavy…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…vše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pouze vlastní !!!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Obrázek 4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7575" y="3068960"/>
            <a:ext cx="2228850" cy="21113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připraveni?</a:t>
            </a:r>
          </a:p>
          <a:p>
            <a:pPr marL="0" indent="0" algn="ct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vám přeji, ať se zadaří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76872"/>
            <a:ext cx="3168352" cy="23762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Úsek cesty, na mapě v měřítku 1 : 25 000 dlouhý 38,5 cm, ušel chodec za 1 a ¾ hodiny. Jakou (průměrnou) rychlostí šel?</a:t>
            </a: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Jaká je výměra trojúhelníkové parcely, která má na plánku v měřítku 1 : 2 500 strany 17 mm,  25 mm, a 32 mm ?</a:t>
            </a: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Určete rozlohu pole</a:t>
            </a:r>
          </a:p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zakresleného v mapě,</a:t>
            </a:r>
          </a:p>
          <a:p>
            <a:pPr algn="l"/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viz obrázek</a:t>
            </a:r>
          </a:p>
          <a:p>
            <a:pPr algn="l"/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(rozměry jsou uvedeny</a:t>
            </a:r>
          </a:p>
          <a:p>
            <a:pPr algn="l"/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v milimetrech)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747615"/>
            <a:ext cx="5292080" cy="3110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2267744" y="4869160"/>
            <a:ext cx="2088232" cy="454360"/>
          </a:xfrm>
          <a:prstGeom prst="rightArrow">
            <a:avLst>
              <a:gd name="adj1" fmla="val 50000"/>
              <a:gd name="adj2" fmla="val 1669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8994" y="274638"/>
            <a:ext cx="9202994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accent6">
                    <a:lumMod val="50000"/>
                  </a:schemeClr>
                </a:solidFill>
              </a:rPr>
              <a:t>Výsledky úloh :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5,5 km/h</a:t>
            </a:r>
          </a:p>
          <a:p>
            <a:pPr marL="742950" indent="-742950">
              <a:buFont typeface="+mj-lt"/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1 317 m</a:t>
            </a:r>
            <a:r>
              <a:rPr lang="cs-CZ" sz="40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742950" indent="-742950">
              <a:buFont typeface="+mj-lt"/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39 178,5 m</a:t>
            </a:r>
            <a:r>
              <a:rPr lang="cs-CZ" sz="40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35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91381"/>
            <a:ext cx="9144000" cy="57666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Podrobnější řešení úloh: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 1 : 25 000   =&gt;   1 cm ≈ 250 m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38,5 cm ≈ 9 625 m = 9,625 km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 = s/t = 9,625/1,75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5,5 km/h</a:t>
            </a:r>
          </a:p>
          <a:p>
            <a:pPr marL="0" indent="0" algn="ctr">
              <a:buNone/>
            </a:pPr>
            <a:endParaRPr lang="cs-CZ" sz="2800" b="1" u="dbl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Rychlost chodce byla 5,5 km/h.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600200"/>
                <a:ext cx="9144000" cy="525780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2.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M  1 : 2 500  =&gt; 1 cm ≈ 25 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17 mm = 1,7 cm ≈ 42,5 m , 25 mm = 2,5 cm ≈ 62,5 m , 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32 mm = 3,2 cm ≈ 80 m</a:t>
                </a:r>
              </a:p>
              <a:p>
                <a:pPr marL="0" indent="0" algn="ctr">
                  <a:buNone/>
                </a:pPr>
                <a:endParaRPr lang="cs-CZ" sz="16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Heronův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vzorec :  s = ½ . o = ½ . (42,5 + 62,5 + 80) = 92,5 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𝟗𝟐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. </m:t>
                        </m:r>
                        <m:d>
                          <m:d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𝟗𝟐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 −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𝟒𝟐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e>
                        </m:d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d>
                          <m:d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𝟗𝟐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 −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𝟔𝟐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</m:e>
                        </m:d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  <m:d>
                          <m:d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𝟗𝟐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.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𝟓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 −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𝟖𝟎</m:t>
                            </m:r>
                          </m:e>
                        </m:d>
                      </m:e>
                    </m:rad>
                  </m:oMath>
                </a14:m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𝟗𝟐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𝟓𝟎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1 317 m</a:t>
                </a:r>
                <a:r>
                  <a:rPr lang="cs-CZ" sz="2800" b="1" u="dbl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</a:p>
              <a:p>
                <a:pPr marL="0" indent="0" algn="ctr">
                  <a:buNone/>
                </a:pPr>
                <a:endParaRPr lang="cs-CZ" sz="16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Výměra parcely je 1 317 m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.</a:t>
                </a: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600200"/>
                <a:ext cx="9144000" cy="5257800"/>
              </a:xfrm>
              <a:blipFill rotWithShape="1">
                <a:blip r:embed="rId2"/>
                <a:stretch>
                  <a:fillRect t="-15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807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-1" y="1124744"/>
            <a:ext cx="9143143" cy="57332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 1 : 2 880 =&gt; 10 mm = 1 cm ≈ 28,8 m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17 mm ≈   48,96 m  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žlut</a:t>
            </a:r>
            <a:r>
              <a:rPr lang="cs-CZ" sz="2800" b="1" baseline="-25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= ½ . 48,96 . 138,24 = 3 384,1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48 mm ≈ 138,24 m  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okr</a:t>
            </a:r>
            <a:r>
              <a:rPr lang="cs-CZ" sz="2800" b="1" baseline="-25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= ½ 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60,48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210,24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=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6 357,7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63 mm ≈ 181,44 m   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lich</a:t>
            </a:r>
            <a:r>
              <a:rPr lang="cs-CZ" sz="2800" b="1" baseline="-25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=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½ . (138,24 + 210,24) . 241,92 =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21 mm ≈   60,48 m               = 42 152,1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73 mm ≈ 210,24 m</a:t>
            </a:r>
          </a:p>
          <a:p>
            <a:pPr marL="0" indent="0">
              <a:buNone/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63+21 = 84 mm  ≈ 241,92 m           a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 =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lich</a:t>
            </a:r>
            <a:r>
              <a:rPr lang="cs-CZ" sz="2800" b="1" baseline="-25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+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žlut</a:t>
            </a:r>
            <a:r>
              <a:rPr lang="cs-CZ" sz="2800" b="1" baseline="-25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–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okr</a:t>
            </a:r>
            <a:r>
              <a:rPr lang="cs-CZ" sz="2800" b="1" baseline="-25000" dirty="0" smtClean="0">
                <a:solidFill>
                  <a:schemeClr val="accent6">
                    <a:lumMod val="50000"/>
                  </a:schemeClr>
                </a:solidFill>
              </a:rPr>
              <a:t>.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39 178,5 m</a:t>
            </a:r>
            <a:r>
              <a:rPr lang="cs-CZ" sz="2800" b="1" u="dbl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Výměra pole je 39 178,5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.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(3,9 ha)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575" y="4333875"/>
            <a:ext cx="4162425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obvody 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doufám,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že jste to zvládli celkem bez problémů…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5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98127"/>
            <a:ext cx="5832648" cy="3799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631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138" y="3284984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2789</TotalTime>
  <Words>605</Words>
  <Application>Microsoft Office PowerPoint</Application>
  <PresentationFormat>Předvádění na obrazovce (4:3)</PresentationFormat>
  <Paragraphs>99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Microsoft Excel Worksheet</vt:lpstr>
      <vt:lpstr>  Obvody a obsahy – prověření 3</vt:lpstr>
      <vt:lpstr>P  R  O  C  E  N  T  A</vt:lpstr>
      <vt:lpstr>Prezentace aplikace PowerPoint</vt:lpstr>
      <vt:lpstr>Obsahy a obvody – prověření 3</vt:lpstr>
      <vt:lpstr>Obsahy a obvody – prověření 3</vt:lpstr>
      <vt:lpstr>Prezentace aplikace PowerPoint</vt:lpstr>
      <vt:lpstr>Obsahy a obvody prověření 3</vt:lpstr>
      <vt:lpstr>Obsahy a obvody – prověření 3</vt:lpstr>
      <vt:lpstr>Obsahy a obvody – prověření 3</vt:lpstr>
      <vt:lpstr>Obsahy a obvody – prověření 3</vt:lpstr>
      <vt:lpstr>Obsahy a obvody – prověření 3</vt:lpstr>
      <vt:lpstr>Obsahy a obvody – prověření 3</vt:lpstr>
      <vt:lpstr>Obsahy a obvody – prověření 3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135</cp:revision>
  <cp:lastPrinted>2013-04-09T11:39:44Z</cp:lastPrinted>
  <dcterms:created xsi:type="dcterms:W3CDTF">2013-02-26T11:10:07Z</dcterms:created>
  <dcterms:modified xsi:type="dcterms:W3CDTF">2014-02-22T17:54:03Z</dcterms:modified>
</cp:coreProperties>
</file>