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9" r:id="rId2"/>
    <p:sldId id="256" r:id="rId3"/>
    <p:sldId id="259" r:id="rId4"/>
    <p:sldId id="261" r:id="rId5"/>
    <p:sldId id="262" r:id="rId6"/>
    <p:sldId id="263" r:id="rId7"/>
    <p:sldId id="265" r:id="rId8"/>
    <p:sldId id="264" r:id="rId9"/>
    <p:sldId id="266" r:id="rId10"/>
    <p:sldId id="268" r:id="rId11"/>
    <p:sldId id="267" r:id="rId12"/>
    <p:sldId id="269" r:id="rId13"/>
    <p:sldId id="271" r:id="rId14"/>
    <p:sldId id="272" r:id="rId15"/>
    <p:sldId id="273" r:id="rId16"/>
    <p:sldId id="274" r:id="rId17"/>
    <p:sldId id="275" r:id="rId18"/>
    <p:sldId id="278" r:id="rId19"/>
    <p:sldId id="260" r:id="rId20"/>
    <p:sldId id="270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3" d="100"/>
          <a:sy n="83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38CF6E-6761-4D4F-BBDA-588C7D83008E}" type="datetimeFigureOut">
              <a:rPr lang="cs-CZ" smtClean="0"/>
              <a:t>29.1.2014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1DF364-84E5-49B6-8F8E-2BB8242034B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3914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F7AE-465E-4A30-9BD8-3408787C1E5D}" type="datetimeFigureOut">
              <a:rPr lang="cs-CZ" smtClean="0"/>
              <a:t>29.1.2014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ECA88-78F0-4040-81D5-A630207BDDE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0378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F7AE-465E-4A30-9BD8-3408787C1E5D}" type="datetimeFigureOut">
              <a:rPr lang="cs-CZ" smtClean="0"/>
              <a:t>29.1.2014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ECA88-78F0-4040-81D5-A630207BDDE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5572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F7AE-465E-4A30-9BD8-3408787C1E5D}" type="datetimeFigureOut">
              <a:rPr lang="cs-CZ" smtClean="0"/>
              <a:t>29.1.2014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ECA88-78F0-4040-81D5-A630207BDDE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0096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F7AE-465E-4A30-9BD8-3408787C1E5D}" type="datetimeFigureOut">
              <a:rPr lang="cs-CZ" smtClean="0"/>
              <a:t>29.1.2014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ECA88-78F0-4040-81D5-A630207BDDE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0275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F7AE-465E-4A30-9BD8-3408787C1E5D}" type="datetimeFigureOut">
              <a:rPr lang="cs-CZ" smtClean="0"/>
              <a:t>29.1.2014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ECA88-78F0-4040-81D5-A630207BDDE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9929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F7AE-465E-4A30-9BD8-3408787C1E5D}" type="datetimeFigureOut">
              <a:rPr lang="cs-CZ" smtClean="0"/>
              <a:t>29.1.2014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ECA88-78F0-4040-81D5-A630207BDDE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9183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F7AE-465E-4A30-9BD8-3408787C1E5D}" type="datetimeFigureOut">
              <a:rPr lang="cs-CZ" smtClean="0"/>
              <a:t>29.1.2014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ECA88-78F0-4040-81D5-A630207BDDE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0171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F7AE-465E-4A30-9BD8-3408787C1E5D}" type="datetimeFigureOut">
              <a:rPr lang="cs-CZ" smtClean="0"/>
              <a:t>29.1.2014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ECA88-78F0-4040-81D5-A630207BDDE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0831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F7AE-465E-4A30-9BD8-3408787C1E5D}" type="datetimeFigureOut">
              <a:rPr lang="cs-CZ" smtClean="0"/>
              <a:t>29.1.2014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ECA88-78F0-4040-81D5-A630207BDDE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1397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F7AE-465E-4A30-9BD8-3408787C1E5D}" type="datetimeFigureOut">
              <a:rPr lang="cs-CZ" smtClean="0"/>
              <a:t>29.1.2014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ECA88-78F0-4040-81D5-A630207BDDE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0740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F7AE-465E-4A30-9BD8-3408787C1E5D}" type="datetimeFigureOut">
              <a:rPr lang="cs-CZ" smtClean="0"/>
              <a:t>29.1.2014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ECA88-78F0-4040-81D5-A630207BDDE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5657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BF7AE-465E-4A30-9BD8-3408787C1E5D}" type="datetimeFigureOut">
              <a:rPr lang="cs-CZ" smtClean="0"/>
              <a:t>29.1.2014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ECA88-78F0-4040-81D5-A630207BDDE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923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programy.mb-net.cz/mb-pravek-novovek/JP0201007.htm" TargetMode="External"/><Relationship Id="rId3" Type="http://schemas.openxmlformats.org/officeDocument/2006/relationships/hyperlink" Target="http://programy.mb-net.cz/mb-pravek-novovek/media/jakzili/JP0201007-1.jpg" TargetMode="External"/><Relationship Id="rId7" Type="http://schemas.openxmlformats.org/officeDocument/2006/relationships/hyperlink" Target="http://programy.mb-net.cz/mb-pravek-novovek/JP0201006.htm" TargetMode="External"/><Relationship Id="rId2" Type="http://schemas.openxmlformats.org/officeDocument/2006/relationships/hyperlink" Target="http://programy.mb-net.cz/mb-pravek-novovek/JP0201001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tras.cz/vek-lovcu-a-mamutu/galerie/7983/" TargetMode="External"/><Relationship Id="rId5" Type="http://schemas.openxmlformats.org/officeDocument/2006/relationships/hyperlink" Target="http://programy.mb-net.cz/mb-pravek-novovek/JP0201005.htm" TargetMode="External"/><Relationship Id="rId10" Type="http://schemas.openxmlformats.org/officeDocument/2006/relationships/hyperlink" Target="http://2.bp.blogspot.com/-cO1fF8PLFck/TkYqqDraP6I/AAAAAAAAAoI/Jnk4sLhSz0o/s320/vm2.jpg" TargetMode="External"/><Relationship Id="rId4" Type="http://schemas.openxmlformats.org/officeDocument/2006/relationships/hyperlink" Target="http://programy.mb-net.cz/mb-pravek-novovek/JP0201003.htm" TargetMode="External"/><Relationship Id="rId9" Type="http://schemas.openxmlformats.org/officeDocument/2006/relationships/hyperlink" Target="http://4.bp.blogspot.com/-hQ3cIoXeF6Y/TkYqm2LQR_I/AAAAAAAAAoE/qVEO-Y2ESn4/s320/doba+bronzova.jp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8/8b/AlterOrient.jpg/800px-AlterOrient.jpg" TargetMode="External"/><Relationship Id="rId2" Type="http://schemas.openxmlformats.org/officeDocument/2006/relationships/hyperlink" Target="http://www.malinovysvet.cz/dejiny/starblvych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6/6c/Sparta_territory.jpg/654px-Sparta_territory.jpg" TargetMode="External"/><Relationship Id="rId5" Type="http://schemas.openxmlformats.org/officeDocument/2006/relationships/hyperlink" Target="http://hci.webpark.cz/klinovep.jpg" TargetMode="External"/><Relationship Id="rId4" Type="http://schemas.openxmlformats.org/officeDocument/2006/relationships/hyperlink" Target="http://scottie.borec.cz/skhtml/dejlib/b_staroorient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2455318"/>
              </p:ext>
            </p:extLst>
          </p:nvPr>
        </p:nvGraphicFramePr>
        <p:xfrm>
          <a:off x="197768" y="1940017"/>
          <a:ext cx="8748463" cy="486148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2008291"/>
                <a:gridCol w="6740172"/>
              </a:tblGrid>
              <a:tr h="339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</a:tr>
              <a:tr h="339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</a:tr>
              <a:tr h="6783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Člověk a společnost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</a:tr>
              <a:tr h="339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Občanská nauka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</a:tr>
              <a:tr h="6881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Člověk a právo 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</a:tr>
              <a:tr h="618868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Stát část 1. Historie</a:t>
                      </a: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</a:tr>
              <a:tr h="618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smtClean="0">
                          <a:effectLst/>
                        </a:rPr>
                        <a:t>VY_32_INOVACE_2A_ON_18(20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</a:tr>
              <a:tr h="3398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Mgr. Miroslav Pelán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</a:tr>
              <a:tr h="339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Datum tvorby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01.09.2012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</a:tr>
              <a:tr h="50467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999234" y="557064"/>
            <a:ext cx="263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4999234" y="5570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4999234" y="5570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4999234" y="557064"/>
            <a:ext cx="263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4999234" y="5570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4999234" y="5570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0" y="404664"/>
            <a:ext cx="9324528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8" name="Obdélník 87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9" name="Obdélník 88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0" name="Obdélník 89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1" name="Obdélník 90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2" name="Obdélník 91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3" name="Obdélník 92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4" name="Obdélník 93"/>
          <p:cNvSpPr/>
          <p:nvPr/>
        </p:nvSpPr>
        <p:spPr>
          <a:xfrm>
            <a:off x="4999234" y="557064"/>
            <a:ext cx="263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5" name="Obdélník 94"/>
          <p:cNvSpPr/>
          <p:nvPr/>
        </p:nvSpPr>
        <p:spPr>
          <a:xfrm>
            <a:off x="4999234" y="5570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6" name="Obdélník 95"/>
          <p:cNvSpPr/>
          <p:nvPr/>
        </p:nvSpPr>
        <p:spPr>
          <a:xfrm>
            <a:off x="4999234" y="5570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7" name="Obdélník 96"/>
          <p:cNvSpPr/>
          <p:nvPr/>
        </p:nvSpPr>
        <p:spPr>
          <a:xfrm>
            <a:off x="4999234" y="557064"/>
            <a:ext cx="263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8" name="Obdélník 97"/>
          <p:cNvSpPr/>
          <p:nvPr/>
        </p:nvSpPr>
        <p:spPr>
          <a:xfrm>
            <a:off x="4999234" y="5570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9" name="Obdélník 98"/>
          <p:cNvSpPr/>
          <p:nvPr/>
        </p:nvSpPr>
        <p:spPr>
          <a:xfrm>
            <a:off x="4999234" y="5570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0" name="Obdélník 99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1" name="Obdélník 100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2" name="Obdélník 101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3" name="Obdélník 102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4" name="Obdélník 103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5" name="Obdélník 104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6" name="Obdélník 105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7" name="Obdélník 106"/>
          <p:cNvSpPr/>
          <p:nvPr/>
        </p:nvSpPr>
        <p:spPr>
          <a:xfrm>
            <a:off x="4846834" y="404664"/>
            <a:ext cx="263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74" y="-51732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267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80728"/>
            <a:ext cx="7772400" cy="1470025"/>
          </a:xfrm>
        </p:spPr>
        <p:txBody>
          <a:bodyPr>
            <a:noAutofit/>
          </a:bodyPr>
          <a:lstStyle/>
          <a:p>
            <a:r>
              <a:rPr lang="cs-CZ" sz="9600" b="1" i="1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</a:rPr>
              <a:t>S T Á T</a:t>
            </a:r>
            <a:endParaRPr lang="cs-CZ" sz="9600" b="1" i="1" dirty="0">
              <a:ln>
                <a:solidFill>
                  <a:schemeClr val="tx1"/>
                </a:solidFill>
              </a:ln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2713856"/>
          </a:xfrm>
        </p:spPr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Část 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1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. - historie</a:t>
            </a:r>
            <a:endParaRPr lang="cs-CZ" dirty="0">
              <a:solidFill>
                <a:schemeClr val="tx2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6678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První společenské útvary:</a:t>
            </a:r>
            <a:endParaRPr lang="cs-CZ" u="sng" dirty="0">
              <a:ln>
                <a:solidFill>
                  <a:schemeClr val="tx1"/>
                </a:solidFill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800" b="1" dirty="0" smtClean="0">
                <a:solidFill>
                  <a:schemeClr val="tx2">
                    <a:lumMod val="75000"/>
                  </a:schemeClr>
                </a:solidFill>
              </a:rPr>
              <a:t>TLUPY</a:t>
            </a:r>
          </a:p>
          <a:p>
            <a:pPr>
              <a:buFontTx/>
              <a:buChar char="-"/>
            </a:pPr>
            <a:r>
              <a:rPr lang="cs-CZ" sz="3600" b="1" i="1" dirty="0" smtClean="0"/>
              <a:t>pozice</a:t>
            </a:r>
            <a:r>
              <a:rPr lang="cs-CZ" sz="3600" i="1" dirty="0" smtClean="0"/>
              <a:t> každého </a:t>
            </a:r>
            <a:r>
              <a:rPr lang="cs-CZ" sz="3600" b="1" i="1" dirty="0" smtClean="0"/>
              <a:t>jedince</a:t>
            </a:r>
            <a:r>
              <a:rPr lang="cs-CZ" sz="3600" i="1" dirty="0" smtClean="0"/>
              <a:t> byla jednoznačně </a:t>
            </a:r>
            <a:r>
              <a:rPr lang="cs-CZ" sz="3600" b="1" i="1" dirty="0" smtClean="0"/>
              <a:t>určena</a:t>
            </a:r>
            <a:r>
              <a:rPr lang="cs-CZ" sz="3600" i="1" dirty="0" smtClean="0"/>
              <a:t> jeho pohlavím a významnou roli hrály také jeho schopnosti (léčitelské, lovecké),</a:t>
            </a:r>
          </a:p>
          <a:p>
            <a:pPr>
              <a:buFontTx/>
              <a:buChar char="-"/>
            </a:pPr>
            <a:r>
              <a:rPr lang="cs-CZ" sz="3600" i="1" dirty="0" smtClean="0"/>
              <a:t>fungování tlupy = vnitřní </a:t>
            </a:r>
            <a:r>
              <a:rPr lang="cs-CZ" sz="3600" b="1" i="1" dirty="0" smtClean="0"/>
              <a:t>pravidla</a:t>
            </a:r>
            <a:r>
              <a:rPr lang="cs-CZ" sz="3600" i="1" dirty="0" smtClean="0"/>
              <a:t> závazná pro všechny její členy.</a:t>
            </a:r>
            <a:endParaRPr lang="cs-CZ" sz="3600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11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318" y="1340768"/>
            <a:ext cx="6329363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6718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První společenské útvary: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Zemědělské občiny</a:t>
            </a:r>
          </a:p>
          <a:p>
            <a:pPr marL="0" indent="0" algn="ctr">
              <a:buNone/>
            </a:pP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>
              <a:buFontTx/>
              <a:buChar char="-"/>
            </a:pPr>
            <a:r>
              <a:rPr lang="cs-CZ" dirty="0" smtClean="0"/>
              <a:t>žilo </a:t>
            </a:r>
            <a:r>
              <a:rPr lang="cs-CZ" b="1" dirty="0" smtClean="0"/>
              <a:t>pohromadě několik rodin </a:t>
            </a:r>
            <a:r>
              <a:rPr lang="cs-CZ" dirty="0" smtClean="0"/>
              <a:t>navzájem spojených příbuzenskými svazky,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>
              <a:buFontTx/>
              <a:buChar char="-"/>
            </a:pPr>
            <a:r>
              <a:rPr lang="cs-CZ" b="1" dirty="0" smtClean="0"/>
              <a:t>práce</a:t>
            </a:r>
            <a:r>
              <a:rPr lang="cs-CZ" dirty="0" smtClean="0"/>
              <a:t> na polích, lov, byly záležitostí celé občiny a byly </a:t>
            </a:r>
            <a:r>
              <a:rPr lang="cs-CZ" b="1" dirty="0" smtClean="0"/>
              <a:t>prováděny společně</a:t>
            </a:r>
            <a:r>
              <a:rPr lang="cs-CZ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283023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První společenské útvary: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</a:rPr>
              <a:t>MATRILINEÁRNÍ RODOVÁ SPOLEČNOST</a:t>
            </a:r>
          </a:p>
          <a:p>
            <a:pPr marL="0" indent="0" algn="ctr">
              <a:buNone/>
            </a:pPr>
            <a:endParaRPr lang="cs-CZ" sz="40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r>
              <a:rPr lang="cs-CZ" dirty="0" smtClean="0"/>
              <a:t>příslušnost k rodu byla nejprve určována </a:t>
            </a:r>
            <a:r>
              <a:rPr lang="cs-CZ" b="1" dirty="0" smtClean="0"/>
              <a:t>mateřskou linií </a:t>
            </a:r>
            <a:r>
              <a:rPr lang="cs-CZ" dirty="0" smtClean="0"/>
              <a:t>(matka = pokračovatelka rodu), </a:t>
            </a:r>
            <a:endParaRPr lang="cs-CZ" dirty="0"/>
          </a:p>
          <a:p>
            <a:r>
              <a:rPr lang="cs-CZ" dirty="0" smtClean="0">
                <a:effectLst/>
              </a:rPr>
              <a:t>ženám však nevznikaly </a:t>
            </a:r>
            <a:r>
              <a:rPr lang="cs-CZ" b="1" dirty="0" smtClean="0">
                <a:effectLst/>
              </a:rPr>
              <a:t>žádné výsady</a:t>
            </a:r>
            <a:r>
              <a:rPr lang="cs-CZ" dirty="0" smtClean="0">
                <a:effectLst/>
              </a:rPr>
              <a:t>, </a:t>
            </a:r>
          </a:p>
          <a:p>
            <a:r>
              <a:rPr lang="cs-CZ" dirty="0" smtClean="0">
                <a:effectLst/>
              </a:rPr>
              <a:t>v domovské osadě zůstávaly pouze dcery, mužští potomci odcházeli za svými ženami do jiných rodů.</a:t>
            </a:r>
          </a:p>
          <a:p>
            <a:pPr algn="just">
              <a:buFontTx/>
              <a:buChar char="-"/>
            </a:pPr>
            <a:endParaRPr lang="cs-CZ" dirty="0" smtClean="0"/>
          </a:p>
          <a:p>
            <a:pPr marL="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0836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5853" y="536074"/>
            <a:ext cx="2352294" cy="576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9492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První společenské útvary: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</a:rPr>
              <a:t>PATRIARCHÁT</a:t>
            </a:r>
          </a:p>
          <a:p>
            <a:r>
              <a:rPr lang="cs-CZ" sz="3600" dirty="0"/>
              <a:t>v</a:t>
            </a:r>
            <a:r>
              <a:rPr lang="cs-CZ" sz="3600" dirty="0" smtClean="0"/>
              <a:t> </a:t>
            </a:r>
            <a:r>
              <a:rPr lang="cs-CZ" sz="3600" b="1" dirty="0" smtClean="0"/>
              <a:t>neolitu</a:t>
            </a:r>
            <a:r>
              <a:rPr lang="cs-CZ" sz="3600" dirty="0" smtClean="0"/>
              <a:t> </a:t>
            </a:r>
            <a:r>
              <a:rPr lang="cs-CZ" sz="3600" b="1" dirty="0" smtClean="0"/>
              <a:t>získával muž rozhodující podíl </a:t>
            </a:r>
            <a:r>
              <a:rPr lang="cs-CZ" sz="3600" dirty="0" smtClean="0"/>
              <a:t>na hlavních zemědělských pracích a získávání obživy, </a:t>
            </a:r>
          </a:p>
          <a:p>
            <a:pPr marL="0" indent="0">
              <a:buNone/>
            </a:pPr>
            <a:endParaRPr lang="cs-CZ" sz="3600" dirty="0" smtClean="0"/>
          </a:p>
          <a:p>
            <a:r>
              <a:rPr lang="cs-CZ" sz="3600" b="1" dirty="0" smtClean="0"/>
              <a:t>pozice muže </a:t>
            </a:r>
            <a:r>
              <a:rPr lang="cs-CZ" sz="3600" dirty="0" smtClean="0"/>
              <a:t>byla dále </a:t>
            </a:r>
            <a:r>
              <a:rPr lang="cs-CZ" sz="3600" b="1" dirty="0" smtClean="0"/>
              <a:t>posilována</a:t>
            </a:r>
            <a:r>
              <a:rPr lang="cs-CZ" sz="3600" dirty="0" smtClean="0"/>
              <a:t> i jeho úlohou </a:t>
            </a:r>
            <a:r>
              <a:rPr lang="cs-CZ" sz="3600" b="1" dirty="0" smtClean="0"/>
              <a:t>při směně</a:t>
            </a:r>
            <a:r>
              <a:rPr lang="cs-CZ" sz="3600" dirty="0" smtClean="0"/>
              <a:t>, </a:t>
            </a:r>
            <a:r>
              <a:rPr lang="cs-CZ" sz="3600" b="1" dirty="0" smtClean="0"/>
              <a:t>obchodování</a:t>
            </a:r>
            <a:r>
              <a:rPr lang="cs-CZ" sz="3600" dirty="0" smtClean="0"/>
              <a:t>, </a:t>
            </a:r>
            <a:r>
              <a:rPr lang="cs-CZ" sz="3600" b="1" dirty="0" smtClean="0"/>
              <a:t>správě</a:t>
            </a:r>
            <a:r>
              <a:rPr lang="cs-CZ" sz="3600" dirty="0" smtClean="0"/>
              <a:t> a také jeho </a:t>
            </a:r>
            <a:r>
              <a:rPr lang="cs-CZ" sz="3600" b="1" dirty="0" smtClean="0"/>
              <a:t>úlohou bojovníka</a:t>
            </a:r>
            <a:r>
              <a:rPr lang="cs-CZ" sz="3600" dirty="0" smtClean="0"/>
              <a:t>.</a:t>
            </a:r>
            <a:endParaRPr lang="cs-CZ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451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První společenské útvary: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pozdní </a:t>
            </a:r>
            <a:r>
              <a:rPr lang="cs-CZ" b="1" dirty="0" smtClean="0"/>
              <a:t>doba kamenná </a:t>
            </a:r>
            <a:r>
              <a:rPr lang="cs-CZ" dirty="0" smtClean="0"/>
              <a:t>= postupná </a:t>
            </a:r>
            <a:r>
              <a:rPr lang="cs-CZ" b="1" dirty="0" smtClean="0"/>
              <a:t>diferenciace společnosti</a:t>
            </a:r>
            <a:r>
              <a:rPr lang="cs-CZ" dirty="0" smtClean="0"/>
              <a:t>, </a:t>
            </a:r>
          </a:p>
          <a:p>
            <a:r>
              <a:rPr lang="cs-CZ" dirty="0" smtClean="0"/>
              <a:t>rodové občiny se mění v </a:t>
            </a:r>
            <a:r>
              <a:rPr lang="cs-CZ" b="1" dirty="0" smtClean="0"/>
              <a:t>občiny sousedské</a:t>
            </a:r>
            <a:r>
              <a:rPr lang="cs-CZ" dirty="0" smtClean="0"/>
              <a:t>, </a:t>
            </a:r>
          </a:p>
          <a:p>
            <a:r>
              <a:rPr lang="cs-CZ" dirty="0" smtClean="0"/>
              <a:t>vytváří se </a:t>
            </a:r>
            <a:r>
              <a:rPr lang="cs-CZ" b="1" dirty="0" smtClean="0"/>
              <a:t>soukromé vlastnictví </a:t>
            </a:r>
            <a:r>
              <a:rPr lang="cs-CZ" dirty="0" smtClean="0"/>
              <a:t>= příčina </a:t>
            </a:r>
            <a:r>
              <a:rPr lang="cs-CZ" b="1" dirty="0" smtClean="0"/>
              <a:t>nerovného postavení rodin</a:t>
            </a:r>
            <a:r>
              <a:rPr lang="cs-CZ" dirty="0" smtClean="0"/>
              <a:t>, celých rodů a osad. </a:t>
            </a:r>
          </a:p>
          <a:p>
            <a:r>
              <a:rPr lang="cs-CZ" b="1" dirty="0" smtClean="0"/>
              <a:t>doba bronzová </a:t>
            </a:r>
            <a:r>
              <a:rPr lang="cs-CZ" dirty="0" smtClean="0"/>
              <a:t>= „náčelnické vrstvy“ (bohatě vybavené „knížecí“ hroby),</a:t>
            </a:r>
          </a:p>
          <a:p>
            <a:r>
              <a:rPr lang="cs-CZ" b="1" dirty="0" smtClean="0"/>
              <a:t>vrstva náčelníků </a:t>
            </a:r>
            <a:r>
              <a:rPr lang="cs-CZ" dirty="0" smtClean="0">
                <a:sym typeface="Wingdings 3"/>
              </a:rPr>
              <a:t></a:t>
            </a:r>
            <a:r>
              <a:rPr lang="cs-CZ" b="1" dirty="0" smtClean="0"/>
              <a:t>bojovníků</a:t>
            </a:r>
            <a:r>
              <a:rPr lang="cs-CZ" dirty="0" smtClean="0"/>
              <a:t> </a:t>
            </a:r>
            <a:r>
              <a:rPr lang="cs-CZ" dirty="0" smtClean="0">
                <a:sym typeface="Wingdings 3"/>
              </a:rPr>
              <a:t></a:t>
            </a:r>
            <a:r>
              <a:rPr lang="cs-CZ" b="1" dirty="0" smtClean="0"/>
              <a:t>kněžích</a:t>
            </a:r>
            <a:r>
              <a:rPr lang="cs-CZ" dirty="0" smtClean="0"/>
              <a:t>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7613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4664"/>
            <a:ext cx="5181600" cy="283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633574"/>
            <a:ext cx="5181600" cy="275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9091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STAROVĚKÉ STÁTY</a:t>
            </a:r>
            <a:endParaRPr lang="cs-CZ" u="sng" dirty="0">
              <a:ln>
                <a:solidFill>
                  <a:schemeClr val="tx1"/>
                </a:solidFill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>
                <a:effectLst/>
              </a:rPr>
              <a:t>koncentraci populace</a:t>
            </a:r>
            <a:r>
              <a:rPr lang="cs-CZ" dirty="0" smtClean="0">
                <a:effectLst/>
              </a:rPr>
              <a:t> v </a:t>
            </a:r>
            <a:r>
              <a:rPr lang="cs-CZ" b="1" dirty="0" smtClean="0">
                <a:effectLst/>
              </a:rPr>
              <a:t>oblastech,</a:t>
            </a:r>
            <a:r>
              <a:rPr lang="cs-CZ" dirty="0" smtClean="0">
                <a:effectLst/>
              </a:rPr>
              <a:t> kde přetrvávaly podmínky </a:t>
            </a:r>
            <a:r>
              <a:rPr lang="cs-CZ" b="1" dirty="0" smtClean="0">
                <a:effectLst/>
              </a:rPr>
              <a:t>vhodné pro zemědělství, </a:t>
            </a:r>
          </a:p>
          <a:p>
            <a:r>
              <a:rPr lang="cs-CZ" dirty="0" smtClean="0">
                <a:effectLst/>
              </a:rPr>
              <a:t>část obyvatel zatlačena až do </a:t>
            </a:r>
            <a:r>
              <a:rPr lang="cs-CZ" b="1" dirty="0" smtClean="0">
                <a:effectLst/>
              </a:rPr>
              <a:t>údolí velkých řek, </a:t>
            </a:r>
          </a:p>
          <a:p>
            <a:r>
              <a:rPr lang="cs-CZ" b="1" dirty="0" smtClean="0">
                <a:effectLst/>
              </a:rPr>
              <a:t>jednotlivé osady </a:t>
            </a:r>
            <a:r>
              <a:rPr lang="cs-CZ" dirty="0" smtClean="0">
                <a:effectLst/>
              </a:rPr>
              <a:t>při společné práci (zejména na odvodňování půdy, ale v údolí afrického Nilu i při vyhánění slonů a hrochů) </a:t>
            </a:r>
            <a:r>
              <a:rPr lang="cs-CZ" b="1" dirty="0" smtClean="0">
                <a:effectLst/>
              </a:rPr>
              <a:t>spojovaly</a:t>
            </a:r>
            <a:r>
              <a:rPr lang="cs-CZ" dirty="0" smtClean="0">
                <a:effectLst/>
              </a:rPr>
              <a:t>, až spolu vytvořily </a:t>
            </a:r>
            <a:r>
              <a:rPr lang="cs-CZ" b="1" dirty="0" smtClean="0">
                <a:effectLst/>
              </a:rPr>
              <a:t>první státy.</a:t>
            </a:r>
            <a:endParaRPr lang="cs-CZ" dirty="0" smtClean="0">
              <a:effectLst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0098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71538"/>
            <a:ext cx="7620000" cy="511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709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STAROVĚKÉ STÁTY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cs-CZ" sz="5800" u="sng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5800" b="1" u="sng" dirty="0" smtClean="0">
                <a:solidFill>
                  <a:schemeClr val="tx2">
                    <a:lumMod val="75000"/>
                  </a:schemeClr>
                </a:solidFill>
              </a:rPr>
              <a:t>město - městský stát - orientální říše</a:t>
            </a:r>
          </a:p>
          <a:p>
            <a:pPr marL="0" indent="0" algn="ctr">
              <a:buNone/>
            </a:pPr>
            <a:r>
              <a:rPr lang="cs-CZ" sz="5800" dirty="0" smtClean="0">
                <a:solidFill>
                  <a:schemeClr val="tx2">
                    <a:lumMod val="75000"/>
                  </a:schemeClr>
                </a:solidFill>
              </a:rPr>
              <a:t>Proč vznik státu?</a:t>
            </a:r>
            <a:endParaRPr lang="cs-CZ" sz="58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r>
              <a:rPr lang="cs-CZ" sz="4600" dirty="0" smtClean="0"/>
              <a:t>potřeba </a:t>
            </a:r>
            <a:r>
              <a:rPr lang="cs-CZ" sz="4600" b="1" dirty="0" smtClean="0"/>
              <a:t>řídit</a:t>
            </a:r>
            <a:r>
              <a:rPr lang="cs-CZ" sz="4600" dirty="0" smtClean="0"/>
              <a:t>, </a:t>
            </a:r>
          </a:p>
          <a:p>
            <a:r>
              <a:rPr lang="cs-CZ" sz="4600" b="1" dirty="0" smtClean="0"/>
              <a:t>organizovat</a:t>
            </a:r>
            <a:r>
              <a:rPr lang="cs-CZ" sz="4600" dirty="0" smtClean="0"/>
              <a:t>,</a:t>
            </a:r>
            <a:endParaRPr lang="cs-CZ" sz="4600" dirty="0"/>
          </a:p>
          <a:p>
            <a:r>
              <a:rPr lang="cs-CZ" sz="4600" dirty="0" smtClean="0"/>
              <a:t>zemědělská činnost (zavlažování),</a:t>
            </a:r>
          </a:p>
          <a:p>
            <a:r>
              <a:rPr lang="cs-CZ" sz="4600" b="1" dirty="0" smtClean="0"/>
              <a:t>obchod</a:t>
            </a:r>
            <a:r>
              <a:rPr lang="cs-CZ" sz="4600" dirty="0" smtClean="0"/>
              <a:t>,</a:t>
            </a:r>
          </a:p>
          <a:p>
            <a:r>
              <a:rPr lang="cs-CZ" sz="4600" dirty="0" smtClean="0"/>
              <a:t>střety zájmů </a:t>
            </a:r>
            <a:r>
              <a:rPr lang="cs-CZ" sz="4600" b="1" dirty="0" smtClean="0"/>
              <a:t>vrstev ve společnosti,</a:t>
            </a:r>
          </a:p>
          <a:p>
            <a:r>
              <a:rPr lang="cs-CZ" sz="4600" b="1" dirty="0" smtClean="0"/>
              <a:t>bránit území </a:t>
            </a:r>
            <a:r>
              <a:rPr lang="cs-CZ" sz="4600" dirty="0" smtClean="0"/>
              <a:t>před nepřáteli.</a:t>
            </a:r>
          </a:p>
        </p:txBody>
      </p:sp>
    </p:spTree>
    <p:extLst>
      <p:ext uri="{BB962C8B-B14F-4D97-AF65-F5344CB8AC3E}">
        <p14:creationId xmlns:p14="http://schemas.microsoft.com/office/powerpoint/2010/main" val="737774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STAROVĚKÉ STÁTY - FUNKCE STÁTU:</a:t>
            </a:r>
            <a:br>
              <a:rPr lang="cs-CZ" u="sng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</a:rPr>
            </a:br>
            <a:endParaRPr lang="cs-CZ" u="sng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err="1" smtClean="0"/>
              <a:t>hospodářskoorganizační</a:t>
            </a:r>
            <a:r>
              <a:rPr lang="cs-CZ" sz="4000" dirty="0" smtClean="0"/>
              <a:t>,</a:t>
            </a:r>
          </a:p>
          <a:p>
            <a:r>
              <a:rPr lang="cs-CZ" sz="4000" dirty="0"/>
              <a:t>p</a:t>
            </a:r>
            <a:r>
              <a:rPr lang="cs-CZ" sz="4000" dirty="0" smtClean="0"/>
              <a:t>olitická,</a:t>
            </a:r>
          </a:p>
          <a:p>
            <a:r>
              <a:rPr lang="cs-CZ" sz="4000" dirty="0"/>
              <a:t>v</a:t>
            </a:r>
            <a:r>
              <a:rPr lang="cs-CZ" sz="4000" dirty="0" smtClean="0"/>
              <a:t>ojenská,</a:t>
            </a:r>
          </a:p>
          <a:p>
            <a:r>
              <a:rPr lang="cs-CZ" sz="4000" dirty="0"/>
              <a:t>k</a:t>
            </a:r>
            <a:r>
              <a:rPr lang="cs-CZ" sz="4000" dirty="0" smtClean="0"/>
              <a:t>ulturní.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9165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STAROVĚKÉ STÁTY - STÁT:</a:t>
            </a:r>
            <a:br>
              <a:rPr lang="cs-CZ" u="sng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INSTITUCE, KTERÁ </a:t>
            </a:r>
            <a:r>
              <a:rPr lang="cs-CZ" b="1" dirty="0" smtClean="0"/>
              <a:t>ŘÍDÍ</a:t>
            </a:r>
            <a:r>
              <a:rPr lang="cs-CZ" dirty="0" smtClean="0"/>
              <a:t>, </a:t>
            </a:r>
            <a:r>
              <a:rPr lang="cs-CZ" b="1" dirty="0" smtClean="0"/>
              <a:t>KONTROLUJE</a:t>
            </a:r>
            <a:r>
              <a:rPr lang="cs-CZ" dirty="0" smtClean="0"/>
              <a:t>, </a:t>
            </a:r>
            <a:r>
              <a:rPr lang="cs-CZ" b="1" dirty="0" smtClean="0"/>
              <a:t>DONUCUJE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VZNIK </a:t>
            </a:r>
            <a:r>
              <a:rPr lang="cs-CZ" b="1" dirty="0" smtClean="0"/>
              <a:t>ADMINISTRATIVY</a:t>
            </a:r>
            <a:r>
              <a:rPr lang="cs-CZ" dirty="0" smtClean="0"/>
              <a:t>, </a:t>
            </a:r>
            <a:r>
              <a:rPr lang="cs-CZ" b="1" dirty="0" smtClean="0"/>
              <a:t>ÚŘEDNÍKŮ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NUTNOST </a:t>
            </a:r>
            <a:r>
              <a:rPr lang="cs-CZ" b="1" dirty="0" smtClean="0"/>
              <a:t>VZNIKU PÍSMA.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3838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172" y="642937"/>
            <a:ext cx="5621655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4023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STAROVĚKÉ STÁTY: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31812" y="1556792"/>
            <a:ext cx="4040188" cy="639762"/>
          </a:xfrm>
        </p:spPr>
        <p:txBody>
          <a:bodyPr>
            <a:normAutofit fontScale="25000" lnSpcReduction="20000"/>
          </a:bodyPr>
          <a:lstStyle/>
          <a:p>
            <a:pPr algn="ctr"/>
            <a:endParaRPr lang="cs-CZ" dirty="0" smtClean="0">
              <a:ln>
                <a:solidFill>
                  <a:schemeClr val="tx1"/>
                </a:solidFill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cs-CZ" dirty="0">
              <a:ln>
                <a:solidFill>
                  <a:schemeClr val="tx1"/>
                </a:solidFill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cs-CZ" sz="16000" dirty="0" smtClean="0">
              <a:ln>
                <a:solidFill>
                  <a:schemeClr val="tx1"/>
                </a:solidFill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cs-CZ" sz="16000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Afrika</a:t>
            </a:r>
          </a:p>
          <a:p>
            <a:pPr algn="ctr"/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Mezopotámie</a:t>
            </a:r>
          </a:p>
          <a:p>
            <a:r>
              <a:rPr lang="cs-CZ" dirty="0" smtClean="0"/>
              <a:t>Sumerové</a:t>
            </a:r>
          </a:p>
          <a:p>
            <a:r>
              <a:rPr lang="cs-CZ" dirty="0" smtClean="0"/>
              <a:t>Akkadská říše</a:t>
            </a:r>
          </a:p>
          <a:p>
            <a:r>
              <a:rPr lang="cs-CZ" dirty="0" err="1" smtClean="0"/>
              <a:t>Asyrie</a:t>
            </a:r>
            <a:r>
              <a:rPr lang="cs-CZ" dirty="0" smtClean="0"/>
              <a:t> (</a:t>
            </a:r>
            <a:r>
              <a:rPr lang="cs-CZ" dirty="0" err="1" smtClean="0"/>
              <a:t>Novoasyrská</a:t>
            </a:r>
            <a:r>
              <a:rPr lang="cs-CZ" dirty="0" smtClean="0"/>
              <a:t> říše)</a:t>
            </a:r>
          </a:p>
          <a:p>
            <a:r>
              <a:rPr lang="cs-CZ" dirty="0" smtClean="0"/>
              <a:t>Babylonie (</a:t>
            </a:r>
            <a:r>
              <a:rPr lang="cs-CZ" dirty="0" err="1" smtClean="0"/>
              <a:t>Novobabylonská</a:t>
            </a:r>
            <a:r>
              <a:rPr lang="cs-CZ" dirty="0" smtClean="0"/>
              <a:t> říše)</a:t>
            </a:r>
          </a:p>
          <a:p>
            <a:r>
              <a:rPr lang="cs-CZ" dirty="0" smtClean="0"/>
              <a:t>Egypt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Starověká Indie</a:t>
            </a:r>
            <a:endParaRPr lang="cs-CZ" sz="4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err="1" smtClean="0"/>
              <a:t>Harrapská</a:t>
            </a:r>
            <a:r>
              <a:rPr lang="cs-CZ" dirty="0" smtClean="0"/>
              <a:t> civilizace</a:t>
            </a:r>
          </a:p>
          <a:p>
            <a:r>
              <a:rPr lang="cs-CZ" dirty="0" err="1" smtClean="0"/>
              <a:t>Árjové</a:t>
            </a:r>
            <a:endParaRPr lang="cs-CZ" dirty="0" smtClean="0"/>
          </a:p>
          <a:p>
            <a:r>
              <a:rPr lang="cs-CZ" dirty="0" smtClean="0"/>
              <a:t>Védské období</a:t>
            </a:r>
          </a:p>
          <a:p>
            <a:r>
              <a:rPr lang="cs-CZ" dirty="0" smtClean="0"/>
              <a:t>Alexander Veliký - Persie</a:t>
            </a:r>
          </a:p>
          <a:p>
            <a:r>
              <a:rPr lang="cs-CZ" dirty="0" err="1" smtClean="0"/>
              <a:t>Guptovská</a:t>
            </a:r>
            <a:r>
              <a:rPr lang="cs-CZ" dirty="0" smtClean="0"/>
              <a:t> říše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9659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STAROVĚKÉ STÁTY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Asie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Čína</a:t>
            </a:r>
          </a:p>
          <a:p>
            <a:r>
              <a:rPr lang="cs-CZ" dirty="0" smtClean="0"/>
              <a:t>Malá Asie</a:t>
            </a:r>
          </a:p>
          <a:p>
            <a:r>
              <a:rPr lang="cs-CZ" dirty="0" smtClean="0"/>
              <a:t>Írán</a:t>
            </a:r>
          </a:p>
          <a:p>
            <a:r>
              <a:rPr lang="cs-CZ" dirty="0" smtClean="0"/>
              <a:t>Frýžská říše</a:t>
            </a:r>
          </a:p>
          <a:p>
            <a:r>
              <a:rPr lang="cs-CZ" dirty="0" smtClean="0"/>
              <a:t>Lýdské království</a:t>
            </a:r>
          </a:p>
          <a:p>
            <a:r>
              <a:rPr lang="cs-CZ" dirty="0" smtClean="0"/>
              <a:t>Persie</a:t>
            </a:r>
          </a:p>
          <a:p>
            <a:r>
              <a:rPr lang="cs-CZ" dirty="0" smtClean="0"/>
              <a:t>Sýrie</a:t>
            </a:r>
          </a:p>
          <a:p>
            <a:r>
              <a:rPr lang="cs-CZ" dirty="0" smtClean="0"/>
              <a:t>Foinikie</a:t>
            </a:r>
          </a:p>
          <a:p>
            <a:r>
              <a:rPr lang="cs-CZ" dirty="0" smtClean="0"/>
              <a:t>Izrael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algn="ctr"/>
            <a:r>
              <a:rPr lang="cs-CZ" sz="2800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Městské státy - Řecko</a:t>
            </a:r>
            <a:endParaRPr lang="cs-CZ" sz="2800" dirty="0">
              <a:ln>
                <a:solidFill>
                  <a:schemeClr val="tx1"/>
                </a:solidFill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Athény</a:t>
            </a:r>
          </a:p>
          <a:p>
            <a:r>
              <a:rPr lang="cs-CZ" dirty="0" smtClean="0"/>
              <a:t>Sparta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573016"/>
            <a:ext cx="3114675" cy="285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841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b="1" dirty="0" smtClean="0"/>
              <a:t>Slade 2</a:t>
            </a:r>
            <a:r>
              <a:rPr lang="cs-CZ" sz="1200" dirty="0" smtClean="0"/>
              <a:t>:</a:t>
            </a:r>
            <a:r>
              <a:rPr lang="cs-CZ" dirty="0" smtClean="0"/>
              <a:t> </a:t>
            </a:r>
            <a:r>
              <a:rPr lang="en-US" sz="1200" i="1" dirty="0" smtClean="0"/>
              <a:t>AUTHOR UNKNOW. www.mb-net.cz [online]. [cit. 2.11.2013]. </a:t>
            </a:r>
            <a:r>
              <a:rPr lang="en-US" sz="1200" i="1" dirty="0" err="1" smtClean="0"/>
              <a:t>Dostupný</a:t>
            </a:r>
            <a:r>
              <a:rPr lang="en-US" sz="1200" i="1" dirty="0" smtClean="0"/>
              <a:t> </a:t>
            </a:r>
            <a:r>
              <a:rPr lang="en-US" sz="1200" i="1" dirty="0" err="1" smtClean="0"/>
              <a:t>na</a:t>
            </a:r>
            <a:r>
              <a:rPr lang="en-US" sz="1200" i="1" dirty="0" smtClean="0"/>
              <a:t> WWW: </a:t>
            </a:r>
            <a:r>
              <a:rPr lang="en-US" sz="1200" i="1" dirty="0" smtClean="0">
                <a:hlinkClick r:id="rId2"/>
              </a:rPr>
              <a:t>http://programy.mb-net.cz/mb-pravek-novovek/JP0201001.htm</a:t>
            </a:r>
            <a:r>
              <a:rPr lang="cs-CZ" sz="1200" i="1" dirty="0" smtClean="0"/>
              <a:t>. </a:t>
            </a:r>
          </a:p>
          <a:p>
            <a:pPr marL="0" indent="0">
              <a:buNone/>
            </a:pPr>
            <a:r>
              <a:rPr lang="cs-CZ" sz="1200" b="1" i="1" dirty="0" smtClean="0"/>
              <a:t>Slade 3</a:t>
            </a:r>
            <a:r>
              <a:rPr lang="cs-CZ" sz="1200" i="1" dirty="0" smtClean="0"/>
              <a:t>: </a:t>
            </a:r>
            <a:r>
              <a:rPr lang="en-US" sz="1200" i="1" dirty="0" smtClean="0"/>
              <a:t>AUTHOR UNKNOW. www.programy.mb-net.cz [online]. [cit. 2.11.2013]. </a:t>
            </a:r>
            <a:r>
              <a:rPr lang="en-US" sz="1200" i="1" dirty="0" err="1" smtClean="0"/>
              <a:t>Dostupný</a:t>
            </a:r>
            <a:r>
              <a:rPr lang="en-US" sz="1200" i="1" dirty="0" smtClean="0"/>
              <a:t> </a:t>
            </a:r>
            <a:r>
              <a:rPr lang="en-US" sz="1200" i="1" dirty="0" err="1" smtClean="0"/>
              <a:t>na</a:t>
            </a:r>
            <a:r>
              <a:rPr lang="en-US" sz="1200" i="1" dirty="0" smtClean="0"/>
              <a:t> WWW: </a:t>
            </a:r>
            <a:r>
              <a:rPr lang="en-US" sz="1200" i="1" dirty="0" smtClean="0">
                <a:hlinkClick r:id="rId3"/>
              </a:rPr>
              <a:t>http://programy.mb-net.cz/mb-pravek-novovek/media/jakzili/JP0201007-1.jpg</a:t>
            </a:r>
            <a:r>
              <a:rPr lang="cs-CZ" sz="1200" dirty="0" smtClean="0"/>
              <a:t>.</a:t>
            </a:r>
          </a:p>
          <a:p>
            <a:pPr marL="0" indent="0">
              <a:buNone/>
            </a:pPr>
            <a:r>
              <a:rPr lang="cs-CZ" sz="1200" b="1" dirty="0" smtClean="0"/>
              <a:t>Slade 4: </a:t>
            </a:r>
            <a:r>
              <a:rPr lang="en-US" sz="1200" dirty="0" smtClean="0"/>
              <a:t>AUTHOR UNKNOW. </a:t>
            </a:r>
            <a:r>
              <a:rPr lang="en-US" sz="1200" i="1" dirty="0" smtClean="0"/>
              <a:t>www.programy.mb-net.cz</a:t>
            </a:r>
            <a:r>
              <a:rPr lang="en-US" sz="1200" dirty="0" smtClean="0"/>
              <a:t> [online]. [cit. 2.11.2013].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</a:t>
            </a:r>
            <a:r>
              <a:rPr lang="en-US" sz="1200" dirty="0" smtClean="0">
                <a:hlinkClick r:id="rId4"/>
              </a:rPr>
              <a:t>http://programy.mb-net.cz/mb-pravek-novovek/JP0201003.htm</a:t>
            </a:r>
            <a:r>
              <a:rPr lang="cs-CZ" sz="1200" dirty="0" smtClean="0"/>
              <a:t>.</a:t>
            </a:r>
          </a:p>
          <a:p>
            <a:pPr marL="0" indent="0">
              <a:buNone/>
            </a:pPr>
            <a:r>
              <a:rPr lang="cs-CZ" sz="1200" b="1" dirty="0" smtClean="0"/>
              <a:t>Slade 5: </a:t>
            </a:r>
            <a:r>
              <a:rPr lang="en-US" sz="1200" i="1" dirty="0" smtClean="0"/>
              <a:t>AUTHOR UNKNOW. www.programy.mb-net.cz [online]. [cit. 2.11.2013]. </a:t>
            </a:r>
            <a:r>
              <a:rPr lang="en-US" sz="1200" i="1" dirty="0" err="1" smtClean="0"/>
              <a:t>Dostupný</a:t>
            </a:r>
            <a:r>
              <a:rPr lang="en-US" sz="1200" i="1" dirty="0" smtClean="0"/>
              <a:t> </a:t>
            </a:r>
            <a:r>
              <a:rPr lang="en-US" sz="1200" i="1" dirty="0" err="1" smtClean="0"/>
              <a:t>na</a:t>
            </a:r>
            <a:r>
              <a:rPr lang="en-US" sz="1200" i="1" dirty="0" smtClean="0"/>
              <a:t> WWW: </a:t>
            </a:r>
            <a:r>
              <a:rPr lang="en-US" sz="1200" i="1" dirty="0" smtClean="0">
                <a:hlinkClick r:id="rId5"/>
              </a:rPr>
              <a:t>http://programy.mb-net.cz/mb-pravek-novovek/JP0201005.htm</a:t>
            </a:r>
            <a:r>
              <a:rPr lang="cs-CZ" sz="1200" dirty="0" smtClean="0"/>
              <a:t>.</a:t>
            </a:r>
          </a:p>
          <a:p>
            <a:pPr marL="0" indent="0">
              <a:buNone/>
            </a:pPr>
            <a:r>
              <a:rPr lang="cs-CZ" sz="1200" b="1" dirty="0" smtClean="0"/>
              <a:t>Slade 6: </a:t>
            </a:r>
            <a:r>
              <a:rPr lang="en-US" sz="1200" dirty="0" smtClean="0"/>
              <a:t>AUTHOR UNKNOW. </a:t>
            </a:r>
            <a:r>
              <a:rPr lang="en-US" sz="1200" i="1" dirty="0" smtClean="0"/>
              <a:t>www.itras.cz</a:t>
            </a:r>
            <a:r>
              <a:rPr lang="en-US" sz="1200" dirty="0" smtClean="0"/>
              <a:t> [online]. [cit. 2.11.2013].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</a:t>
            </a:r>
            <a:r>
              <a:rPr lang="en-US" sz="1200" dirty="0" smtClean="0">
                <a:hlinkClick r:id="rId6"/>
              </a:rPr>
              <a:t>http://itras.cz/vek-lovcu-a-mamutu/galerie/7983/</a:t>
            </a:r>
            <a:r>
              <a:rPr lang="cs-CZ" sz="1200" dirty="0" smtClean="0"/>
              <a:t>.</a:t>
            </a:r>
          </a:p>
          <a:p>
            <a:pPr marL="0" indent="0">
              <a:buNone/>
            </a:pPr>
            <a:r>
              <a:rPr lang="cs-CZ" sz="1200" b="1" dirty="0" smtClean="0"/>
              <a:t>Slade 7: </a:t>
            </a:r>
            <a:r>
              <a:rPr lang="en-US" sz="1200" dirty="0" smtClean="0"/>
              <a:t>AUTHOR UNKNOW. </a:t>
            </a:r>
            <a:r>
              <a:rPr lang="en-US" sz="1200" i="1" dirty="0" smtClean="0"/>
              <a:t>www.programy.mb-net.cz</a:t>
            </a:r>
            <a:r>
              <a:rPr lang="en-US" sz="1200" dirty="0" smtClean="0"/>
              <a:t> [online]. [cit. 2.11.2013].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</a:t>
            </a:r>
            <a:r>
              <a:rPr lang="en-US" sz="1200" dirty="0" smtClean="0">
                <a:hlinkClick r:id="rId7"/>
              </a:rPr>
              <a:t>http://programy.mb-net.cz/mb-pravek-novovek/JP0201006.htm</a:t>
            </a:r>
            <a:r>
              <a:rPr lang="cs-CZ" sz="1200" dirty="0" smtClean="0"/>
              <a:t>.</a:t>
            </a:r>
          </a:p>
          <a:p>
            <a:pPr marL="0" indent="0">
              <a:buNone/>
            </a:pPr>
            <a:r>
              <a:rPr lang="cs-CZ" sz="1200" b="1" dirty="0" smtClean="0"/>
              <a:t>Slade 8: </a:t>
            </a:r>
            <a:r>
              <a:rPr lang="en-US" sz="1200" dirty="0" smtClean="0"/>
              <a:t>AUTHOR UNKNOW. </a:t>
            </a:r>
            <a:r>
              <a:rPr lang="en-US" sz="1200" i="1" dirty="0" smtClean="0"/>
              <a:t>www.programy.mb-net.cz</a:t>
            </a:r>
            <a:r>
              <a:rPr lang="en-US" sz="1200" dirty="0" smtClean="0"/>
              <a:t> [online]. [cit. 2.11.2013].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</a:t>
            </a:r>
            <a:r>
              <a:rPr lang="en-US" sz="1200" dirty="0" smtClean="0">
                <a:hlinkClick r:id="rId8"/>
              </a:rPr>
              <a:t>http://programy.mb-net.cz/mb-pravek-novovek/JP0201007.htm</a:t>
            </a:r>
            <a:r>
              <a:rPr lang="cs-CZ" sz="1200" dirty="0" smtClean="0"/>
              <a:t>.</a:t>
            </a:r>
          </a:p>
          <a:p>
            <a:pPr marL="0" indent="0">
              <a:buNone/>
            </a:pPr>
            <a:r>
              <a:rPr lang="cs-CZ" sz="1200" b="1" dirty="0" smtClean="0"/>
              <a:t>Slade 9a: </a:t>
            </a:r>
            <a:r>
              <a:rPr lang="en-US" sz="1200" dirty="0" smtClean="0"/>
              <a:t>AUTHOR UNKNOW. </a:t>
            </a:r>
            <a:r>
              <a:rPr lang="en-US" sz="1200" i="1" dirty="0" smtClean="0"/>
              <a:t>www.hradiska.sk</a:t>
            </a:r>
            <a:r>
              <a:rPr lang="en-US" sz="1200" dirty="0" smtClean="0"/>
              <a:t> [online]. [cit. 2.11.2013].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</a:t>
            </a:r>
            <a:r>
              <a:rPr lang="en-US" sz="1200" dirty="0" smtClean="0">
                <a:hlinkClick r:id="rId9"/>
              </a:rPr>
              <a:t>http://4.bp.blogspot.com/-hQ3cIoXeF6Y/TkYqm2LQR_I/AAAAAAAAAoE/qVEO-Y2ESn4/s320/doba+bronzova.jpg</a:t>
            </a:r>
            <a:r>
              <a:rPr lang="cs-CZ" sz="1200" dirty="0" smtClean="0"/>
              <a:t>.</a:t>
            </a:r>
          </a:p>
          <a:p>
            <a:pPr marL="0" indent="0">
              <a:buNone/>
            </a:pPr>
            <a:r>
              <a:rPr lang="cs-CZ" sz="1200" b="1" dirty="0" smtClean="0"/>
              <a:t>Slade 9b: </a:t>
            </a:r>
            <a:r>
              <a:rPr lang="en-US" sz="1200" dirty="0" smtClean="0"/>
              <a:t>AUTHOR UNKNOW. </a:t>
            </a:r>
            <a:r>
              <a:rPr lang="en-US" sz="1200" i="1" dirty="0" smtClean="0"/>
              <a:t>www.hradiska.sk</a:t>
            </a:r>
            <a:r>
              <a:rPr lang="en-US" sz="1200" dirty="0" smtClean="0"/>
              <a:t> [online]. [cit. 2.11.2013].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</a:t>
            </a:r>
            <a:r>
              <a:rPr lang="en-US" sz="1200" dirty="0" smtClean="0">
                <a:hlinkClick r:id="rId10"/>
              </a:rPr>
              <a:t>http://2.bp.blogspot.com/-cO1fF8PLFck/TkYqqDraP6I/AAAAAAAAAoI/Jnk4sLhSz0o/s320/vm2.jpg</a:t>
            </a:r>
            <a:r>
              <a:rPr lang="cs-CZ" sz="1200" dirty="0" smtClean="0"/>
              <a:t>.</a:t>
            </a:r>
          </a:p>
          <a:p>
            <a:pPr marL="0" indent="0">
              <a:buNone/>
            </a:pPr>
            <a:endParaRPr lang="cs-CZ" sz="1200" b="1" dirty="0" smtClean="0"/>
          </a:p>
          <a:p>
            <a:pPr marL="0" indent="0">
              <a:buNone/>
            </a:pPr>
            <a:endParaRPr lang="cs-CZ" sz="1200" b="1" dirty="0" smtClean="0"/>
          </a:p>
          <a:p>
            <a:pPr marL="0" indent="0">
              <a:buNone/>
            </a:pPr>
            <a:endParaRPr lang="cs-CZ" sz="1200" b="1" dirty="0" smtClean="0"/>
          </a:p>
          <a:p>
            <a:pPr marL="0" indent="0">
              <a:buNone/>
            </a:pPr>
            <a:endParaRPr lang="cs-CZ" sz="1200" b="1" dirty="0" smtClean="0"/>
          </a:p>
          <a:p>
            <a:pPr marL="0" indent="0">
              <a:buNone/>
            </a:pPr>
            <a:endParaRPr lang="cs-CZ" sz="1200" i="1" dirty="0"/>
          </a:p>
        </p:txBody>
      </p:sp>
    </p:spTree>
    <p:extLst>
      <p:ext uri="{BB962C8B-B14F-4D97-AF65-F5344CB8AC3E}">
        <p14:creationId xmlns:p14="http://schemas.microsoft.com/office/powerpoint/2010/main" val="44474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 smtClean="0"/>
              <a:t>Slade 10: </a:t>
            </a:r>
            <a:r>
              <a:rPr lang="en-US" sz="1400" dirty="0" smtClean="0"/>
              <a:t>AUTHOR UNKNOW. </a:t>
            </a:r>
            <a:r>
              <a:rPr lang="en-US" sz="1400" i="1" dirty="0" smtClean="0"/>
              <a:t>www.malinovysvet.cz</a:t>
            </a:r>
            <a:r>
              <a:rPr lang="en-US" sz="1400" dirty="0" smtClean="0"/>
              <a:t> [online]. [cit. 2.11.2013]. </a:t>
            </a:r>
            <a:r>
              <a:rPr lang="en-US" sz="1400" dirty="0" err="1" smtClean="0"/>
              <a:t>Dostupný</a:t>
            </a:r>
            <a:r>
              <a:rPr lang="en-US" sz="1400" dirty="0" smtClean="0"/>
              <a:t> </a:t>
            </a:r>
            <a:r>
              <a:rPr lang="en-US" sz="1400" dirty="0" err="1" smtClean="0"/>
              <a:t>na</a:t>
            </a:r>
            <a:r>
              <a:rPr lang="en-US" sz="1400" dirty="0" smtClean="0"/>
              <a:t> WWW: </a:t>
            </a:r>
            <a:r>
              <a:rPr lang="en-US" sz="1400" dirty="0" smtClean="0">
                <a:hlinkClick r:id="rId2"/>
              </a:rPr>
              <a:t>http://www.malinovysvet.cz/dejiny/starblvych.htm</a:t>
            </a:r>
            <a:r>
              <a:rPr lang="cs-CZ" sz="1400" dirty="0" smtClean="0"/>
              <a:t>.</a:t>
            </a:r>
          </a:p>
          <a:p>
            <a:pPr marL="0" indent="0">
              <a:buNone/>
            </a:pPr>
            <a:r>
              <a:rPr lang="cs-CZ" sz="1400" b="1" dirty="0" smtClean="0"/>
              <a:t>Slade 11: </a:t>
            </a:r>
            <a:r>
              <a:rPr lang="en-US" sz="1400" dirty="0" smtClean="0"/>
              <a:t>AUTHOR UNKNOW. </a:t>
            </a:r>
            <a:r>
              <a:rPr lang="en-US" sz="1400" i="1" dirty="0" smtClean="0"/>
              <a:t>www.wikipedia.org</a:t>
            </a:r>
            <a:r>
              <a:rPr lang="en-US" sz="1400" dirty="0" smtClean="0"/>
              <a:t> [online]. [cit. 2.11.2013]. </a:t>
            </a:r>
            <a:r>
              <a:rPr lang="en-US" sz="1400" dirty="0" err="1" smtClean="0"/>
              <a:t>Dostupný</a:t>
            </a:r>
            <a:r>
              <a:rPr lang="en-US" sz="1400" dirty="0" smtClean="0"/>
              <a:t> </a:t>
            </a:r>
            <a:r>
              <a:rPr lang="en-US" sz="1400" dirty="0" err="1" smtClean="0"/>
              <a:t>na</a:t>
            </a:r>
            <a:r>
              <a:rPr lang="en-US" sz="1400" dirty="0" smtClean="0"/>
              <a:t> WWW: </a:t>
            </a:r>
            <a:r>
              <a:rPr lang="en-US" sz="1400" dirty="0" smtClean="0">
                <a:hlinkClick r:id="rId3"/>
              </a:rPr>
              <a:t>http://upload.wikimedia.org/wikipedia/commons/thumb/8/8b/AlterOrient.jpg/800px-AlterOrient.jpg</a:t>
            </a:r>
            <a:r>
              <a:rPr lang="cs-CZ" sz="1400" dirty="0" smtClean="0"/>
              <a:t>.</a:t>
            </a:r>
          </a:p>
          <a:p>
            <a:pPr marL="0" indent="0">
              <a:buNone/>
            </a:pPr>
            <a:r>
              <a:rPr lang="cs-CZ" sz="1400" b="1" dirty="0" smtClean="0"/>
              <a:t>Slade 12, 13, 14: </a:t>
            </a:r>
            <a:r>
              <a:rPr lang="en-US" sz="1400" dirty="0" smtClean="0"/>
              <a:t>AUTHOR UNKNOW. </a:t>
            </a:r>
            <a:r>
              <a:rPr lang="en-US" sz="1400" i="1" dirty="0" smtClean="0"/>
              <a:t>www.scottie.borec.cz</a:t>
            </a:r>
            <a:r>
              <a:rPr lang="en-US" sz="1400" dirty="0" smtClean="0"/>
              <a:t> [online]. [cit. 2.11.2013]. </a:t>
            </a:r>
            <a:r>
              <a:rPr lang="en-US" sz="1400" dirty="0" err="1" smtClean="0"/>
              <a:t>Dostupný</a:t>
            </a:r>
            <a:r>
              <a:rPr lang="en-US" sz="1400" dirty="0" smtClean="0"/>
              <a:t> </a:t>
            </a:r>
            <a:r>
              <a:rPr lang="en-US" sz="1400" dirty="0" err="1" smtClean="0"/>
              <a:t>na</a:t>
            </a:r>
            <a:r>
              <a:rPr lang="en-US" sz="1400" dirty="0" smtClean="0"/>
              <a:t> WWW: </a:t>
            </a:r>
            <a:r>
              <a:rPr lang="en-US" sz="1400" dirty="0" smtClean="0">
                <a:hlinkClick r:id="rId4"/>
              </a:rPr>
              <a:t>http://scottie.borec.cz/skhtml/dejlib/b_staroorient.htm</a:t>
            </a:r>
            <a:r>
              <a:rPr lang="cs-CZ" sz="1400" dirty="0" smtClean="0"/>
              <a:t>.</a:t>
            </a:r>
          </a:p>
          <a:p>
            <a:pPr marL="0" indent="0">
              <a:buNone/>
            </a:pPr>
            <a:r>
              <a:rPr lang="cs-CZ" sz="1400" b="1" dirty="0" smtClean="0"/>
              <a:t>Slade 15</a:t>
            </a:r>
            <a:r>
              <a:rPr lang="cs-CZ" sz="1400" dirty="0" smtClean="0"/>
              <a:t>: </a:t>
            </a:r>
            <a:r>
              <a:rPr lang="en-US" sz="1400" dirty="0" smtClean="0"/>
              <a:t>AUTHOR UNKNOW. </a:t>
            </a:r>
            <a:r>
              <a:rPr lang="en-US" sz="1400" i="1" dirty="0" smtClean="0"/>
              <a:t>www.hci.webpark.cz</a:t>
            </a:r>
            <a:r>
              <a:rPr lang="en-US" sz="1400" dirty="0" smtClean="0"/>
              <a:t> [online]. [cit. 2.11.2013]. </a:t>
            </a:r>
            <a:r>
              <a:rPr lang="en-US" sz="1400" dirty="0" err="1" smtClean="0"/>
              <a:t>Dostupný</a:t>
            </a:r>
            <a:r>
              <a:rPr lang="en-US" sz="1400" dirty="0" smtClean="0"/>
              <a:t> </a:t>
            </a:r>
            <a:r>
              <a:rPr lang="en-US" sz="1400" dirty="0" err="1" smtClean="0"/>
              <a:t>na</a:t>
            </a:r>
            <a:r>
              <a:rPr lang="en-US" sz="1400" dirty="0" smtClean="0"/>
              <a:t> WWW: </a:t>
            </a:r>
            <a:r>
              <a:rPr lang="en-US" sz="1400" dirty="0" smtClean="0">
                <a:hlinkClick r:id="rId5"/>
              </a:rPr>
              <a:t>http://hci.webpark.cz/klinovep.jpg</a:t>
            </a:r>
            <a:r>
              <a:rPr lang="cs-CZ" sz="1400" dirty="0" smtClean="0"/>
              <a:t>.</a:t>
            </a:r>
          </a:p>
          <a:p>
            <a:pPr marL="0" indent="0">
              <a:buNone/>
            </a:pPr>
            <a:r>
              <a:rPr lang="cs-CZ" sz="1400" b="1" dirty="0" smtClean="0"/>
              <a:t>Slade 16, 17a: </a:t>
            </a:r>
            <a:r>
              <a:rPr lang="en-US" sz="1400" dirty="0" smtClean="0"/>
              <a:t>AUTHOR UNKNOW. </a:t>
            </a:r>
            <a:r>
              <a:rPr lang="en-US" sz="1400" i="1" dirty="0" smtClean="0"/>
              <a:t>www.scottie.borec.cz</a:t>
            </a:r>
            <a:r>
              <a:rPr lang="en-US" sz="1400" dirty="0" smtClean="0"/>
              <a:t> [online]. [cit. 2.11.2013]. </a:t>
            </a:r>
            <a:r>
              <a:rPr lang="en-US" sz="1400" dirty="0" err="1" smtClean="0"/>
              <a:t>Dostupný</a:t>
            </a:r>
            <a:r>
              <a:rPr lang="en-US" sz="1400" dirty="0" smtClean="0"/>
              <a:t> </a:t>
            </a:r>
            <a:r>
              <a:rPr lang="en-US" sz="1400" dirty="0" err="1" smtClean="0"/>
              <a:t>na</a:t>
            </a:r>
            <a:r>
              <a:rPr lang="en-US" sz="1400" dirty="0" smtClean="0"/>
              <a:t> WWW: </a:t>
            </a:r>
            <a:r>
              <a:rPr lang="en-US" sz="1400" dirty="0" smtClean="0">
                <a:hlinkClick r:id="rId4"/>
              </a:rPr>
              <a:t>http://scottie.borec.cz/skhtml/dejlib/b_staroorient.htm</a:t>
            </a:r>
            <a:r>
              <a:rPr lang="cs-CZ" sz="1400" dirty="0" smtClean="0"/>
              <a:t>.</a:t>
            </a:r>
          </a:p>
          <a:p>
            <a:pPr marL="0" indent="0">
              <a:buNone/>
            </a:pPr>
            <a:r>
              <a:rPr lang="cs-CZ" sz="1400" b="1" dirty="0" smtClean="0"/>
              <a:t>Slade 17b:  </a:t>
            </a:r>
            <a:r>
              <a:rPr lang="en-US" sz="1400" dirty="0" smtClean="0"/>
              <a:t>AUTHOR UNKNOW. </a:t>
            </a:r>
            <a:r>
              <a:rPr lang="en-US" sz="1400" i="1" dirty="0" smtClean="0"/>
              <a:t>www.wikipedia.org</a:t>
            </a:r>
            <a:r>
              <a:rPr lang="en-US" sz="1400" dirty="0" smtClean="0"/>
              <a:t> [online]. [cit. 2.11.2013]. </a:t>
            </a:r>
            <a:r>
              <a:rPr lang="en-US" sz="1400" dirty="0" err="1" smtClean="0"/>
              <a:t>Dostupný</a:t>
            </a:r>
            <a:r>
              <a:rPr lang="en-US" sz="1400" dirty="0" smtClean="0"/>
              <a:t> </a:t>
            </a:r>
            <a:r>
              <a:rPr lang="en-US" sz="1400" dirty="0" err="1" smtClean="0"/>
              <a:t>na</a:t>
            </a:r>
            <a:r>
              <a:rPr lang="en-US" sz="1400" dirty="0" smtClean="0"/>
              <a:t> WWW: </a:t>
            </a:r>
            <a:r>
              <a:rPr lang="en-US" sz="1400" dirty="0" smtClean="0">
                <a:hlinkClick r:id="rId6"/>
              </a:rPr>
              <a:t>http://upload.wikimedia.org/wikipedia/commons/thumb/6/6c/Sparta_territory.jpg/654px-Sparta_territory.jpg</a:t>
            </a:r>
            <a:r>
              <a:rPr lang="cs-CZ" sz="1400" dirty="0" smtClean="0"/>
              <a:t>.</a:t>
            </a:r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570814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802</Words>
  <Application>Microsoft Office PowerPoint</Application>
  <PresentationFormat>Předvádění na obrazovce (4:3)</PresentationFormat>
  <Paragraphs>169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Prezentace aplikace PowerPoint</vt:lpstr>
      <vt:lpstr>S T Á T</vt:lpstr>
      <vt:lpstr>První společenské útvary:</vt:lpstr>
      <vt:lpstr>Prezentace aplikace PowerPoint</vt:lpstr>
      <vt:lpstr>První společenské útvary:</vt:lpstr>
      <vt:lpstr>První společenské útvary:</vt:lpstr>
      <vt:lpstr>Prezentace aplikace PowerPoint</vt:lpstr>
      <vt:lpstr>První společenské útvary:</vt:lpstr>
      <vt:lpstr>První společenské útvary:</vt:lpstr>
      <vt:lpstr>Prezentace aplikace PowerPoint</vt:lpstr>
      <vt:lpstr>STAROVĚKÉ STÁTY</vt:lpstr>
      <vt:lpstr>Prezentace aplikace PowerPoint</vt:lpstr>
      <vt:lpstr>STAROVĚKÉ STÁTY</vt:lpstr>
      <vt:lpstr>STAROVĚKÉ STÁTY - FUNKCE STÁTU: </vt:lpstr>
      <vt:lpstr>STAROVĚKÉ STÁTY - STÁT: </vt:lpstr>
      <vt:lpstr>Prezentace aplikace PowerPoint</vt:lpstr>
      <vt:lpstr>STAROVĚKÉ STÁTY:</vt:lpstr>
      <vt:lpstr>STAROVĚKÉ STÁTY</vt:lpstr>
      <vt:lpstr>Zdroje: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Miroslav Pelán</dc:creator>
  <cp:lastModifiedBy>Miroslav Pelán</cp:lastModifiedBy>
  <cp:revision>23</cp:revision>
  <dcterms:created xsi:type="dcterms:W3CDTF">2013-11-02T14:39:18Z</dcterms:created>
  <dcterms:modified xsi:type="dcterms:W3CDTF">2014-01-29T08:57:59Z</dcterms:modified>
</cp:coreProperties>
</file>