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1" r:id="rId9"/>
    <p:sldId id="265" r:id="rId10"/>
    <p:sldId id="266" r:id="rId11"/>
    <p:sldId id="267" r:id="rId12"/>
    <p:sldId id="268" r:id="rId13"/>
    <p:sldId id="269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3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9.pn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3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VY_12_INOVACE_ČJ.2.Bal.28_Souhlasky_mekke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9</a:t>
            </a:r>
            <a:r>
              <a:rPr lang="cs-CZ" sz="1300" b="1" dirty="0" smtClean="0"/>
              <a:t>. 12. </a:t>
            </a:r>
            <a:r>
              <a:rPr lang="cs-CZ" sz="1300" b="1" dirty="0" smtClean="0"/>
              <a:t>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Souhlásky měkké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Výukový materiál je určen žákům druhého ročníku a slouží k procvičování měkkých souhlásek.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Žáci doplňují do slov chybějící měkké souhlásky, vybírají tyto souhlásky z nabídky a podtrhávají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v textu měkké slabiky. Doplňují také do slov s měkkými souhláskami i nebo í a tvoří věty.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0462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clker.com/cliparts/f/2/d/a/12205457591348504686maidis_Horizont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927" y="0"/>
            <a:ext cx="55446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779708" y="1123615"/>
            <a:ext cx="5447325" cy="255454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SOUHLÁSKY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MĚKKÉ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6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07502" y="252271"/>
            <a:ext cx="1296146" cy="120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 descr="http://www.clker.com/cliparts/3/0/a/1/11971238241310805346noonespillow_Simple_Cloud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931" y="1628800"/>
            <a:ext cx="1316057" cy="77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772" y="3915924"/>
            <a:ext cx="2364216" cy="163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4726607"/>
            <a:ext cx="3008337" cy="152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1051056" y="3777175"/>
            <a:ext cx="1121228" cy="182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9912" y="4726607"/>
            <a:ext cx="794461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937"/>
          <a:stretch/>
        </p:blipFill>
        <p:spPr bwMode="auto">
          <a:xfrm flipH="1">
            <a:off x="4404989" y="5114121"/>
            <a:ext cx="913566" cy="8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L/J/8/K/g/k/jumping-girl-md.pn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094"/>
          <a:stretch/>
        </p:blipFill>
        <p:spPr bwMode="auto">
          <a:xfrm flipH="1">
            <a:off x="3995936" y="5206640"/>
            <a:ext cx="818106" cy="75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2858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obrázku správné slovo a doplň do něj chybějící měkkou souhlásku.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7268" y="5898741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16722" y="5898739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o_ítač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76201" y="5898739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_ibule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16135" y="5900348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va_ina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16739" y="5900349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48704" y="6323338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_irafa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70974" y="6323336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e_ina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26158" y="6362013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a_íc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225207" y="6324945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_iška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225811" y="6324946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klize_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0" y="5896427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026" name="Picture 2" descr="http://www.clker.com/cliparts/6/a/4/f/11949896031698396196trawler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2142"/>
            <a:ext cx="1734460" cy="82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5/3/7/3/1197097534296839971SteveLambert_Giraff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89" y="1138973"/>
            <a:ext cx="123629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u/d/y/5/1/l/fir-branch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85" r="39199"/>
          <a:stretch/>
        </p:blipFill>
        <p:spPr bwMode="auto">
          <a:xfrm>
            <a:off x="1596165" y="1311062"/>
            <a:ext cx="1720020" cy="1239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S/G/T/t/y/N/apple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616" y="1303864"/>
            <a:ext cx="842027" cy="106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g/K/W/w/f/1/hot-dog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105" y="1931061"/>
            <a:ext cx="1561112" cy="87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c/1/b/3/13371078141229866995Bed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24421"/>
            <a:ext cx="2013090" cy="868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0/3/c/d/11949863051434150819onion_joerg_rosenbauer_01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630" y="1164819"/>
            <a:ext cx="1387370" cy="165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clker.com/cliparts/n/6/m/F/5/W/hare-rabbit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5134"/>
            <a:ext cx="593451" cy="130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clker.com/cliparts/e/a/e/b/1197115300172633010Chrisdesign_Carrot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553" y="3832666"/>
            <a:ext cx="1864442" cy="44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5520898" y="3496337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http://www.clker.com/cliparts/4/b/a/d/1224784818918522095yman_Little_Green_Tractor.svg.hi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469" y="3383269"/>
            <a:ext cx="1144436" cy="89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http://www.clker.com/cliparts/0/1/1/0/11949837962021156671notebook1_sergio_luiz_ar_02.svg.me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958" y="3366939"/>
            <a:ext cx="1465934" cy="1084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5364088" y="1556792"/>
            <a:ext cx="670710" cy="70189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819629" y="3215134"/>
            <a:ext cx="396506" cy="6549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8473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Ufíkovi uložit měkké souhlásky do pytle: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http://www.clker.com/cliparts/B/L/O/T/J/Z/bag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466" y="775236"/>
            <a:ext cx="4482192" cy="603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72" y="3951607"/>
            <a:ext cx="22288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9051" y="79976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6" name="Obdélník 5"/>
          <p:cNvSpPr/>
          <p:nvPr/>
        </p:nvSpPr>
        <p:spPr>
          <a:xfrm>
            <a:off x="835968" y="135524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09666" y="176872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58380" y="210568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430760" y="107764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5176" y="259075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90769" y="241066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986372" y="140936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430760" y="329864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16360" y="34347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430760" y="429462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63960" y="479715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053910" y="85961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053910" y="394614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016316" y="120284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ň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7780312" y="25203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827101" y="236247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827101" y="313490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388424" y="213319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308303" y="1507649"/>
            <a:ext cx="7080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413096" y="1328327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1523082" y="526270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69871" y="587727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0652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textu vyhledej a podtrhni měkké slabiky.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4960" y="2394186"/>
            <a:ext cx="52698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Babiččiny hodiny mají kyvadlo.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9235" y="3004716"/>
            <a:ext cx="48135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Lodičky plují na širém moři.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8239" y="3593348"/>
            <a:ext cx="48245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Šimon křičí na Kateřinu.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4439" y="4151336"/>
            <a:ext cx="46476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náměstí svítilo sluníčko.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6838" y="4707414"/>
            <a:ext cx="45799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Ptáci patří do živé přírody.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66838" y="5316035"/>
            <a:ext cx="53720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Šíp letí až mezi děti.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8240" y="1843862"/>
            <a:ext cx="562990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 naší třídy dají nové lavice.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07502" y="252271"/>
            <a:ext cx="1296146" cy="120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8584"/>
            <a:ext cx="2873353" cy="1168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176" y="3560059"/>
            <a:ext cx="2493628" cy="210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85502" y="4383870"/>
            <a:ext cx="1511979" cy="209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http://www.clker.com/cliparts/6/a/4/f/11949896031698396196trawler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733256"/>
            <a:ext cx="2130504" cy="101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2292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i nebo í a věty ukonči správným slovem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 druhého sloupku.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4509" y="2100453"/>
            <a:ext cx="25372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C_bule patří mezi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4510" y="2562118"/>
            <a:ext cx="34733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Jen_k si nedal od n_koho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09" y="3028684"/>
            <a:ext cx="27533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 d_ru na sukn_ si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3490349"/>
            <a:ext cx="25807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Ptác_ maj_ peř_ 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9137" y="3966905"/>
            <a:ext cx="2346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Větš_ dět_ jed_ 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9319" y="4371933"/>
            <a:ext cx="40026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Žác_ př_nesli pan_ uč_telce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5857" y="1628369"/>
            <a:ext cx="23299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Dět_ se př_kryly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24776" y="2105371"/>
            <a:ext cx="1153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aš_j.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04249" y="2567036"/>
            <a:ext cx="20014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eř_nou.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64288" y="3033602"/>
            <a:ext cx="17136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porad_t.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52319" y="3495267"/>
            <a:ext cx="14398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vět_ny. 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52319" y="3971823"/>
            <a:ext cx="14398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ř_dla.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08304" y="4365539"/>
            <a:ext cx="15838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ř_borem.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988490" y="1668724"/>
            <a:ext cx="18314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elen_nu.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5476322" y="3140968"/>
            <a:ext cx="1512168" cy="1056769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2" name="Picture 14" descr="http://www.clker.com/cliparts/0/3/c/d/11949863051434150819onion_joerg_rosenbauer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27204"/>
            <a:ext cx="1387370" cy="165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49" y="839138"/>
            <a:ext cx="1940733" cy="78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0/0/f/6/11949865681873682217geranium_gans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471" y="1206919"/>
            <a:ext cx="1320281" cy="147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322" y="4596371"/>
            <a:ext cx="1293771" cy="214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164"/>
          <a:stretch/>
        </p:blipFill>
        <p:spPr bwMode="auto">
          <a:xfrm flipH="1">
            <a:off x="4549227" y="5017807"/>
            <a:ext cx="1291065" cy="184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720004" y="4952053"/>
            <a:ext cx="1368324" cy="19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3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20"/>
          <p:cNvCxnSpPr/>
          <p:nvPr/>
        </p:nvCxnSpPr>
        <p:spPr>
          <a:xfrm>
            <a:off x="4499992" y="1700808"/>
            <a:ext cx="36004" cy="50405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slova do dvou sloupků tak, aby v prvním z nich byla jen ta slova, ve kterých se píše měkké i nebo í pouze po měkké souhlásce.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7043" y="191683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lívanec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7043" y="2564904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břicho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212976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šídlo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8562" y="3824393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bič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8557" y="443711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Milan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1293" y="5017048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slepice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8557" y="558924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Jitka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8562" y="616411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žížala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72200" y="192992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zima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72200" y="2577994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činka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64709" y="3226066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hodina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53719" y="3837483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písek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53714" y="445020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Simona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46450" y="5030138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ticho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53714" y="560233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nikdo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53719" y="617720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síla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4029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B050"/>
          </a:solidFill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  <p:pic>
        <p:nvPicPr>
          <p:cNvPr id="5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4726607"/>
            <a:ext cx="3008337" cy="152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1051056" y="3777175"/>
            <a:ext cx="1121228" cy="182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07502" y="252271"/>
            <a:ext cx="1296146" cy="120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772" y="3915924"/>
            <a:ext cx="2364216" cy="163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70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obrázku správné slovo a doplň do něj chybějící měkkou souhlásku.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75656" y="451306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435564" y="4451730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počítač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36530" y="2741410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ibule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37106" y="2825698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svačina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439182" y="4535755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ať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48704" y="2753469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irafa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53113" y="2741409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peřina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406" y="4535755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zajíc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96165" y="2756507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iška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597643" y="4493205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sklize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ň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0" y="5896427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026" name="Picture 2" descr="http://www.clker.com/cliparts/6/a/4/f/11949896031698396196trawler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2142"/>
            <a:ext cx="1734460" cy="82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5/3/7/3/1197097534296839971SteveLambert_Giraff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89" y="1138973"/>
            <a:ext cx="123629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u/d/y/5/1/l/fir-branch-m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85" r="39199"/>
          <a:stretch/>
        </p:blipFill>
        <p:spPr bwMode="auto">
          <a:xfrm>
            <a:off x="1596165" y="1311062"/>
            <a:ext cx="1720020" cy="1239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S/G/T/t/y/N/apple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616" y="1303864"/>
            <a:ext cx="842027" cy="106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g/K/W/w/f/1/hot-dog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105" y="1931061"/>
            <a:ext cx="1561112" cy="87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c/1/b/3/13371078141229866995Bed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24421"/>
            <a:ext cx="2013090" cy="868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0/3/c/d/11949863051434150819onion_joerg_rosenbauer_01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630" y="1164819"/>
            <a:ext cx="1387370" cy="165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clker.com/cliparts/n/6/m/F/5/W/hare-rabbit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5134"/>
            <a:ext cx="593451" cy="130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clker.com/cliparts/e/a/e/b/1197115300172633010Chrisdesign_Carrot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553" y="3832666"/>
            <a:ext cx="1864442" cy="44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http://www.clker.com/cliparts/Y/z/6/k/8/s/trees-and-crops-hi.pn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16" t="67112" r="-777" b="-466"/>
          <a:stretch/>
        </p:blipFill>
        <p:spPr bwMode="auto">
          <a:xfrm>
            <a:off x="5520898" y="3496337"/>
            <a:ext cx="1415143" cy="8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http://www.clker.com/cliparts/4/b/a/d/1224784818918522095yman_Little_Green_Tractor.svg.hi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469" y="3383269"/>
            <a:ext cx="1144436" cy="89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http://www.clker.com/cliparts/0/1/1/0/11949837962021156671notebook1_sergio_luiz_ar_02.svg.med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958" y="3366939"/>
            <a:ext cx="1465934" cy="1084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Přímá spojnice se šipkou 27"/>
          <p:cNvCxnSpPr/>
          <p:nvPr/>
        </p:nvCxnSpPr>
        <p:spPr>
          <a:xfrm>
            <a:off x="5364088" y="1556792"/>
            <a:ext cx="670710" cy="70189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4819629" y="3215134"/>
            <a:ext cx="396506" cy="6549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3321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Ufíkovi uložit měkké souhlásky do pytle: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http://www.clker.com/cliparts/B/L/O/T/J/Z/bag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466" y="775236"/>
            <a:ext cx="4482192" cy="603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72" y="3951607"/>
            <a:ext cx="22288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9051" y="79976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6" name="Obdélník 5"/>
          <p:cNvSpPr/>
          <p:nvPr/>
        </p:nvSpPr>
        <p:spPr>
          <a:xfrm>
            <a:off x="835968" y="135524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1689" y="5057474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58380" y="210568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788024" y="401643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5176" y="259075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90769" y="241066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986372" y="140936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430760" y="329864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012936" y="555839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430760" y="429462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797693" y="414262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053910" y="85961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408004" y="3224144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364088" y="432355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ň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7780312" y="25203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930388" y="431229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827101" y="313490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388424" y="213319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308303" y="1507649"/>
            <a:ext cx="7080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08662" y="4850507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563888" y="34347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69871" y="587727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98965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textu vyhledej a podtrhni měkké slabiky.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4960" y="2394186"/>
            <a:ext cx="52698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Babiččiny hodiny mají kyvadlo.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9235" y="3004716"/>
            <a:ext cx="48135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Lodičky plují na širém moři.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14282" y="3571876"/>
            <a:ext cx="48245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Šimon křičí na Kateřinu.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4439" y="4151336"/>
            <a:ext cx="46476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náměstí svítilo sluníčko.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6838" y="4707414"/>
            <a:ext cx="45799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Ptáci patří do živé přírody.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66838" y="5316035"/>
            <a:ext cx="53720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Šíp letí až mezi děti.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8240" y="1843862"/>
            <a:ext cx="562990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 naší třídy dají nové lavice.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07502" y="252271"/>
            <a:ext cx="1296146" cy="120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8584"/>
            <a:ext cx="2873353" cy="1168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176" y="3560059"/>
            <a:ext cx="2493628" cy="210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85502" y="4383870"/>
            <a:ext cx="1511979" cy="209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187624" y="2276872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619672" y="2276872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08239" y="2276872"/>
            <a:ext cx="25165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87624" y="2852936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195736" y="2852936"/>
            <a:ext cx="28803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347864" y="2852936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55575" y="3429000"/>
            <a:ext cx="28803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979712" y="3429000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734065" y="3429000"/>
            <a:ext cx="21877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139952" y="3429000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84439" y="4005064"/>
            <a:ext cx="25511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500166" y="4000504"/>
            <a:ext cx="443912" cy="456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143240" y="4000504"/>
            <a:ext cx="25202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835696" y="4613617"/>
            <a:ext cx="25202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500298" y="4572008"/>
            <a:ext cx="214316" cy="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563888" y="4612806"/>
            <a:ext cx="28803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899591" y="5157192"/>
            <a:ext cx="14401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619672" y="5157192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411760" y="5157192"/>
            <a:ext cx="19647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230851" y="5157192"/>
            <a:ext cx="23402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84439" y="5733256"/>
            <a:ext cx="32712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187624" y="5733256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3053192" y="5733256"/>
            <a:ext cx="17765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66" name="Picture 2" descr="http://www.clker.com/cliparts/6/a/4/f/11949896031698396196trawler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733256"/>
            <a:ext cx="2130504" cy="101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6401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i nebo í a věty ukonči správným slovem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 druhého sloupku.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4509" y="2100453"/>
            <a:ext cx="25372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Cibule patří mezi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4510" y="2562118"/>
            <a:ext cx="34733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Jeník si nedal od nikoho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09" y="3028684"/>
            <a:ext cx="27533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 díru na sukni si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3490349"/>
            <a:ext cx="25807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</a:t>
            </a: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maj</a:t>
            </a: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peří 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9137" y="3966905"/>
            <a:ext cx="2346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Větší dět</a:t>
            </a: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jedí 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9319" y="4371933"/>
            <a:ext cx="40026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</a:t>
            </a: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přinesli paní učitelce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5857" y="1628369"/>
            <a:ext cx="23299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</a:t>
            </a: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se přikryly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331806" y="3007319"/>
            <a:ext cx="1153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zašij.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64015" y="1628367"/>
            <a:ext cx="200145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peřinou.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35569" y="2551697"/>
            <a:ext cx="17136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poradit.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75856" y="4365539"/>
            <a:ext cx="14398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květiny. 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60101" y="3495266"/>
            <a:ext cx="14398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křídla.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65489" y="3936982"/>
            <a:ext cx="15838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příborem.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072092" y="2090032"/>
            <a:ext cx="18314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zeleninu.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5476322" y="3140968"/>
            <a:ext cx="1512168" cy="1056769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2" name="Picture 14" descr="http://www.clker.com/cliparts/0/3/c/d/11949863051434150819onion_joerg_rosenbauer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27204"/>
            <a:ext cx="1387370" cy="165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49" y="839138"/>
            <a:ext cx="1940733" cy="78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0/0/f/6/11949865681873682217geranium_gans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471" y="1206919"/>
            <a:ext cx="1320281" cy="147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322" y="4596371"/>
            <a:ext cx="1293771" cy="214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http://www.clker.com/cliparts/L/J/8/K/g/k/jumping-girl-m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164"/>
          <a:stretch/>
        </p:blipFill>
        <p:spPr bwMode="auto">
          <a:xfrm flipH="1">
            <a:off x="4549227" y="5017807"/>
            <a:ext cx="1291065" cy="184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720004" y="4952053"/>
            <a:ext cx="1368324" cy="19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024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20"/>
          <p:cNvCxnSpPr/>
          <p:nvPr/>
        </p:nvCxnSpPr>
        <p:spPr>
          <a:xfrm>
            <a:off x="4499992" y="1700808"/>
            <a:ext cx="36004" cy="50405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slova do dvou sloupků tak, aby v prvním z nich byla jen ta slova, ve kterých se píše měkké i nebo í pouze po měkké souhlásce.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7043" y="191683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břicho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7043" y="2564904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šídlo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212976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Jitka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8562" y="3824393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žížala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8557" y="443711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činka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1293" y="5017048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hodina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8557" y="558924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ticho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8562" y="616411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nikdo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72200" y="192992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zima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72200" y="2577994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písek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64709" y="3226066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Simona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53719" y="3837483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síla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53714" y="4450202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lívanec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46450" y="5030138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bič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53714" y="560233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Milan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53719" y="6177200"/>
            <a:ext cx="216024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slepice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71160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/>
              <a:t>Uveřejněné odkazy [cit. </a:t>
            </a:r>
            <a:r>
              <a:rPr lang="cs-CZ" sz="1000" dirty="0" smtClean="0"/>
              <a:t>2013-12-09]. </a:t>
            </a:r>
            <a:r>
              <a:rPr lang="cs-CZ" sz="1000" dirty="0"/>
              <a:t>Dostupné pod licencí Public domain na </a:t>
            </a:r>
            <a:r>
              <a:rPr lang="cs-CZ" sz="10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dítě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dítě2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000" dirty="0"/>
              <a:t>dítě 3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000" dirty="0"/>
              <a:t>dítě 4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000" dirty="0"/>
              <a:t>učitelka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 5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000" dirty="0"/>
              <a:t>Balón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://www.clker.com/clipart-24141.html</a:t>
            </a:r>
          </a:p>
          <a:p>
            <a:pPr marL="0" indent="0">
              <a:buNone/>
              <a:defRPr/>
            </a:pPr>
            <a:r>
              <a:rPr lang="cs-CZ" sz="1000" dirty="0"/>
              <a:t>Letící ptáci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://www.clker.com/clipart-11914.html</a:t>
            </a:r>
          </a:p>
          <a:p>
            <a:pPr marL="0" indent="0">
              <a:buNone/>
              <a:defRPr/>
            </a:pPr>
            <a:r>
              <a:rPr lang="cs-CZ" sz="1000" dirty="0"/>
              <a:t>Mrak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://www.clker.com/clipart-15435.htm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usměvavé slunce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://www.clker.com/clipart-10030.html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Zelený ufon		</a:t>
            </a:r>
            <a:r>
              <a:rPr lang="cs-CZ" sz="1000" dirty="0"/>
              <a:t>http://www.clker.com/clipart-green-comic-alien.html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Létající talíř		</a:t>
            </a:r>
            <a:r>
              <a:rPr lang="cs-CZ" sz="1000" dirty="0"/>
              <a:t>http://www.clker.com/cliparts/d/l/l/B/N/4/ufo7-md.png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Loď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www.clker.com/clipart-6881.html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Žirafa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www.clker.com/clipart-13976.html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Šiška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www.clker.com/clipart-fir-branch.html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Jablko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www.clker.com/clipart-apple-5.html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Párek v rohlíku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www.clker.com/clipart-hot-dog-1.html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Postel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www.clker.com/clipart-206231.html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Cibule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www.clker.com/clipart-4095.html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Zajíc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www.clker.com/clipart-hare-rabbit.html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Mrkev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www.clker.com/clipart-14885.html</a:t>
            </a:r>
          </a:p>
          <a:p>
            <a:pPr marL="0" indent="0">
              <a:buNone/>
              <a:defRPr/>
            </a:pPr>
            <a:r>
              <a:rPr lang="cs-CZ" sz="1000" dirty="0"/>
              <a:t>Traktor		http://www.clker.com/clipart-24676.html</a:t>
            </a:r>
          </a:p>
          <a:p>
            <a:pPr marL="0" indent="0">
              <a:buNone/>
              <a:defRPr/>
            </a:pPr>
            <a:r>
              <a:rPr lang="cs-CZ" sz="1000" dirty="0"/>
              <a:t>Letící ptáci		http://www.clker.com/clipart-11914.html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Letadlo		</a:t>
            </a:r>
            <a:r>
              <a:rPr lang="cs-CZ" sz="1000" dirty="0"/>
              <a:t>http://www.clker.com/clipart-6889.html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Květiny		</a:t>
            </a:r>
            <a:r>
              <a:rPr lang="cs-CZ" sz="1000" dirty="0"/>
              <a:t>http://www.clker.com/clipart-4366.html</a:t>
            </a:r>
          </a:p>
          <a:p>
            <a:pPr marL="0" indent="0">
              <a:buNone/>
              <a:defRPr/>
            </a:pPr>
            <a:r>
              <a:rPr lang="cs-CZ" sz="1000" dirty="0"/>
              <a:t>Pytel		http://www.clker.com/clipart-bag-14.html</a:t>
            </a:r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372199" y="1124744"/>
            <a:ext cx="209268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8400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473</Words>
  <Application>Microsoft Office PowerPoint</Application>
  <PresentationFormat>Předvádění na obrazovce (4:3)</PresentationFormat>
  <Paragraphs>203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41</cp:revision>
  <dcterms:created xsi:type="dcterms:W3CDTF">2013-12-26T10:06:39Z</dcterms:created>
  <dcterms:modified xsi:type="dcterms:W3CDTF">2014-01-12T09:42:12Z</dcterms:modified>
</cp:coreProperties>
</file>