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8" r:id="rId11"/>
    <p:sldId id="269" r:id="rId12"/>
    <p:sldId id="266" r:id="rId13"/>
    <p:sldId id="267" r:id="rId14"/>
    <p:sldId id="264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12.1.2014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školy: </a:t>
            </a:r>
            <a:r>
              <a:rPr lang="cs-CZ" sz="1300" b="1" dirty="0" smtClean="0"/>
              <a:t> Základní škola a Mateřská škola Kladno, Norská 2633</a:t>
            </a: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>Autor: </a:t>
            </a:r>
            <a:r>
              <a:rPr lang="cs-CZ" sz="1300" b="1" dirty="0" smtClean="0"/>
              <a:t>Mgr. Pavla Balejová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materiálu: </a:t>
            </a:r>
            <a:r>
              <a:rPr lang="cs-CZ" sz="1300" b="1" dirty="0" smtClean="0"/>
              <a:t>VY_12_INOVACE_ČJ.2.Bal.29_Tvrde_a_mekke_souhlasky</a:t>
            </a:r>
            <a:r>
              <a:rPr lang="cs-CZ" sz="1300" dirty="0" smtClean="0"/>
              <a:t/>
            </a:r>
            <a:br>
              <a:rPr lang="cs-CZ" sz="1300" dirty="0" smtClean="0"/>
            </a:b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Datum: </a:t>
            </a:r>
            <a:r>
              <a:rPr lang="cs-CZ" sz="1300" b="1" dirty="0" smtClean="0"/>
              <a:t>10</a:t>
            </a:r>
            <a:r>
              <a:rPr lang="cs-CZ" sz="1300" b="1" dirty="0" smtClean="0"/>
              <a:t>. </a:t>
            </a:r>
            <a:r>
              <a:rPr lang="cs-CZ" sz="1300" b="1" dirty="0" smtClean="0"/>
              <a:t>12. 2013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Ročník: </a:t>
            </a:r>
            <a:r>
              <a:rPr lang="cs-CZ" sz="1300" b="1" dirty="0" smtClean="0"/>
              <a:t>druhý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oblast: </a:t>
            </a:r>
            <a:r>
              <a:rPr lang="cs-CZ" sz="1300" b="1" dirty="0" smtClean="0"/>
              <a:t>Jazyk a jazyková komunikace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obor: </a:t>
            </a:r>
            <a:r>
              <a:rPr lang="cs-CZ" sz="1300" b="1" dirty="0" smtClean="0"/>
              <a:t>Český jazyk</a:t>
            </a:r>
            <a:br>
              <a:rPr lang="cs-CZ" sz="1300" b="1" dirty="0" smtClean="0"/>
            </a:br>
            <a:r>
              <a:rPr lang="cs-CZ" sz="1300" dirty="0" smtClean="0"/>
              <a:t>Název: </a:t>
            </a:r>
            <a:r>
              <a:rPr lang="cs-CZ" sz="1300" b="1" dirty="0" smtClean="0"/>
              <a:t>   Tvrdé a měkké souhlásky</a:t>
            </a:r>
            <a:br>
              <a:rPr lang="cs-CZ" sz="1300" b="1" dirty="0" smtClean="0"/>
            </a:br>
            <a:r>
              <a:rPr lang="cs-CZ" sz="1300" dirty="0" smtClean="0"/>
              <a:t>Číslo operačního programu: </a:t>
            </a:r>
            <a:r>
              <a:rPr lang="cs-CZ" sz="1300" b="1" dirty="0" smtClean="0"/>
              <a:t>CZ.1.07/1.4.00/21.3489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projektu: </a:t>
            </a:r>
            <a:r>
              <a:rPr lang="cs-CZ" sz="1300" b="1" dirty="0" smtClean="0"/>
              <a:t>UČÍME SE S RADOSTÍ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Anotace:  Prezentace je určena žákům druhých tříd a slouží k procvičování tvrdých a měkkých souhlásek.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                   Žáci ve slovech podtrháváním rozlišují tvrdé nebo měkké slabiky a luští křížovku se slovy, v nichž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                   se tyto slabiky vyskytují. Doplňují do slov „i/í“ nebo „y/ý“ po měkkých a tvrdých souhláskách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                   a tvoří věty.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cs-CZ" sz="13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6737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lker.com/cliparts/f/2/d/a/12205457591348504686maidis_Horizontal_Striped_Hot_Air_Balloons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927" y="0"/>
            <a:ext cx="5544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618809" y="1490008"/>
            <a:ext cx="5572359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sz="6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tvrdé a měkké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souhlásky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4826" y="6597352"/>
            <a:ext cx="9019174" cy="260648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b="1" dirty="0">
                <a:solidFill>
                  <a:schemeClr val="tx1"/>
                </a:solidFill>
              </a:rPr>
              <a:t>Autorem materiálu a všech jeho částí, není-li uvedeno jinak, je Mgr. </a:t>
            </a:r>
            <a:r>
              <a:rPr lang="cs-CZ" sz="1200" b="1" dirty="0" smtClean="0">
                <a:solidFill>
                  <a:schemeClr val="tx1"/>
                </a:solidFill>
              </a:rPr>
              <a:t>Pavla Balejová.</a:t>
            </a:r>
            <a:endParaRPr lang="cs-CZ" sz="1200" b="1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b="1" dirty="0"/>
          </a:p>
        </p:txBody>
      </p:sp>
      <p:pic>
        <p:nvPicPr>
          <p:cNvPr id="16" name="Picture 4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07502" y="252271"/>
            <a:ext cx="1805310" cy="1677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2" y="4212808"/>
            <a:ext cx="2050552" cy="83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clker.com/cliparts/3/0/a/1/11971238241310805346noonespillow_Simple_Cloud.svg.me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543" y="1628800"/>
            <a:ext cx="1715446" cy="100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clker.com/cliparts/5/8/b/e/1194989613713613142aircraft_jarno_vasamaa1.svg.me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945" y="4293096"/>
            <a:ext cx="2184357" cy="150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http://www.clker.com/cliparts/F/e/2/o/E/Z/woman-cartoon-m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373" y="4726607"/>
            <a:ext cx="764064" cy="126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49"/>
          <a:stretch/>
        </p:blipFill>
        <p:spPr bwMode="auto">
          <a:xfrm flipH="1">
            <a:off x="4157294" y="5242762"/>
            <a:ext cx="753883" cy="75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://www.clker.com/cliparts/i/v/w/Q/G/X/standing-kid-cartoon-md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1562"/>
          <a:stretch/>
        </p:blipFill>
        <p:spPr bwMode="auto">
          <a:xfrm flipH="1">
            <a:off x="3865473" y="5242762"/>
            <a:ext cx="708900" cy="762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40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Tvrdé slabiky v textu podtrhni červeně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měkké slabiky zeleně.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4773" y="1230198"/>
            <a:ext cx="854306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Ryby žijí v rybníku. Ptáci létají kolem břízy.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Jsi příliš rychlý! Vězni byli za mříží. Jídlo leží na talíři. Chytrý žák se dobře naučil číst. Zapni si hodinky! Tady nemají žádné pití. Berušky mají krovky a tykadla. Děti postavily stany.</a:t>
            </a:r>
            <a:endParaRPr lang="cs-CZ" sz="32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" descr="http://www.clker.com/cliparts/0/9/9/c/1278686815954447919ck7_boy6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11487"/>
            <a:ext cx="2231474" cy="165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781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943022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943022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814" y="5943022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www.clker.com/cliparts/1/1/a/5/12316853131086947038mekonee_29_ladybug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69" y="5647021"/>
            <a:ext cx="990207" cy="104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24" y="476672"/>
            <a:ext cx="2050552" cy="83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91880" y="4497136"/>
            <a:ext cx="1324780" cy="183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2257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Vylušti křížovku: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4776626"/>
              </p:ext>
            </p:extLst>
          </p:nvPr>
        </p:nvGraphicFramePr>
        <p:xfrm>
          <a:off x="467544" y="1844824"/>
          <a:ext cx="3060000" cy="30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"/>
                <a:gridCol w="612000"/>
                <a:gridCol w="612000"/>
                <a:gridCol w="612000"/>
                <a:gridCol w="612000"/>
              </a:tblGrid>
              <a:tr h="612000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3640091" y="1882862"/>
            <a:ext cx="35462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Roste na jehličnatém stromě.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26634" y="2506732"/>
            <a:ext cx="33444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Píše se s ní na tabuli.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35896" y="3105308"/>
            <a:ext cx="40443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Ukazuje nám směr.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635897" y="3739669"/>
            <a:ext cx="19934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Hodně světlý.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40090" y="4360973"/>
            <a:ext cx="35462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Zvuk, který se ozývá z  hodin.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Picture 6" descr="http://www.clker.com/cliparts/u/d/y/5/1/l/fir-branch-md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85" r="39199"/>
          <a:stretch/>
        </p:blipFill>
        <p:spPr bwMode="auto">
          <a:xfrm>
            <a:off x="6034203" y="2674825"/>
            <a:ext cx="2304256" cy="166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clker.com/cliparts/8/2/3/5/1197149571557907991valessiobrito_Clock_Alarm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53549"/>
            <a:ext cx="1296144" cy="132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hnutá šipka 1"/>
          <p:cNvSpPr/>
          <p:nvPr/>
        </p:nvSpPr>
        <p:spPr>
          <a:xfrm>
            <a:off x="2007501" y="5373216"/>
            <a:ext cx="1656184" cy="1080120"/>
          </a:xfrm>
          <a:prstGeom prst="ben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2" name="Picture 4" descr="http://www.clker.com/cliparts/X/E/o/N/V/2/blackboard-with-stand-and-letters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133" y="4941168"/>
            <a:ext cx="1947971" cy="16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125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Doplň do vět vhodné slovo. Potom do vybraných slov napiš správně i/y (í/ý).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2516" y="2031014"/>
            <a:ext cx="5347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Petr má nové plátěné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5287" y="2564904"/>
            <a:ext cx="49127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Honzík je můj nejlepší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2516" y="3173254"/>
            <a:ext cx="57796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 dešti vylézají ze země ________.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6018" y="3789040"/>
            <a:ext cx="5635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Přines si nový linkovaný _______.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5506" y="4437112"/>
            <a:ext cx="47885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Vezmi si na hlavu ______. 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90133" y="5013176"/>
            <a:ext cx="56613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 nástěnce jsou barevné _______.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61281" y="1412776"/>
            <a:ext cx="57508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 večeři budeme mít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0133" y="5661248"/>
            <a:ext cx="56613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Šestka je moje oblíbené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675134" y="2570038"/>
            <a:ext cx="1076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árk_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629663" y="3231876"/>
            <a:ext cx="12117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epic_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374172" y="3789040"/>
            <a:ext cx="15991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alhot_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374172" y="4437112"/>
            <a:ext cx="15660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brázk_ 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629663" y="5034190"/>
            <a:ext cx="13436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_slo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590192" y="5661248"/>
            <a:ext cx="1478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_žaly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675134" y="2031014"/>
            <a:ext cx="1076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eš_t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055290" y="1412776"/>
            <a:ext cx="17091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ř_tel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Šipka doleva 1"/>
          <p:cNvSpPr/>
          <p:nvPr/>
        </p:nvSpPr>
        <p:spPr>
          <a:xfrm>
            <a:off x="6156176" y="3348564"/>
            <a:ext cx="899114" cy="727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24128" y="1381127"/>
            <a:ext cx="1149834" cy="177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4581128"/>
            <a:ext cx="1181106" cy="1731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2125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97678" y="2708920"/>
            <a:ext cx="4392487" cy="396623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4634182" y="2708920"/>
            <a:ext cx="4392488" cy="396623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Zařaď slova do správné bubliny podle chybějícího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nebo y. 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14198" y="126825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_vadlo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4199" y="1985825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_kadla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82351" y="126825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_ba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82352" y="198582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_stý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24232" y="1274105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odin_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24233" y="1991676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_ška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62670" y="126825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_nek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662671" y="198582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ad_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09320" y="126825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_cho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109321" y="1985825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h_trý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542990" y="1254121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J_tka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542991" y="197169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_dle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213801" y="2852936"/>
            <a:ext cx="216024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5660082" y="2852935"/>
            <a:ext cx="24596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202125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Seřaď slova podle abecedy a doplň do nich i/í nebo y/ý.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02704" y="256741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ř_tel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02705" y="328498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noh_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70857" y="256741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r_č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770858" y="328498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_dle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12738" y="257326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ř_ví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212739" y="3290835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_tka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51176" y="2567411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_dlo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651177" y="328498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kř_ň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97826" y="256741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h_ba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097827" y="3284984"/>
            <a:ext cx="1224137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j_novatka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531496" y="2553280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_č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531497" y="3270851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_m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0" y="2348880"/>
            <a:ext cx="9144000" cy="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7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4118" y="4653136"/>
            <a:ext cx="1125513" cy="207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lker.com/cliparts/0/0/f/6/11949865681873682217geranium_ganson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85184"/>
            <a:ext cx="1320281" cy="147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lker.com/cliparts/3/6/0/4/119498555124689266sedia_in_legno_architett_01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43243"/>
            <a:ext cx="131578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Šipka nahoru 18"/>
          <p:cNvSpPr/>
          <p:nvPr/>
        </p:nvSpPr>
        <p:spPr>
          <a:xfrm>
            <a:off x="4283968" y="2168860"/>
            <a:ext cx="576064" cy="360040"/>
          </a:xfrm>
          <a:prstGeom prst="up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2125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5230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6666"/>
              </a:solidFill>
            </a:endParaRPr>
          </a:p>
        </p:txBody>
      </p:sp>
      <p:pic>
        <p:nvPicPr>
          <p:cNvPr id="7" name="Picture 4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971600" y="75871"/>
            <a:ext cx="1872210" cy="173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http://www.clker.com/cliparts/5/8/b/e/1194989613713613142aircraft_jarno_vasamaa1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772" y="3915924"/>
            <a:ext cx="2364216" cy="163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778" y="4051936"/>
            <a:ext cx="2050552" cy="83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45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Tvrdé slabiky v textu podtrhni červeně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měkké slabiky zeleně.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4773" y="1230198"/>
            <a:ext cx="854306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Ryby žijí v rybníku. Ptáci létají kolem břízy.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Jsi příliš rychlý! Vězni byli za mříží. Jídlo leží na talíři. Chytrý žák se dobře naučil číst. Zapni si hodinky! Tady nemají žádné pití. Berušky mají krovky a tykadla. Děti postavily stany.</a:t>
            </a:r>
            <a:endParaRPr lang="cs-CZ" sz="3200" b="1" dirty="0" smtClean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4" descr="http://www.clker.com/cliparts/0/9/9/c/1278686815954447919ck7_boy6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11487"/>
            <a:ext cx="2231474" cy="165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781" y="5935487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943022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943022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clker.com/cliparts/9/6/e/c/130682964016723738301234405342341465904rg1024_grass_texture.svg.hi-m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814" y="5943022"/>
            <a:ext cx="2857500" cy="92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://www.clker.com/cliparts/1/1/a/5/12316853131086947038mekonee_29_ladybug.svg.me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969" y="5647021"/>
            <a:ext cx="990207" cy="104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24" y="476672"/>
            <a:ext cx="2050552" cy="83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91880" y="4497136"/>
            <a:ext cx="1324780" cy="183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307624" y="1772816"/>
            <a:ext cx="51996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358176" y="1772816"/>
            <a:ext cx="438543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979712" y="2276872"/>
            <a:ext cx="37846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051720" y="2852936"/>
            <a:ext cx="64807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915816" y="2852936"/>
            <a:ext cx="43204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000364" y="3429000"/>
            <a:ext cx="36004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154270" y="3356992"/>
            <a:ext cx="48973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1475656" y="3933056"/>
            <a:ext cx="38741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714744" y="3929066"/>
            <a:ext cx="51837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536306" y="3933056"/>
            <a:ext cx="39573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1378802" y="1772816"/>
            <a:ext cx="60091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4644008" y="1772816"/>
            <a:ext cx="43204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5652120" y="1772816"/>
            <a:ext cx="36004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7452320" y="1772816"/>
            <a:ext cx="553244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1115616" y="2276872"/>
            <a:ext cx="36004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3984526" y="2276872"/>
            <a:ext cx="414613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6156176" y="2276872"/>
            <a:ext cx="576064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6876256" y="2276872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8172400" y="2276872"/>
            <a:ext cx="43204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1547664" y="2852936"/>
            <a:ext cx="31540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6576814" y="2852936"/>
            <a:ext cx="29944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7164288" y="2852936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1115616" y="3356992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2428860" y="3429000"/>
            <a:ext cx="312951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5652120" y="3429000"/>
            <a:ext cx="360040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7728942" y="3429000"/>
            <a:ext cx="44345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2483768" y="3933056"/>
            <a:ext cx="312951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6732240" y="3933056"/>
            <a:ext cx="28803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Přímá spojnice 56"/>
          <p:cNvCxnSpPr/>
          <p:nvPr/>
        </p:nvCxnSpPr>
        <p:spPr>
          <a:xfrm>
            <a:off x="1071538" y="3357562"/>
            <a:ext cx="31540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3" name="Přímá spojnice 58"/>
          <p:cNvCxnSpPr/>
          <p:nvPr/>
        </p:nvCxnSpPr>
        <p:spPr>
          <a:xfrm>
            <a:off x="6572264" y="2857496"/>
            <a:ext cx="299442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Přímá spojnice 56"/>
          <p:cNvCxnSpPr/>
          <p:nvPr/>
        </p:nvCxnSpPr>
        <p:spPr>
          <a:xfrm>
            <a:off x="7072330" y="2857496"/>
            <a:ext cx="315408" cy="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Přímá spojnice 34"/>
          <p:cNvCxnSpPr/>
          <p:nvPr/>
        </p:nvCxnSpPr>
        <p:spPr>
          <a:xfrm>
            <a:off x="2786050" y="4500570"/>
            <a:ext cx="39573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3331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Vylušti křížovku: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140364"/>
              </p:ext>
            </p:extLst>
          </p:nvPr>
        </p:nvGraphicFramePr>
        <p:xfrm>
          <a:off x="467544" y="1844824"/>
          <a:ext cx="3060000" cy="306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"/>
                <a:gridCol w="612000"/>
                <a:gridCol w="612000"/>
                <a:gridCol w="612000"/>
                <a:gridCol w="612000"/>
              </a:tblGrid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Ř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Í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L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E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Ý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I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O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3640091" y="1882862"/>
            <a:ext cx="35462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Roste na jehličnatém stromě.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26634" y="2506732"/>
            <a:ext cx="334444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Píše se s ní na tabuli.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35896" y="3105308"/>
            <a:ext cx="404435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Ukazuje nám směr.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635897" y="3739669"/>
            <a:ext cx="19934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Hodně světlý.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640090" y="4360973"/>
            <a:ext cx="354624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Zvuk, který se ozývá z  hodin.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" name="Picture 6" descr="http://www.clker.com/cliparts/u/d/y/5/1/l/fir-branch-md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85" r="39199"/>
          <a:stretch/>
        </p:blipFill>
        <p:spPr bwMode="auto">
          <a:xfrm>
            <a:off x="6034203" y="2674825"/>
            <a:ext cx="2304256" cy="166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clker.com/cliparts/8/2/3/5/1197149571557907991valessiobrito_Clock_Alarm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153549"/>
            <a:ext cx="1296144" cy="1322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hnutá šipka 1"/>
          <p:cNvSpPr/>
          <p:nvPr/>
        </p:nvSpPr>
        <p:spPr>
          <a:xfrm>
            <a:off x="2007501" y="5373216"/>
            <a:ext cx="1656184" cy="1080120"/>
          </a:xfrm>
          <a:prstGeom prst="ben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2" name="Picture 4" descr="http://www.clker.com/cliparts/X/E/o/N/V/2/blackboard-with-stand-and-letters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133" y="4941168"/>
            <a:ext cx="1947971" cy="1655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781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Doplň do vět vhodné slovo. Potom do vybraných slov napiš správně i/y (í/ý).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2516" y="2031014"/>
            <a:ext cx="53475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Petr má nové plátěné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5287" y="2564904"/>
            <a:ext cx="49127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Honzík je můj nejlepší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32516" y="3173254"/>
            <a:ext cx="57796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 dešti vylézají ze země ________.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6018" y="3789040"/>
            <a:ext cx="56354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Přines si nový linkovaný _______.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5506" y="4437112"/>
            <a:ext cx="47885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Vezmi si na hlavu ______. 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90133" y="5013176"/>
            <a:ext cx="56613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 nástěnce jsou barevné _______.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61281" y="1412776"/>
            <a:ext cx="57508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 večeři budeme mít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0133" y="5661248"/>
            <a:ext cx="56613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Šestka je moje oblíbené ______.</a:t>
            </a:r>
            <a:endParaRPr lang="cs-CZ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419872" y="1381127"/>
            <a:ext cx="1076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párk</a:t>
            </a: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722372" y="4437112"/>
            <a:ext cx="12117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čepici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167417" y="2005848"/>
            <a:ext cx="15991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kalhoty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854881" y="4976965"/>
            <a:ext cx="15660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obrázk</a:t>
            </a: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422908" y="5656110"/>
            <a:ext cx="13436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</a:t>
            </a: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í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slo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57942" y="3100392"/>
            <a:ext cx="1478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r>
              <a:rPr lang="cs-CZ" sz="28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í</a:t>
            </a: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žaly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969243" y="3726833"/>
            <a:ext cx="10761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sešit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024529" y="2494750"/>
            <a:ext cx="17091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přítel</a:t>
            </a:r>
            <a:endParaRPr lang="cs-CZ" sz="28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Šipka doleva 1"/>
          <p:cNvSpPr/>
          <p:nvPr/>
        </p:nvSpPr>
        <p:spPr>
          <a:xfrm>
            <a:off x="6156176" y="3348564"/>
            <a:ext cx="899114" cy="727602"/>
          </a:xfrm>
          <a:prstGeom prst="lef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0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24128" y="1381127"/>
            <a:ext cx="1149834" cy="177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6" y="4581128"/>
            <a:ext cx="1181106" cy="1731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001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4634182" y="2708920"/>
            <a:ext cx="4392488" cy="396623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>
            <a:off x="97678" y="2708920"/>
            <a:ext cx="4392487" cy="396623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Zařaď slova do správné bubliny podle chybějícího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nebo y. 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58214" y="339154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_vadlo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48013" y="3768705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_kadla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48013" y="4679807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_ba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282598" y="422857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_stý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649718" y="3852297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odin_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83568" y="5373216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_ška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092280" y="4678895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_nek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53016" y="564579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ad_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761972" y="339154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_cho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088376" y="564579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h_trý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39081" y="4230370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J_tka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94666" y="514238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</a:t>
            </a:r>
            <a:r>
              <a:rPr lang="cs-CZ" sz="2400" b="1" dirty="0" smtClean="0">
                <a:ln w="1905"/>
                <a:solidFill>
                  <a:srgbClr val="CC009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_dle</a:t>
            </a:r>
            <a:endParaRPr lang="cs-CZ" sz="2400" b="1" dirty="0">
              <a:ln w="1905"/>
              <a:solidFill>
                <a:srgbClr val="CC0099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213801" y="2852936"/>
            <a:ext cx="216024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5660082" y="2852935"/>
            <a:ext cx="24596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3193572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Seřaď slova podle abecedy a doplň do nich i/í nebo y/ý.</a:t>
            </a:r>
            <a:endParaRPr lang="cs-CZ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0" y="2348880"/>
            <a:ext cx="9144000" cy="0"/>
          </a:xfrm>
          <a:prstGeom prst="line">
            <a:avLst/>
          </a:prstGeom>
          <a:ln w="76200"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pic>
        <p:nvPicPr>
          <p:cNvPr id="17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74118" y="4653136"/>
            <a:ext cx="1125513" cy="2070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www.clker.com/cliparts/0/0/f/6/11949865681873682217geranium_ganson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85184"/>
            <a:ext cx="1320281" cy="1473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clker.com/cliparts/3/6/0/4/119498555124689266sedia_in_legno_architett_01.svg.me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43243"/>
            <a:ext cx="131578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Šipka nahoru 18"/>
          <p:cNvSpPr/>
          <p:nvPr/>
        </p:nvSpPr>
        <p:spPr>
          <a:xfrm>
            <a:off x="4283968" y="2168860"/>
            <a:ext cx="576064" cy="360040"/>
          </a:xfrm>
          <a:prstGeom prst="up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02703" y="83671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dříví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02704" y="155428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přítel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770856" y="836711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dým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1770857" y="155428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rýč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212737" y="84256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chyba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212738" y="1560134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skříň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4651175" y="836710"/>
            <a:ext cx="1224137" cy="400110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jinovatka</a:t>
            </a:r>
            <a:endParaRPr lang="cs-CZ" sz="2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651176" y="1554281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šídlo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097825" y="836712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kytka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097826" y="1554283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tyč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531495" y="822579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nohy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7531496" y="1540150"/>
            <a:ext cx="1224137" cy="4616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židle</a:t>
            </a:r>
            <a:endParaRPr lang="cs-CZ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0369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000" dirty="0"/>
              <a:t>Uveřejněné odkazy [cit. </a:t>
            </a:r>
            <a:r>
              <a:rPr lang="cs-CZ" sz="1000" dirty="0" smtClean="0"/>
              <a:t>2013-12-10]. </a:t>
            </a:r>
            <a:r>
              <a:rPr lang="cs-CZ" sz="1000" dirty="0"/>
              <a:t>Dostupné pod licencí Public domain na </a:t>
            </a:r>
            <a:r>
              <a:rPr lang="cs-CZ" sz="10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000" dirty="0" smtClean="0"/>
          </a:p>
          <a:p>
            <a:pPr marL="0" indent="0">
              <a:buNone/>
              <a:defRPr/>
            </a:pPr>
            <a:r>
              <a:rPr lang="cs-CZ" sz="1000" dirty="0"/>
              <a:t>dítě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://www.clker.com/clipart-standing-kid-cartoon.html</a:t>
            </a:r>
          </a:p>
          <a:p>
            <a:pPr marL="0" indent="0">
              <a:buNone/>
              <a:defRPr/>
            </a:pPr>
            <a:r>
              <a:rPr lang="cs-CZ" sz="1000" dirty="0"/>
              <a:t>dítě2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://www.clker.com/clipart-kid-wearing-cap-1.html</a:t>
            </a:r>
          </a:p>
          <a:p>
            <a:pPr marL="0" indent="0">
              <a:buNone/>
              <a:defRPr/>
            </a:pPr>
            <a:r>
              <a:rPr lang="cs-CZ" sz="1000" dirty="0"/>
              <a:t>dítě 3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://www.clker.com/clipart-jumping-girl.html</a:t>
            </a:r>
          </a:p>
          <a:p>
            <a:pPr marL="0" indent="0">
              <a:buNone/>
              <a:defRPr/>
            </a:pPr>
            <a:r>
              <a:rPr lang="cs-CZ" sz="1000" dirty="0"/>
              <a:t>dítě 4 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1000" dirty="0"/>
              <a:t>učitelka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://www.clker.com/clipart-woman-cartoon.html</a:t>
            </a:r>
          </a:p>
          <a:p>
            <a:pPr marL="0" indent="0">
              <a:buNone/>
              <a:defRPr/>
            </a:pPr>
            <a:r>
              <a:rPr lang="cs-CZ" sz="1000" dirty="0"/>
              <a:t>dítě 5 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://www.clker.com/clipart-girl-jumping-upside-down.html</a:t>
            </a:r>
          </a:p>
          <a:p>
            <a:pPr marL="0" indent="0">
              <a:buNone/>
              <a:defRPr/>
            </a:pPr>
            <a:r>
              <a:rPr lang="cs-CZ" sz="1000" dirty="0"/>
              <a:t>Balón 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://www.clker.com/clipart-24141.html</a:t>
            </a:r>
          </a:p>
          <a:p>
            <a:pPr marL="0" indent="0">
              <a:buNone/>
              <a:defRPr/>
            </a:pPr>
            <a:r>
              <a:rPr lang="cs-CZ" sz="1000" dirty="0"/>
              <a:t>Letící ptáci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://www.clker.com/clipart-11914.html</a:t>
            </a:r>
          </a:p>
          <a:p>
            <a:pPr marL="0" indent="0">
              <a:buNone/>
              <a:defRPr/>
            </a:pPr>
            <a:r>
              <a:rPr lang="cs-CZ" sz="1000" dirty="0"/>
              <a:t>Mrak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://www.clker.com/clipart-15435.htm</a:t>
            </a:r>
            <a:endParaRPr lang="cs-CZ" sz="1000" dirty="0" smtClean="0"/>
          </a:p>
          <a:p>
            <a:pPr marL="0" indent="0">
              <a:buNone/>
              <a:defRPr/>
            </a:pPr>
            <a:r>
              <a:rPr lang="cs-CZ" sz="1000" dirty="0"/>
              <a:t>usměvavé slunce	</a:t>
            </a:r>
            <a:r>
              <a:rPr lang="cs-CZ" sz="1000" dirty="0" smtClean="0"/>
              <a:t>	http</a:t>
            </a:r>
            <a:r>
              <a:rPr lang="cs-CZ" sz="1000" dirty="0"/>
              <a:t>://www.clker.com/clipart-10030.html</a:t>
            </a:r>
          </a:p>
          <a:p>
            <a:pPr marL="0" indent="0">
              <a:buNone/>
              <a:defRPr/>
            </a:pPr>
            <a:r>
              <a:rPr lang="cs-CZ" sz="1000" dirty="0"/>
              <a:t>stan		http://www.clker.com/clipart-66910.html</a:t>
            </a:r>
          </a:p>
          <a:p>
            <a:pPr marL="0" indent="0">
              <a:buNone/>
              <a:defRPr/>
            </a:pPr>
            <a:r>
              <a:rPr lang="cs-CZ" sz="1000" dirty="0"/>
              <a:t>Beruška		http://www.clker.com/clipart-ladybug.html</a:t>
            </a:r>
          </a:p>
          <a:p>
            <a:pPr marL="0" indent="0">
              <a:buNone/>
              <a:defRPr/>
            </a:pPr>
            <a:r>
              <a:rPr lang="cs-CZ" sz="1000" dirty="0" smtClean="0"/>
              <a:t>Židle		</a:t>
            </a:r>
            <a:r>
              <a:rPr lang="cs-CZ" sz="1000" dirty="0"/>
              <a:t>http://</a:t>
            </a:r>
            <a:r>
              <a:rPr lang="cs-CZ" sz="1000" dirty="0" smtClean="0"/>
              <a:t>www.clker.com/clipart-3491.html</a:t>
            </a:r>
          </a:p>
          <a:p>
            <a:pPr marL="0" indent="0">
              <a:buNone/>
              <a:defRPr/>
            </a:pPr>
            <a:r>
              <a:rPr lang="cs-CZ" sz="1000" dirty="0"/>
              <a:t>Šiška		http://www.clker.com/clipart-fir-branch.html</a:t>
            </a:r>
          </a:p>
          <a:p>
            <a:pPr marL="0" indent="0">
              <a:buNone/>
              <a:defRPr/>
            </a:pPr>
            <a:r>
              <a:rPr lang="cs-CZ" sz="1000" dirty="0" smtClean="0"/>
              <a:t>Budík		</a:t>
            </a:r>
            <a:r>
              <a:rPr lang="cs-CZ" sz="1000" dirty="0"/>
              <a:t>http://</a:t>
            </a:r>
            <a:r>
              <a:rPr lang="cs-CZ" sz="1000" dirty="0" smtClean="0"/>
              <a:t>www.clker.com/clipart-15920.html</a:t>
            </a:r>
            <a:br>
              <a:rPr lang="cs-CZ" sz="1000" dirty="0" smtClean="0"/>
            </a:br>
            <a:r>
              <a:rPr lang="cs-CZ" sz="1000" dirty="0" smtClean="0"/>
              <a:t>tabule		</a:t>
            </a:r>
            <a:r>
              <a:rPr lang="cs-CZ" sz="1000" dirty="0"/>
              <a:t>http://</a:t>
            </a:r>
            <a:r>
              <a:rPr lang="cs-CZ" sz="1000" dirty="0" smtClean="0"/>
              <a:t>www.clker.com/clipart-blackboard-with-stand-and-letters.html</a:t>
            </a:r>
          </a:p>
          <a:p>
            <a:pPr marL="0" indent="0">
              <a:buNone/>
              <a:defRPr/>
            </a:pPr>
            <a:endParaRPr lang="cs-CZ" sz="1000" dirty="0" smtClean="0"/>
          </a:p>
          <a:p>
            <a:pPr marL="0" indent="0">
              <a:buNone/>
              <a:defRPr/>
            </a:pPr>
            <a:endParaRPr lang="cs-CZ" sz="1000" dirty="0"/>
          </a:p>
          <a:p>
            <a:pPr marL="0" indent="0">
              <a:buNone/>
              <a:defRPr/>
            </a:pPr>
            <a:endParaRPr lang="cs-CZ" sz="10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0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372199" y="1124744"/>
            <a:ext cx="209268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08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499</Words>
  <Application>Microsoft Office PowerPoint</Application>
  <PresentationFormat>Předvádění na obrazovce (4:3)</PresentationFormat>
  <Paragraphs>180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34</cp:revision>
  <dcterms:created xsi:type="dcterms:W3CDTF">2013-12-26T10:06:39Z</dcterms:created>
  <dcterms:modified xsi:type="dcterms:W3CDTF">2014-01-12T09:41:38Z</dcterms:modified>
</cp:coreProperties>
</file>