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70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0066"/>
    <a:srgbClr val="D60093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VY_12_INOVACE_ČJ.2.Bal.30_Podstatna_jmena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7</a:t>
            </a:r>
            <a:r>
              <a:rPr lang="cs-CZ" sz="1300" b="1" dirty="0" smtClean="0"/>
              <a:t>. 1</a:t>
            </a:r>
            <a:r>
              <a:rPr lang="cs-CZ" sz="1300" b="1" dirty="0" smtClean="0"/>
              <a:t>. </a:t>
            </a:r>
            <a:r>
              <a:rPr lang="cs-CZ" sz="1300" b="1" dirty="0" smtClean="0"/>
              <a:t>2014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Podstatná jména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Výukový program slouží žákům druhého ročníku a je určen k procvičování podstatných jmen.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Žáci vybírají z textu názvy osob, rozdělují podstatná jména na názvy zvířat a věcí  a přiřazují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k sobě protikladné názvy vlastností a dějů. Do článku doplňují vynechaná podstatná jména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a také je vyznačují mezi ostatními slovními druhy.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2081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6795120" cy="5741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799411" y="836712"/>
            <a:ext cx="4131387" cy="19389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 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PODSTATNÁ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JMÉNA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42879" y="3419619"/>
            <a:ext cx="2173540" cy="300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05013" y="3387653"/>
            <a:ext cx="1971837" cy="303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90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 textu všechny názvy osob.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v družině připravily pro rodiče školní besídku.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 nácvikem jim pomáhala paní vychovatelka. Žáci hráli představení „Kocour v botách“. Chlapci také zpívali a dívky tančily. Přišli se na ně podívat nejen tatínkové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maminky, ale i sourozenci, babičky a dědečkové.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první řadě seděla paní ředitelka a téměř všechny učitelky. Všem se představení moc líbilo a ještě po skončení dostali zákusky, které upekly školní kuchařky.</a:t>
            </a:r>
          </a:p>
        </p:txBody>
      </p:sp>
      <p:pic>
        <p:nvPicPr>
          <p:cNvPr id="5" name="Picture 2" descr="http://www.clker.com/cliparts/j/q/a/N/R/i/theater-curtains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22" y="4702827"/>
            <a:ext cx="2666104" cy="191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0/6/Y/u/U/M/spot-light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13176"/>
            <a:ext cx="823225" cy="78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K/S/I/C/J/T/disco-light-purpl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3688" y="5032379"/>
            <a:ext cx="776435" cy="782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26674" y="5404208"/>
            <a:ext cx="896999" cy="138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40122" y="5210067"/>
            <a:ext cx="1108298" cy="153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578" y="4642445"/>
            <a:ext cx="1291086" cy="214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37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rozděl do dvou sloupků: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ázvy zvířat a názvy věcí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53961" y="164157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motýl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53961" y="2289646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hrábě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46470" y="2937718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penál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35480" y="3549135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sova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35475" y="416185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liška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28211" y="4741790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kniha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35475" y="531398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pračka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35480" y="588885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had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20072" y="164157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televize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20072" y="2289646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dveře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12581" y="2937718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žába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01591" y="3549135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telefon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01586" y="416185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vydra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94322" y="4741790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polštář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01586" y="531398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01591" y="588885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koza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99992" y="1306840"/>
            <a:ext cx="0" cy="545460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0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1874"/>
            <a:ext cx="1171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8/6/3/e/13023666351773828959iphon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438" y="5688124"/>
            <a:ext cx="1548058" cy="107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156" y="660588"/>
            <a:ext cx="1382621" cy="90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http://www.clker.com/cliparts/9/f/5/8/11954293011424418308Machovka_Washing-machine_3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5445224"/>
            <a:ext cx="1006170" cy="127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75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jsou také názvy vlastností a dějů.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mezi nimi slova protikladná a spoj je čarou.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4596" y="131435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4596" y="2069426"/>
            <a:ext cx="2595778" cy="648072"/>
          </a:xfrm>
          <a:prstGeom prst="round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64596" y="2857397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64596" y="3623910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64596" y="4424382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64596" y="5202786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77967" y="1339425"/>
            <a:ext cx="71526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píle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51760" y="2131852"/>
            <a:ext cx="10336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zdraví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6623" y="2882468"/>
            <a:ext cx="11094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radost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72795" y="3686336"/>
            <a:ext cx="7793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pláč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03252" y="4486808"/>
            <a:ext cx="7184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42691" y="5257764"/>
            <a:ext cx="1251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odvaha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281621" y="602637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087731" y="6081352"/>
            <a:ext cx="9957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mládí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6300192" y="131435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300192" y="2069426"/>
            <a:ext cx="2595778" cy="648072"/>
          </a:xfrm>
          <a:prstGeom prst="round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300192" y="2857397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300192" y="3623910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6300192" y="4424382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6300192" y="5202786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053262" y="1339425"/>
            <a:ext cx="103586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smích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64241" y="2131852"/>
            <a:ext cx="10799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lenost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77101" y="2882468"/>
            <a:ext cx="12596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smutek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08016" y="3686336"/>
            <a:ext cx="11801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nemoc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139463" y="4486808"/>
            <a:ext cx="91723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ticho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96262" y="5257764"/>
            <a:ext cx="8158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stáří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6317217" y="602637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893776" y="6081352"/>
            <a:ext cx="14548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bázlivost</a:t>
            </a:r>
          </a:p>
        </p:txBody>
      </p:sp>
    </p:spTree>
    <p:extLst>
      <p:ext uri="{BB962C8B-B14F-4D97-AF65-F5344CB8AC3E}">
        <p14:creationId xmlns:p14="http://schemas.microsoft.com/office/powerpoint/2010/main" val="412686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vět vhodná podstatná jména.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311" y="1412776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Venku svítilo ______. ______ se rozhodly,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 půjdou ven. Brzy se na _____ objevily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Začala ______ a padaly ______. ______ se bála,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 do ní neuhodil ______. „Nesmíš se schovat pod ______“, řekl jí ______. ______ pro ně přijel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______. Všichni měli ______.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459593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nebi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904" y="5489528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atínek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5672412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9932" y="5333809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radost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74641" y="627774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88568" y="4744817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strom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15747" y="6277747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kroupy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11960" y="459593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autem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59490" y="606091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blesk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32140" y="4972139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16216" y="6035827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bouřka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08304" y="4365104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24328" y="5309405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mraky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a/c/2/3/11949892092121116148storm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394" y="332656"/>
            <a:ext cx="1613606" cy="153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20852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75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Podtrhni všechna podstatná jména.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311" y="1412776"/>
            <a:ext cx="854306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6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atnáct, dříve, kůlna, maluje, před, teta, ale, modrý, slon, kéž, nebo, za, válka, hrnec, prodavač, kupovat, hezky, záclona, bolest, pero, nádraží, třikrát, bum, známka, cink, správně, rovný, mlýn, vrabec, spisovatel, písmeno, vybrat, nad, čepice, hurá, sůl</a:t>
            </a:r>
          </a:p>
        </p:txBody>
      </p:sp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44624"/>
            <a:ext cx="851496" cy="156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8925" y="188640"/>
            <a:ext cx="1177571" cy="172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4/8/a/c/1194985216131380278elefante_in_corsa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58" y="5085184"/>
            <a:ext cx="2204580" cy="147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a/3/a/6/11949864421500684744adventurer_hat_nicu_bucu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359074"/>
            <a:ext cx="1993404" cy="1222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75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CC0066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C0099"/>
              </a:solidFill>
            </a:endParaRPr>
          </a:p>
        </p:txBody>
      </p:sp>
      <p:pic>
        <p:nvPicPr>
          <p:cNvPr id="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3284984"/>
            <a:ext cx="2173540" cy="300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9094" y="3441721"/>
            <a:ext cx="1971837" cy="303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28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 textu všechny názvy osob.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v družině připravily pro rodiče školní besídku.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 nácvikem jim pomáhala paní vychovatelka. Žáci hráli představení „Kocour v botách“. Chlapci také zpívali a dívky tančily. Přišli se na ně podívat nejen tatínkové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maminky, ale i sourozenci, babičky a dědečkové.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první řadě seděla paní ředitelka a téměř všechny učitelky. Všem se představení moc líbilo a ještě po skončení dostali zákusky, které upekly školní kuchařky.</a:t>
            </a:r>
          </a:p>
        </p:txBody>
      </p:sp>
      <p:pic>
        <p:nvPicPr>
          <p:cNvPr id="5" name="Picture 2" descr="http://www.clker.com/cliparts/j/q/a/N/R/i/theater-curtains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22" y="4702827"/>
            <a:ext cx="2666104" cy="191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0/6/Y/u/U/M/spot-light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13176"/>
            <a:ext cx="823225" cy="78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K/S/I/C/J/T/disco-light-purpl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3688" y="5032379"/>
            <a:ext cx="776435" cy="782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26674" y="5404208"/>
            <a:ext cx="896999" cy="138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40122" y="5210067"/>
            <a:ext cx="1108298" cy="153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563" y="4642445"/>
            <a:ext cx="1291086" cy="214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251520" y="1412776"/>
            <a:ext cx="79208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23053" y="1412776"/>
            <a:ext cx="91304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143372" y="1857364"/>
            <a:ext cx="64807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929190" y="1857364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00892" y="1857364"/>
            <a:ext cx="57606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979574" y="2276872"/>
            <a:ext cx="103258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51520" y="2636912"/>
            <a:ext cx="87515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588224" y="2636912"/>
            <a:ext cx="136815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02714" y="3068960"/>
            <a:ext cx="137610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908226" y="3068960"/>
            <a:ext cx="151975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25482" y="3068960"/>
            <a:ext cx="109864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012160" y="3068960"/>
            <a:ext cx="16561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203848" y="3573016"/>
            <a:ext cx="79208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139952" y="3573016"/>
            <a:ext cx="113107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51520" y="4005064"/>
            <a:ext cx="132365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944681" y="4400195"/>
            <a:ext cx="122413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66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rozděl do dvou sloupků: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ázvy zvířat a názvy věcí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53961" y="164157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motýl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53961" y="2289646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sova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46470" y="2937718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liška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35480" y="3549135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had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35475" y="416185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žába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28211" y="4741790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vydra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35475" y="531398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35480" y="588885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koza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20072" y="164157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televize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20072" y="2289646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dveře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12581" y="2937718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telefon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01591" y="3549135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polštář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01586" y="4161854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hrábě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94322" y="4741790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penál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01586" y="531398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kniha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01591" y="5888852"/>
            <a:ext cx="1807691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C0066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pračka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99992" y="1306840"/>
            <a:ext cx="0" cy="545460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0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1874"/>
            <a:ext cx="1171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8/6/3/e/13023666351773828959iphon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438" y="5688124"/>
            <a:ext cx="1548058" cy="107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156" y="660588"/>
            <a:ext cx="1382621" cy="90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http://www.clker.com/cliparts/9/f/5/8/11954293011424418308Machovka_Washing-machine_3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5445224"/>
            <a:ext cx="1006170" cy="127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87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jsou také názvy vlastností a dějů.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mezi nimi slova protikladná a spoj je čarou.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4596" y="131435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4596" y="2069426"/>
            <a:ext cx="2595778" cy="648072"/>
          </a:xfrm>
          <a:prstGeom prst="round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64596" y="2857397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64596" y="3623910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64596" y="4424382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64596" y="5202786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77967" y="1339425"/>
            <a:ext cx="71526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píle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51760" y="2131852"/>
            <a:ext cx="10336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zdraví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6623" y="2882468"/>
            <a:ext cx="11094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radost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72795" y="3686336"/>
            <a:ext cx="7793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pláč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03252" y="4486808"/>
            <a:ext cx="7184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42691" y="5257764"/>
            <a:ext cx="1251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odvaha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281621" y="602637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087731" y="6081352"/>
            <a:ext cx="9957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mládí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6300192" y="131435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300192" y="2069426"/>
            <a:ext cx="2595778" cy="648072"/>
          </a:xfrm>
          <a:prstGeom prst="round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300192" y="2857397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300192" y="3623910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6300192" y="4424382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6300192" y="5202786"/>
            <a:ext cx="259577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053262" y="1339425"/>
            <a:ext cx="103586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smích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64241" y="2131852"/>
            <a:ext cx="10799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lenost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77101" y="2882468"/>
            <a:ext cx="12596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smutek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08016" y="3686336"/>
            <a:ext cx="11801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nemoc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139463" y="4486808"/>
            <a:ext cx="91723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ticho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96262" y="5257764"/>
            <a:ext cx="8158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stáří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6317217" y="6026374"/>
            <a:ext cx="259577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893776" y="6081352"/>
            <a:ext cx="14548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bázlivost</a:t>
            </a:r>
          </a:p>
        </p:txBody>
      </p:sp>
      <p:cxnSp>
        <p:nvCxnSpPr>
          <p:cNvPr id="32" name="Přímá spojnice 31"/>
          <p:cNvCxnSpPr>
            <a:endCxn id="19" idx="1"/>
          </p:cNvCxnSpPr>
          <p:nvPr/>
        </p:nvCxnSpPr>
        <p:spPr>
          <a:xfrm>
            <a:off x="2860374" y="1638390"/>
            <a:ext cx="3439818" cy="75507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5" idx="3"/>
            <a:endCxn id="21" idx="1"/>
          </p:cNvCxnSpPr>
          <p:nvPr/>
        </p:nvCxnSpPr>
        <p:spPr>
          <a:xfrm>
            <a:off x="2860374" y="2393462"/>
            <a:ext cx="3439818" cy="155448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877399" y="3144078"/>
            <a:ext cx="3422793" cy="3735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18" idx="1"/>
          </p:cNvCxnSpPr>
          <p:nvPr/>
        </p:nvCxnSpPr>
        <p:spPr>
          <a:xfrm flipV="1">
            <a:off x="2860374" y="1638390"/>
            <a:ext cx="3439818" cy="230955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22" idx="1"/>
          </p:cNvCxnSpPr>
          <p:nvPr/>
        </p:nvCxnSpPr>
        <p:spPr>
          <a:xfrm>
            <a:off x="2860374" y="4748418"/>
            <a:ext cx="343981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9" idx="3"/>
            <a:endCxn id="30" idx="1"/>
          </p:cNvCxnSpPr>
          <p:nvPr/>
        </p:nvCxnSpPr>
        <p:spPr>
          <a:xfrm>
            <a:off x="2860374" y="5526822"/>
            <a:ext cx="3456843" cy="823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endCxn id="23" idx="1"/>
          </p:cNvCxnSpPr>
          <p:nvPr/>
        </p:nvCxnSpPr>
        <p:spPr>
          <a:xfrm flipV="1">
            <a:off x="2877399" y="5526822"/>
            <a:ext cx="3422793" cy="823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686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vět vhodná podstatná jména.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311" y="1412776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Venku svítilo ______. ______ se rozhodly,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 půjdou ven. Brzy se na ______ objevily______.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Začala ______ a padaly ______. ______ se bála,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 do ní neuhodil ______. „Nesmíš se schovat pod _____“, řekl jí ______. ______ pro ně přijel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______. Všichni měli ______.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00562" y="1928803"/>
            <a:ext cx="1143008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6314" y="342900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atínek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57554" y="342900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07904" y="3856307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radost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14090" y="1446587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85786" y="342900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strom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83899" y="2451354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kroupy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0364" y="385960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autem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11045" y="293627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blesk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52120" y="2451353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31640" y="247332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bouřka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83768" y="1438944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200292" y="1925767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mraky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a/c/2/3/11949892092121116148storm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394" y="332656"/>
            <a:ext cx="1613606" cy="153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20852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05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Podtrhni všechna podstatná jména.</a:t>
            </a:r>
            <a:endParaRPr lang="cs-CZ" sz="28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311" y="1412776"/>
            <a:ext cx="854306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6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atnáct, dříve, kůlna, maluje, před, teta, ale, modrý, slon, kéž, nebo, za, válka, hrnec, prodavač, kupovat, hezky, záclona, bolest, pero, nádraží, třikrát, bum, známka, cink, správně, rovný, mlýn, vrabec, spisovatel, písmeno, vybrat, nad, čepice, hurá, sůl</a:t>
            </a:r>
          </a:p>
        </p:txBody>
      </p:sp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44624"/>
            <a:ext cx="851496" cy="156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8925" y="188640"/>
            <a:ext cx="1177571" cy="172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4/8/a/c/1194985216131380278elefante_in_corsa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58" y="5085184"/>
            <a:ext cx="2204580" cy="147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a/3/a/6/11949864421500684744adventurer_hat_nicu_bucu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359074"/>
            <a:ext cx="1993404" cy="1222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151989" y="1974709"/>
            <a:ext cx="11521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20272" y="1974709"/>
            <a:ext cx="83865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93338" y="2492896"/>
            <a:ext cx="85452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156176" y="2492896"/>
            <a:ext cx="99670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439598" y="2492896"/>
            <a:ext cx="116485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22310" y="3106786"/>
            <a:ext cx="182940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080" y="3100258"/>
            <a:ext cx="144016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020272" y="3100258"/>
            <a:ext cx="11293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88758" y="3645024"/>
            <a:ext cx="84825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391048" y="3645024"/>
            <a:ext cx="13087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436096" y="3645024"/>
            <a:ext cx="158417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347864" y="4149080"/>
            <a:ext cx="95625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>
            <a:off x="4493844" y="4149080"/>
            <a:ext cx="12302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/>
          <p:nvPr/>
        </p:nvCxnSpPr>
        <p:spPr>
          <a:xfrm>
            <a:off x="6012160" y="4149080"/>
            <a:ext cx="184676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30" name="Přímá spojnice 1029"/>
          <p:cNvCxnSpPr/>
          <p:nvPr/>
        </p:nvCxnSpPr>
        <p:spPr>
          <a:xfrm>
            <a:off x="288758" y="4725144"/>
            <a:ext cx="175666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32" name="Přímá spojnice 1031"/>
          <p:cNvCxnSpPr/>
          <p:nvPr/>
        </p:nvCxnSpPr>
        <p:spPr>
          <a:xfrm>
            <a:off x="4549895" y="4725144"/>
            <a:ext cx="12302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6935542" y="4693231"/>
            <a:ext cx="86914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98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Uveřejněné odkazy [cit. </a:t>
            </a:r>
            <a:r>
              <a:rPr lang="cs-CZ" sz="1200" dirty="0" smtClean="0"/>
              <a:t>2014-01-07]. </a:t>
            </a:r>
            <a:r>
              <a:rPr lang="cs-CZ" sz="1200" dirty="0"/>
              <a:t>Dostupné pod licencí Public domain na </a:t>
            </a:r>
            <a:r>
              <a:rPr lang="cs-CZ" sz="12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indent="0">
              <a:buNone/>
              <a:defRPr/>
            </a:pPr>
            <a:r>
              <a:rPr lang="cs-CZ" sz="1200" dirty="0"/>
              <a:t>dítě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200" dirty="0"/>
              <a:t>dítě2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200" dirty="0"/>
              <a:t>dítě 3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200" dirty="0"/>
              <a:t>dítě 4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200" dirty="0"/>
              <a:t>učitelka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200" dirty="0"/>
              <a:t>dítě 5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200" dirty="0"/>
              <a:t>reflektor 1		http://www.clker.com/clipart-spot-light.html</a:t>
            </a:r>
          </a:p>
          <a:p>
            <a:pPr marL="0" indent="0">
              <a:buNone/>
              <a:defRPr/>
            </a:pPr>
            <a:r>
              <a:rPr lang="cs-CZ" sz="1200" dirty="0"/>
              <a:t>Reflektor 2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://www.clker.com/clipart-disco-light-purple.html</a:t>
            </a:r>
          </a:p>
          <a:p>
            <a:pPr marL="0" indent="0">
              <a:buNone/>
              <a:defRPr/>
            </a:pPr>
            <a:r>
              <a:rPr lang="cs-CZ" sz="1200" dirty="0"/>
              <a:t>Opona		http://www.clker.com/clipart-theater-curtains.html</a:t>
            </a:r>
          </a:p>
          <a:p>
            <a:pPr marL="0" indent="0">
              <a:buNone/>
              <a:defRPr/>
            </a:pPr>
            <a:r>
              <a:rPr lang="cs-CZ" sz="1200" dirty="0"/>
              <a:t>Žlutý motýl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://www.clker.com/clipart-butterfly.html</a:t>
            </a:r>
          </a:p>
          <a:p>
            <a:pPr marL="0" indent="0">
              <a:buNone/>
              <a:defRPr/>
            </a:pPr>
            <a:r>
              <a:rPr lang="cs-CZ" sz="1200" dirty="0"/>
              <a:t>telefon		http://www.clker.com/clipart-95700.html</a:t>
            </a:r>
          </a:p>
          <a:p>
            <a:pPr marL="0" indent="0">
              <a:buNone/>
              <a:defRPr/>
            </a:pPr>
            <a:r>
              <a:rPr lang="cs-CZ" sz="1200" dirty="0"/>
              <a:t>Včela		http://www.clker.com/clipart-little-bee-2.html</a:t>
            </a:r>
          </a:p>
          <a:p>
            <a:pPr marL="0" indent="0">
              <a:buNone/>
              <a:defRPr/>
            </a:pPr>
            <a:r>
              <a:rPr lang="cs-CZ" sz="1200" dirty="0"/>
              <a:t>Pračka		http://www.clker.com/clipart-10553.html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Slon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www.clker.com/clipart-3109.html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Klobouk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www.clker.com/clipart-4225.html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Bouřka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www.clker.com/clipart-6491.html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Slunce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www.clker.com/clipart-6492.html</a:t>
            </a:r>
          </a:p>
          <a:p>
            <a:pPr marL="0" indent="0">
              <a:buNone/>
              <a:defRPr/>
            </a:pPr>
            <a:endParaRPr lang="cs-CZ" sz="12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2612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631</Words>
  <Application>Microsoft Office PowerPoint</Application>
  <PresentationFormat>Předvádění na obrazovce (4:3)</PresentationFormat>
  <Paragraphs>163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40</cp:revision>
  <dcterms:created xsi:type="dcterms:W3CDTF">2013-12-26T10:06:39Z</dcterms:created>
  <dcterms:modified xsi:type="dcterms:W3CDTF">2014-01-12T09:42:39Z</dcterms:modified>
</cp:coreProperties>
</file>