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  <p:sldId id="265" r:id="rId10"/>
    <p:sldId id="266" r:id="rId11"/>
    <p:sldId id="267" r:id="rId12"/>
    <p:sldId id="268" r:id="rId13"/>
    <p:sldId id="269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009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3.png"/><Relationship Id="rId7" Type="http://schemas.openxmlformats.org/officeDocument/2006/relationships/image" Target="../media/image24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6.png"/><Relationship Id="rId10" Type="http://schemas.openxmlformats.org/officeDocument/2006/relationships/image" Target="../media/image26.png"/><Relationship Id="rId4" Type="http://schemas.openxmlformats.org/officeDocument/2006/relationships/image" Target="../media/image4.png"/><Relationship Id="rId9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3.png"/><Relationship Id="rId7" Type="http://schemas.openxmlformats.org/officeDocument/2006/relationships/image" Target="../media/image24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6.png"/><Relationship Id="rId10" Type="http://schemas.openxmlformats.org/officeDocument/2006/relationships/image" Target="../media/image26.png"/><Relationship Id="rId4" Type="http://schemas.openxmlformats.org/officeDocument/2006/relationships/image" Target="../media/image4.png"/><Relationship Id="rId9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školy: </a:t>
            </a:r>
            <a:r>
              <a:rPr lang="cs-CZ" sz="1300" b="1" dirty="0" smtClean="0"/>
              <a:t> Základní škola a Mateřská škola Kladno, Norská 2633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>Autor: </a:t>
            </a:r>
            <a:r>
              <a:rPr lang="cs-CZ" sz="1300" b="1" dirty="0" smtClean="0"/>
              <a:t>Mgr. Pavla Balejová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materiálu: </a:t>
            </a:r>
            <a:r>
              <a:rPr lang="cs-CZ" sz="1300" b="1" dirty="0" smtClean="0"/>
              <a:t>VY_12_INOVACE_ČJ.2.Bal.32_Predlozky_a_spojky</a:t>
            </a:r>
            <a:r>
              <a:rPr lang="cs-CZ" sz="1300" dirty="0" smtClean="0"/>
              <a:t/>
            </a:r>
            <a:br>
              <a:rPr lang="cs-CZ" sz="1300" dirty="0" smtClean="0"/>
            </a:b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Datum: </a:t>
            </a:r>
            <a:r>
              <a:rPr lang="cs-CZ" sz="1300" b="1" dirty="0" smtClean="0"/>
              <a:t>10. </a:t>
            </a:r>
            <a:r>
              <a:rPr lang="cs-CZ" sz="1300" b="1" dirty="0" smtClean="0"/>
              <a:t>1</a:t>
            </a:r>
            <a:r>
              <a:rPr lang="cs-CZ" sz="1300" b="1" dirty="0" smtClean="0"/>
              <a:t>. </a:t>
            </a:r>
            <a:r>
              <a:rPr lang="cs-CZ" sz="1300" b="1" dirty="0" smtClean="0"/>
              <a:t>2014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Ročník: </a:t>
            </a:r>
            <a:r>
              <a:rPr lang="cs-CZ" sz="1300" b="1" dirty="0" smtClean="0"/>
              <a:t>druhý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oblast: </a:t>
            </a:r>
            <a:r>
              <a:rPr lang="cs-CZ" sz="1300" b="1" dirty="0" smtClean="0"/>
              <a:t>Jazyk a jazyková komunikace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obor: </a:t>
            </a:r>
            <a:r>
              <a:rPr lang="cs-CZ" sz="1300" b="1" dirty="0" smtClean="0"/>
              <a:t>Český jazyk</a:t>
            </a:r>
            <a:br>
              <a:rPr lang="cs-CZ" sz="1300" b="1" dirty="0" smtClean="0"/>
            </a:br>
            <a:r>
              <a:rPr lang="cs-CZ" sz="1300" dirty="0" smtClean="0"/>
              <a:t>Název: </a:t>
            </a:r>
            <a:r>
              <a:rPr lang="cs-CZ" sz="1300" b="1" dirty="0" smtClean="0"/>
              <a:t>   Předložky a spojky</a:t>
            </a:r>
            <a:br>
              <a:rPr lang="cs-CZ" sz="1300" b="1" dirty="0" smtClean="0"/>
            </a:br>
            <a:r>
              <a:rPr lang="cs-CZ" sz="1300" dirty="0" smtClean="0"/>
              <a:t>Číslo operačního programu: </a:t>
            </a:r>
            <a:r>
              <a:rPr lang="cs-CZ" sz="1300" b="1" dirty="0" smtClean="0"/>
              <a:t>CZ.1.07/1.4.00/21.3489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projektu: </a:t>
            </a:r>
            <a:r>
              <a:rPr lang="cs-CZ" sz="1300" b="1" dirty="0" smtClean="0"/>
              <a:t>UČÍME SE S RADOSTÍ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Anotace:  Výukový materiál je pro žáky druhého ročníku a je zaměřen na procvičování předložek a spojek.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                   Žáci nejprve doplňují do textu vhodné předložky a spojky, potom již předložky a spojky rozlišují.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                   Tvoří s nimi věty a barevně je odlišují.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8057" cy="148431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884657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clker.com/cliparts/d/7/9/f/1220545859492907712maidis_Vertical_Striped_Hot_Air_Balloons_3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1762" y="260648"/>
            <a:ext cx="5760640" cy="6597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2078501" y="980728"/>
            <a:ext cx="4847161" cy="3416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dirty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7200" b="1" cap="all" dirty="0" smtClean="0">
                <a:ln w="9000" cmpd="sng">
                  <a:solidFill>
                    <a:schemeClr val="tx1"/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předložky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b="1" cap="all" dirty="0" smtClean="0">
                <a:ln w="9000" cmpd="sng">
                  <a:solidFill>
                    <a:schemeClr val="tx1"/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A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b="1" cap="all" dirty="0" smtClean="0">
                <a:ln w="9000" cmpd="sng">
                  <a:solidFill>
                    <a:schemeClr val="tx1"/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spojky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4826" y="6597352"/>
            <a:ext cx="9019174" cy="260648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b="1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200" b="1" dirty="0" smtClean="0">
                <a:solidFill>
                  <a:schemeClr val="tx1"/>
                </a:solidFill>
              </a:rPr>
              <a:t>Pavla Balejová.</a:t>
            </a:r>
            <a:endParaRPr lang="cs-CZ" sz="1200" b="1" dirty="0">
              <a:solidFill>
                <a:schemeClr val="tx1"/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b="1" dirty="0"/>
          </a:p>
        </p:txBody>
      </p:sp>
      <p:pic>
        <p:nvPicPr>
          <p:cNvPr id="14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4373" y="4726607"/>
            <a:ext cx="764064" cy="1269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1849"/>
          <a:stretch/>
        </p:blipFill>
        <p:spPr bwMode="auto">
          <a:xfrm flipH="1">
            <a:off x="4157294" y="5242762"/>
            <a:ext cx="753883" cy="753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http://www.clker.com/cliparts/i/v/w/Q/G/X/standing-kid-cartoon-md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41562"/>
          <a:stretch/>
        </p:blipFill>
        <p:spPr bwMode="auto">
          <a:xfrm flipH="1">
            <a:off x="3865473" y="5242762"/>
            <a:ext cx="708900" cy="762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3/b/1/2/11971486551534036964ivak_Decorative_Sun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0670"/>
            <a:ext cx="1688549" cy="1688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2/8/e/4/1194985411359242569aquila_frontale_architet_01.svg.me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187367"/>
            <a:ext cx="988843" cy="468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2/2/e/3/1228428511169123817sivvus_weather_symbols_3.svg.me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655419"/>
            <a:ext cx="1452907" cy="886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http://www.clker.com/cliparts/0/6/b/a/13365082461647644475Smiling%20Kite.svg.med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166615"/>
            <a:ext cx="1403670" cy="2152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http://www.clker.com/cliparts/d/l/l/B/N/4/ufo7-md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2" y="4726607"/>
            <a:ext cx="3008337" cy="1524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http://www.clker.com/cliparts/8/3/0/9/12071567312039024042Chrisdesign_comic_alien.svg.med.png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19" r="18105" b="16776"/>
          <a:stretch/>
        </p:blipFill>
        <p:spPr bwMode="auto">
          <a:xfrm>
            <a:off x="1051056" y="3777175"/>
            <a:ext cx="1121228" cy="1822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6303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Předložky se spojují se jmény. Vyber správné </a:t>
            </a:r>
          </a:p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předložky tam, kam se hodí: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04967" y="1412776"/>
            <a:ext cx="7878081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 stole, ___ mámu, ___ Martinem, ___ kabátem,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 školou, ___ skříni, ___ údolí, ___ polem,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 čepice, ___ babičky, ___ strýčkovi,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 životě, ___ odměnu, pozdrav ___ výletu,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pohádka ___ princezně, ____ dvěma kůly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 smtClean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 smtClean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444208" y="4700480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bez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52397" y="4572919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</a:p>
        </p:txBody>
      </p:sp>
      <p:sp>
        <p:nvSpPr>
          <p:cNvPr id="7" name="Obdélník 6"/>
          <p:cNvSpPr/>
          <p:nvPr/>
        </p:nvSpPr>
        <p:spPr>
          <a:xfrm>
            <a:off x="109162" y="5018881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ke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932040" y="4713022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</a:p>
        </p:txBody>
      </p:sp>
      <p:sp>
        <p:nvSpPr>
          <p:cNvPr id="9" name="Obdélník 8"/>
          <p:cNvSpPr/>
          <p:nvPr/>
        </p:nvSpPr>
        <p:spPr>
          <a:xfrm>
            <a:off x="1177285" y="5530509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25902" y="5792119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769099" y="4757271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955443" y="5999654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mezi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60310" y="4974632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279304" y="5999654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851920" y="5280491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012160" y="5301979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7173817" y="5237654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820550" y="6107169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ad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012160" y="6063979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pod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361485" y="6020789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před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21" name="Přímá spojnice 20"/>
          <p:cNvCxnSpPr/>
          <p:nvPr/>
        </p:nvCxnSpPr>
        <p:spPr>
          <a:xfrm>
            <a:off x="0" y="4583169"/>
            <a:ext cx="914400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3" name="Šipka nahoru 22"/>
          <p:cNvSpPr/>
          <p:nvPr/>
        </p:nvSpPr>
        <p:spPr>
          <a:xfrm>
            <a:off x="3847108" y="4039220"/>
            <a:ext cx="1191610" cy="660271"/>
          </a:xfrm>
          <a:prstGeom prst="up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4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1486" y="1971405"/>
            <a:ext cx="1535066" cy="2549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039" y="3429000"/>
            <a:ext cx="897552" cy="1242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8969" y="62059"/>
            <a:ext cx="876140" cy="1350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18807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691680" y="4581128"/>
            <a:ext cx="5904656" cy="2088232"/>
          </a:xfrm>
          <a:prstGeom prst="roundRect">
            <a:avLst/>
          </a:prstGeom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Spojky spojují slova nebo věty. Doplň vhodné spojky: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980728"/>
            <a:ext cx="8784975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Petr __ Ivan jsou nejlepší kamarádi. Na besídku se přišli podívat maminka __ tatínek. Nejdu dnes na koupaliště, _______ nesvítí slunce. Byla jsem v divadle,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 představení se mi nelíbilo. Přejeme vám, ___ se vaše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ovolená vydařila. Musím umýt nádobí dříve,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 se maminka vrátí. Maruška si stěžovala,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 ji bolí noha. Půjdu tam jen tehdy, _____ půjdeš se mnou. Byla bych moc ráda, _____ se ti to líbilo.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13"/>
          <a:stretch/>
        </p:blipFill>
        <p:spPr bwMode="auto">
          <a:xfrm rot="10800000">
            <a:off x="323528" y="4813913"/>
            <a:ext cx="1088764" cy="1568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812359" y="4516344"/>
            <a:ext cx="1152128" cy="2119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868619" y="4687938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když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76808" y="4560377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aby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356451" y="4700480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084721" y="4962090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že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703715" y="5987112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kdyby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276330" y="5267949"/>
            <a:ext cx="1799725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protože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436571" y="5289437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244961" y="6094627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ale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436571" y="6051437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než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01385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ttp://www.clker.com/cliparts/B/L/O/T/J/Z/bag-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178" y="2339383"/>
            <a:ext cx="3260338" cy="439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clker.com/cliparts/a/d/7/3/11949853463946139cardboard_box_jarno_vasa_.svg.hi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301785"/>
            <a:ext cx="4359228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Předložky a spojky se pomíchaly. Pomoz Ufíkovi dát předložky do pytle a spojky do krabice.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5" name="Picture 4" descr="http://www.clker.com/cliparts/8/3/0/9/12071567312039024042Chrisdesign_comic_alien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8572" y="3951607"/>
            <a:ext cx="2228850" cy="282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298676" y="5759678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</a:t>
            </a:r>
            <a:endParaRPr lang="cs-CZ" sz="28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52397" y="2933770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že</a:t>
            </a:r>
            <a:endParaRPr lang="cs-CZ" sz="28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9133" y="1158793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</a:t>
            </a:r>
          </a:p>
        </p:txBody>
      </p:sp>
      <p:sp>
        <p:nvSpPr>
          <p:cNvPr id="9" name="Obdélník 8"/>
          <p:cNvSpPr/>
          <p:nvPr/>
        </p:nvSpPr>
        <p:spPr>
          <a:xfrm>
            <a:off x="4470914" y="4036324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když</a:t>
            </a:r>
            <a:endParaRPr lang="cs-CZ" sz="28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60709" y="1677699"/>
            <a:ext cx="1377954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protože</a:t>
            </a:r>
            <a:endParaRPr lang="cs-CZ" sz="28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2456" y="1688938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endParaRPr lang="cs-CZ" sz="28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769099" y="1556792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nad</a:t>
            </a:r>
            <a:endParaRPr lang="cs-CZ" sz="28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551248" y="3322941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kdyby</a:t>
            </a:r>
            <a:endParaRPr lang="cs-CZ" sz="28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551248" y="2212158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endParaRPr lang="cs-CZ" sz="28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79304" y="4360505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</a:t>
            </a:r>
            <a:endParaRPr lang="cs-CZ" sz="28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851920" y="3641342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074031" y="5301208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ale</a:t>
            </a:r>
            <a:endParaRPr lang="cs-CZ" sz="28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655644" y="6021288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820550" y="4627698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aby</a:t>
            </a:r>
            <a:endParaRPr lang="cs-CZ" sz="28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012160" y="4686440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</a:t>
            </a:r>
            <a:endParaRPr lang="cs-CZ" sz="28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298676" y="5104459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2701385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 čarou začátek věty s jejím koncem. Podtrhni všechny předložky.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3301" y="1863988"/>
            <a:ext cx="271275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D6009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Pes spí</a:t>
            </a:r>
            <a:endParaRPr lang="cs-CZ" sz="2800" b="1" dirty="0">
              <a:ln w="1905"/>
              <a:solidFill>
                <a:srgbClr val="D60093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3301" y="2402541"/>
            <a:ext cx="194500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D6009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Židle jsou</a:t>
            </a:r>
            <a:endParaRPr lang="cs-CZ" sz="2800" b="1" dirty="0">
              <a:ln w="1905"/>
              <a:solidFill>
                <a:srgbClr val="D60093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1260" y="3002418"/>
            <a:ext cx="245318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D6009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Obrázek visí</a:t>
            </a:r>
            <a:endParaRPr lang="cs-CZ" sz="2800" b="1" dirty="0">
              <a:ln w="1905"/>
              <a:solidFill>
                <a:srgbClr val="D60093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1520" y="3545836"/>
            <a:ext cx="33197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D6009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Zásuvka je </a:t>
            </a:r>
            <a:endParaRPr lang="cs-CZ" sz="2800" b="1" dirty="0">
              <a:ln w="1905"/>
              <a:solidFill>
                <a:srgbClr val="D60093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3301" y="4095170"/>
            <a:ext cx="27021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D6009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Skříň stojí</a:t>
            </a:r>
            <a:endParaRPr lang="cs-CZ" sz="2800" b="1" dirty="0">
              <a:ln w="1905"/>
              <a:solidFill>
                <a:srgbClr val="D60093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30018" y="4631512"/>
            <a:ext cx="39770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D6009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Koberec leží</a:t>
            </a:r>
            <a:endParaRPr lang="cs-CZ" sz="2800" b="1" dirty="0">
              <a:ln w="1905"/>
              <a:solidFill>
                <a:srgbClr val="D60093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1520" y="1340768"/>
            <a:ext cx="226394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D6009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Hrneček leží</a:t>
            </a:r>
            <a:endParaRPr lang="cs-CZ" sz="2800" b="1" dirty="0">
              <a:ln w="1905"/>
              <a:solidFill>
                <a:srgbClr val="D60093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21260" y="5159660"/>
            <a:ext cx="364843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D6009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Mluvili jsme</a:t>
            </a:r>
            <a:endParaRPr lang="cs-CZ" sz="2800" b="1" dirty="0">
              <a:ln w="1905"/>
              <a:solidFill>
                <a:srgbClr val="D60093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771389" y="1863988"/>
            <a:ext cx="163999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 stole.</a:t>
            </a:r>
            <a:endParaRPr lang="cs-CZ" sz="2800" b="1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767093" y="2387208"/>
            <a:ext cx="165076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stole.</a:t>
            </a:r>
            <a:endParaRPr lang="cs-CZ" sz="2800" b="1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747756" y="2925761"/>
            <a:ext cx="208207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pod stolem.</a:t>
            </a:r>
            <a:endParaRPr lang="cs-CZ" sz="2800" b="1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778016" y="3525638"/>
            <a:ext cx="151799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 stole. </a:t>
            </a:r>
            <a:endParaRPr lang="cs-CZ" sz="2800" b="1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769797" y="4074972"/>
            <a:ext cx="152621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stolu.</a:t>
            </a:r>
            <a:endParaRPr lang="cs-CZ" sz="2800" b="1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756514" y="4611314"/>
            <a:ext cx="190296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 stolem.</a:t>
            </a:r>
            <a:endParaRPr lang="cs-CZ" sz="2800" b="1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747755" y="1320570"/>
            <a:ext cx="20518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ad stolem.</a:t>
            </a:r>
            <a:endParaRPr lang="cs-CZ" sz="2800" b="1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747755" y="5139462"/>
            <a:ext cx="219975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řed stolem.</a:t>
            </a:r>
            <a:endParaRPr lang="cs-CZ" sz="2800" b="1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http://www.clker.com/cliparts/c/5/1/d/11954234482010515695Rau_A_cup_of_tea.svg.med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460"/>
          <a:stretch/>
        </p:blipFill>
        <p:spPr bwMode="auto">
          <a:xfrm>
            <a:off x="205641" y="548680"/>
            <a:ext cx="750187" cy="881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3/6/0/4/119498555124689266sedia_in_legno_architett_01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1172" y="383649"/>
            <a:ext cx="811127" cy="1198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clker.com/cliparts/a/6/a/6/1194989844558026598beagle_copper_ganson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949" y="5607443"/>
            <a:ext cx="1138644" cy="1104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http://www.clker.com/cliparts/a/h/y/g/j/L/cartoon-portrait-frame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2298" y="5682880"/>
            <a:ext cx="838172" cy="86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1385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http://www.clker.com/cliparts/T/L/A/E/f/r/autobusbrun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285" y="4810248"/>
            <a:ext cx="2838450" cy="1457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 do textu vhodné předložky a spojky. Potom předložky podtrhni zeleně a spojky červeně.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1" y="1168845"/>
            <a:ext cx="8784975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Děti dnes nemusely ___ školy. Jely ___ školní výlet.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Aleš __ Pepík se moc těšili. Přišli první ___ autobusu. Nejprve bylo zamračeno, ___ brzy se objevilo sluníčko.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 příjezdu ___ hradu řekla paní učitelka, ___ si děti nejdříve snědly svačinu. _____ dojedly, přišla ____ ně paní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průvodkyně . Děti se dozvěděly, ___ hrad byl postaven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 14. století. Potom prošly všechny místnosti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 hladomornu. Výlet se vydařil.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 smtClean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098" name="Picture 2" descr="http://www.clker.com/cliparts/y/C/j/5/F/m/castle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1996" y="4026352"/>
            <a:ext cx="1714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1521" y="5248963"/>
            <a:ext cx="668521" cy="1283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907703" y="5460993"/>
            <a:ext cx="554946" cy="1020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023288" y="5505573"/>
            <a:ext cx="666039" cy="1026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07002" y="5538911"/>
            <a:ext cx="590161" cy="864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8655" y="5505573"/>
            <a:ext cx="673045" cy="931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13"/>
          <a:stretch/>
        </p:blipFill>
        <p:spPr bwMode="auto">
          <a:xfrm rot="10800000">
            <a:off x="1341700" y="5455102"/>
            <a:ext cx="681587" cy="982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618600" y="4653136"/>
            <a:ext cx="3617561" cy="2132856"/>
          </a:xfrm>
          <a:prstGeom prst="rect">
            <a:avLst/>
          </a:prstGeo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688492" y="5719564"/>
            <a:ext cx="119161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625884" y="5028154"/>
            <a:ext cx="119161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894481" y="4677498"/>
            <a:ext cx="119161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742858" y="6250987"/>
            <a:ext cx="1377954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aby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836903" y="5532040"/>
            <a:ext cx="119161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ale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226089" y="6250986"/>
            <a:ext cx="119161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880102" y="5719564"/>
            <a:ext cx="119161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že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012160" y="5946171"/>
            <a:ext cx="119161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649686" y="4787298"/>
            <a:ext cx="119161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012160" y="5065453"/>
            <a:ext cx="119161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Když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074031" y="5301208"/>
            <a:ext cx="119161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4820550" y="4627698"/>
            <a:ext cx="119161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298676" y="5104459"/>
            <a:ext cx="119161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6" name="Picture 4" descr="http://www.clker.com/cliparts/3/b/1/2/11971486551534036964ivak_Decorative_Sun.svg.me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9246" y="980728"/>
            <a:ext cx="844275" cy="844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1385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03648" y="2060848"/>
            <a:ext cx="6253764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Následuje řešení:</a:t>
            </a:r>
            <a:endParaRPr lang="cs-CZ" sz="66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dolů 1"/>
          <p:cNvSpPr/>
          <p:nvPr/>
        </p:nvSpPr>
        <p:spPr>
          <a:xfrm>
            <a:off x="3594426" y="3789040"/>
            <a:ext cx="1872208" cy="2232248"/>
          </a:xfrm>
          <a:prstGeom prst="downArrow">
            <a:avLst/>
          </a:prstGeom>
          <a:solidFill>
            <a:srgbClr val="00B05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9" name="Picture 4" descr="http://www.clker.com/cliparts/3/b/1/2/11971486551534036964ivak_Decorative_Sun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11958"/>
            <a:ext cx="1688549" cy="1688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http://www.clker.com/cliparts/2/2/e/3/1228428511169123817sivvus_weather_symbols_3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579095"/>
            <a:ext cx="1452907" cy="886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www.clker.com/cliparts/0/6/b/a/13365082461647644475Smiling%20Kite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2749" y="4184093"/>
            <a:ext cx="1403670" cy="2152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http://www.clker.com/cliparts/d/l/l/B/N/4/ufo7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2" y="4726607"/>
            <a:ext cx="3008337" cy="1524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http://www.clker.com/cliparts/8/3/0/9/12071567312039024042Chrisdesign_comic_alien.svg.med.pn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19" r="18105" b="16776"/>
          <a:stretch/>
        </p:blipFill>
        <p:spPr bwMode="auto">
          <a:xfrm>
            <a:off x="1051056" y="3777175"/>
            <a:ext cx="1121228" cy="1822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6656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Předložky se spojují se jmény. Vyber správné </a:t>
            </a:r>
          </a:p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předložky tam, kam se hodí: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04967" y="1412776"/>
            <a:ext cx="7878081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 stole, ___ mámu, ___ Martinem, ___ kabátem,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 školou, ___ skříni, ___ údolí, ___ polem,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 čepice, ___ babičky, ___ strýčkovi,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 životě, ___ odměnu, pozdrav ___ výletu,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pohádka ___ princezně, ____ dvěma kůly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 smtClean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 smtClean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49447" y="2204864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bez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16355" y="2653611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</a:p>
        </p:txBody>
      </p:sp>
      <p:sp>
        <p:nvSpPr>
          <p:cNvPr id="7" name="Obdélník 6"/>
          <p:cNvSpPr/>
          <p:nvPr/>
        </p:nvSpPr>
        <p:spPr>
          <a:xfrm>
            <a:off x="4075345" y="2204864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ke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628940" y="1381391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</a:p>
        </p:txBody>
      </p:sp>
      <p:sp>
        <p:nvSpPr>
          <p:cNvPr id="9" name="Obdélník 8"/>
          <p:cNvSpPr/>
          <p:nvPr/>
        </p:nvSpPr>
        <p:spPr>
          <a:xfrm>
            <a:off x="1951252" y="1412776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17585" y="2204864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364904" y="1861351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083121" y="3068960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mezi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49447" y="2681224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087694" y="2678520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49447" y="1412776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810069" y="3068960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976195" y="1846138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508104" y="1861351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ad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012160" y="1381391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pod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24848" y="1861351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před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21" name="Přímá spojnice 20"/>
          <p:cNvCxnSpPr/>
          <p:nvPr/>
        </p:nvCxnSpPr>
        <p:spPr>
          <a:xfrm>
            <a:off x="0" y="4583169"/>
            <a:ext cx="914400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3" name="Šipka nahoru 22"/>
          <p:cNvSpPr/>
          <p:nvPr/>
        </p:nvSpPr>
        <p:spPr>
          <a:xfrm>
            <a:off x="3847108" y="4039220"/>
            <a:ext cx="1191610" cy="660271"/>
          </a:xfrm>
          <a:prstGeom prst="up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4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1486" y="1971405"/>
            <a:ext cx="1535066" cy="2549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039" y="3429000"/>
            <a:ext cx="897552" cy="1242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8969" y="62059"/>
            <a:ext cx="876140" cy="1350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0307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691680" y="4581128"/>
            <a:ext cx="5904656" cy="2088232"/>
          </a:xfrm>
          <a:prstGeom prst="roundRect">
            <a:avLst/>
          </a:prstGeom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Spojky spojují slova nebo věty. Doplň vhodné spojky: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980728"/>
            <a:ext cx="8784975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Petr __ Ivan jsou nejlepší kamarádi. Na besídku se přišli podívat maminka __ tatínek. Nejdu dnes na koupaliště, _______ nesvítí slunce. Byla jsem v divadle,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 představení se mi nelíbilo. Přejeme vám, ___ se vaše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ovolená vydařila. Musím umýt nádobí dříve,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 se maminka vrátí. Maruška si stěžovala,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 ji bolí noha. Půjdu tam jen tehdy, _____ půjdeš se mnou. Byla bych moc ráda, _____ se ti to líbilo.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13"/>
          <a:stretch/>
        </p:blipFill>
        <p:spPr bwMode="auto">
          <a:xfrm rot="10800000">
            <a:off x="323528" y="4813913"/>
            <a:ext cx="1088764" cy="1568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812359" y="4516344"/>
            <a:ext cx="1152128" cy="2119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796136" y="3501008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když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76256" y="2204864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aby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55776" y="1412776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-269" y="3501008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že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211960" y="3933056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kdyby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445" y="1772816"/>
            <a:ext cx="1799725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protože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11560" y="980728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07504" y="2204864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ale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84514" y="3068960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než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150137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ttp://www.clker.com/cliparts/B/L/O/T/J/Z/bag-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178" y="2339383"/>
            <a:ext cx="3260338" cy="439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clker.com/cliparts/a/d/7/3/11949853463946139cardboard_box_jarno_vasa_.svg.hi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301785"/>
            <a:ext cx="4359228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Předložky a spojky se pomíchaly. Pomoz Ufíkovi dát předložky do pytle a spojky do krabice.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5" name="Picture 4" descr="http://www.clker.com/cliparts/8/3/0/9/12071567312039024042Chrisdesign_comic_alien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8572" y="3951607"/>
            <a:ext cx="2228850" cy="282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043608" y="4034152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</a:t>
            </a:r>
            <a:endParaRPr lang="cs-CZ" sz="28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767551" y="2200919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že</a:t>
            </a:r>
            <a:endParaRPr lang="cs-CZ" sz="28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47664" y="5644950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</a:t>
            </a:r>
          </a:p>
        </p:txBody>
      </p:sp>
      <p:sp>
        <p:nvSpPr>
          <p:cNvPr id="9" name="Obdélník 8"/>
          <p:cNvSpPr/>
          <p:nvPr/>
        </p:nvSpPr>
        <p:spPr>
          <a:xfrm>
            <a:off x="6681568" y="2934474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když</a:t>
            </a:r>
            <a:endParaRPr lang="cs-CZ" sz="28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05504" y="2672160"/>
            <a:ext cx="1377954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protože</a:t>
            </a:r>
            <a:endParaRPr lang="cs-CZ" sz="28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247993" y="2200919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endParaRPr lang="cs-CZ" sz="28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08042" y="5173277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nad</a:t>
            </a:r>
            <a:endParaRPr lang="cs-CZ" sz="28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310980" y="3195380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kdyby</a:t>
            </a:r>
            <a:endParaRPr lang="cs-CZ" sz="28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96737" y="5540001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endParaRPr lang="cs-CZ" sz="28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769099" y="5067882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</a:t>
            </a:r>
            <a:endParaRPr lang="cs-CZ" sz="28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143469" y="5434887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5987653" y="3689997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ale</a:t>
            </a:r>
            <a:endParaRPr lang="cs-CZ" sz="28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14938" y="4948050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5897727" y="2200919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aby</a:t>
            </a:r>
            <a:endParaRPr lang="cs-CZ" sz="28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769099" y="4424830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</a:t>
            </a:r>
            <a:endParaRPr lang="cs-CZ" sz="28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701387" y="3434676"/>
            <a:ext cx="1191610" cy="52322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35178650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 čarou začátek věty s jejím koncem. Podtrhni všechny předložky.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3301" y="1863988"/>
            <a:ext cx="271275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D6009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Pes spí</a:t>
            </a:r>
            <a:endParaRPr lang="cs-CZ" sz="2800" b="1" dirty="0">
              <a:ln w="1905"/>
              <a:solidFill>
                <a:srgbClr val="D60093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3301" y="2402541"/>
            <a:ext cx="194500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D6009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Židle jsou</a:t>
            </a:r>
            <a:endParaRPr lang="cs-CZ" sz="2800" b="1" dirty="0">
              <a:ln w="1905"/>
              <a:solidFill>
                <a:srgbClr val="D60093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1260" y="3002418"/>
            <a:ext cx="245318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D6009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Obrázek visí</a:t>
            </a:r>
            <a:endParaRPr lang="cs-CZ" sz="2800" b="1" dirty="0">
              <a:ln w="1905"/>
              <a:solidFill>
                <a:srgbClr val="D60093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1520" y="3545836"/>
            <a:ext cx="33197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D6009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Zásuvka je </a:t>
            </a:r>
            <a:endParaRPr lang="cs-CZ" sz="2800" b="1" dirty="0">
              <a:ln w="1905"/>
              <a:solidFill>
                <a:srgbClr val="D60093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3301" y="4095170"/>
            <a:ext cx="27021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D6009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Skříň stojí</a:t>
            </a:r>
            <a:endParaRPr lang="cs-CZ" sz="2800" b="1" dirty="0">
              <a:ln w="1905"/>
              <a:solidFill>
                <a:srgbClr val="D60093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30018" y="4631512"/>
            <a:ext cx="39770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D6009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Koberec leží</a:t>
            </a:r>
            <a:endParaRPr lang="cs-CZ" sz="2800" b="1" dirty="0">
              <a:ln w="1905"/>
              <a:solidFill>
                <a:srgbClr val="D60093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1520" y="1340768"/>
            <a:ext cx="226394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D6009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Hrneček leží</a:t>
            </a:r>
            <a:endParaRPr lang="cs-CZ" sz="2800" b="1" dirty="0">
              <a:ln w="1905"/>
              <a:solidFill>
                <a:srgbClr val="D60093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21260" y="5159660"/>
            <a:ext cx="364843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D6009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Mluvili jsme</a:t>
            </a:r>
            <a:endParaRPr lang="cs-CZ" sz="2800" b="1" dirty="0">
              <a:ln w="1905"/>
              <a:solidFill>
                <a:srgbClr val="D60093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771389" y="1863988"/>
            <a:ext cx="163999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 stole.</a:t>
            </a:r>
            <a:endParaRPr lang="cs-CZ" sz="2800" b="1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767093" y="2387208"/>
            <a:ext cx="165076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stole.</a:t>
            </a:r>
            <a:endParaRPr lang="cs-CZ" sz="2800" b="1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747756" y="2925761"/>
            <a:ext cx="208207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pod stolem.</a:t>
            </a:r>
            <a:endParaRPr lang="cs-CZ" sz="2800" b="1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778016" y="3525638"/>
            <a:ext cx="151799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 stole. </a:t>
            </a:r>
            <a:endParaRPr lang="cs-CZ" sz="2800" b="1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769797" y="4074972"/>
            <a:ext cx="152621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stolu.</a:t>
            </a:r>
            <a:endParaRPr lang="cs-CZ" sz="2800" b="1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756514" y="4611314"/>
            <a:ext cx="190296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 stolem.</a:t>
            </a:r>
            <a:endParaRPr lang="cs-CZ" sz="2800" b="1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747755" y="1320570"/>
            <a:ext cx="20518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ad stolem.</a:t>
            </a:r>
            <a:endParaRPr lang="cs-CZ" sz="2800" b="1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747755" y="5139462"/>
            <a:ext cx="219975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řed stolem.</a:t>
            </a:r>
            <a:endParaRPr lang="cs-CZ" sz="2800" b="1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http://www.clker.com/cliparts/c/5/1/d/11954234482010515695Rau_A_cup_of_tea.svg.med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460"/>
          <a:stretch/>
        </p:blipFill>
        <p:spPr bwMode="auto">
          <a:xfrm>
            <a:off x="205641" y="548680"/>
            <a:ext cx="750187" cy="881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3/6/0/4/119498555124689266sedia_in_legno_architett_01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1172" y="383649"/>
            <a:ext cx="811127" cy="1198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clker.com/cliparts/a/6/a/6/1194989844558026598beagle_copper_ganson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949" y="5607443"/>
            <a:ext cx="1138644" cy="1104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http://www.clker.com/cliparts/a/h/y/g/j/L/cartoon-portrait-frame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2298" y="5682880"/>
            <a:ext cx="838172" cy="86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>
            <a:endCxn id="15" idx="1"/>
          </p:cNvCxnSpPr>
          <p:nvPr/>
        </p:nvCxnSpPr>
        <p:spPr>
          <a:xfrm>
            <a:off x="2218566" y="1602378"/>
            <a:ext cx="4559450" cy="218487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endCxn id="14" idx="1"/>
          </p:cNvCxnSpPr>
          <p:nvPr/>
        </p:nvCxnSpPr>
        <p:spPr>
          <a:xfrm>
            <a:off x="1447854" y="2125598"/>
            <a:ext cx="5299902" cy="1061773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endCxn id="16" idx="1"/>
          </p:cNvCxnSpPr>
          <p:nvPr/>
        </p:nvCxnSpPr>
        <p:spPr>
          <a:xfrm>
            <a:off x="1911409" y="2694813"/>
            <a:ext cx="4858388" cy="164176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endCxn id="18" idx="1"/>
          </p:cNvCxnSpPr>
          <p:nvPr/>
        </p:nvCxnSpPr>
        <p:spPr>
          <a:xfrm flipV="1">
            <a:off x="2218566" y="1582180"/>
            <a:ext cx="4529189" cy="168184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endCxn id="12" idx="1"/>
          </p:cNvCxnSpPr>
          <p:nvPr/>
        </p:nvCxnSpPr>
        <p:spPr>
          <a:xfrm flipV="1">
            <a:off x="2045478" y="2125598"/>
            <a:ext cx="4725911" cy="168184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endCxn id="17" idx="1"/>
          </p:cNvCxnSpPr>
          <p:nvPr/>
        </p:nvCxnSpPr>
        <p:spPr>
          <a:xfrm>
            <a:off x="1911409" y="4336582"/>
            <a:ext cx="4845105" cy="536342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049" name="Přímá spojnice 2048"/>
          <p:cNvCxnSpPr>
            <a:endCxn id="19" idx="1"/>
          </p:cNvCxnSpPr>
          <p:nvPr/>
        </p:nvCxnSpPr>
        <p:spPr>
          <a:xfrm>
            <a:off x="2218566" y="4893122"/>
            <a:ext cx="4529189" cy="50795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053" name="Přímá spojnice 2052"/>
          <p:cNvCxnSpPr>
            <a:endCxn id="13" idx="1"/>
          </p:cNvCxnSpPr>
          <p:nvPr/>
        </p:nvCxnSpPr>
        <p:spPr>
          <a:xfrm flipV="1">
            <a:off x="2188306" y="2648818"/>
            <a:ext cx="4578787" cy="2772452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9" name="Obdélník 38"/>
          <p:cNvSpPr/>
          <p:nvPr/>
        </p:nvSpPr>
        <p:spPr>
          <a:xfrm>
            <a:off x="2825825" y="5366433"/>
            <a:ext cx="26822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(je více kombinací)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61795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http://www.clker.com/cliparts/T/L/A/E/f/r/autobusbrun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285" y="4810248"/>
            <a:ext cx="2838450" cy="1457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 do textu vhodné předložky a spojky. Potom předložky podtrhni zeleně a spojky červeně.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1" y="1168845"/>
            <a:ext cx="8784975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Děti dnes nemusely </a:t>
            </a:r>
            <a:r>
              <a:rPr lang="cs-CZ" sz="2800" b="1" dirty="0" smtClean="0">
                <a:ln w="1905"/>
                <a:solidFill>
                  <a:srgbClr val="92D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</a:t>
            </a: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školy. Jely</a:t>
            </a:r>
            <a:r>
              <a:rPr lang="cs-CZ" sz="2800" b="1" dirty="0" smtClean="0">
                <a:ln w="1905"/>
                <a:solidFill>
                  <a:srgbClr val="92D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___ </a:t>
            </a: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školní výlet.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Aleš 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</a:t>
            </a: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Pepík se moc těšili. Přišli první </a:t>
            </a:r>
            <a:r>
              <a:rPr lang="cs-CZ" sz="2800" b="1" dirty="0" smtClean="0">
                <a:ln w="1905"/>
                <a:solidFill>
                  <a:srgbClr val="92D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</a:t>
            </a: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autobusu. Nejprve bylo zamračeno, 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</a:t>
            </a: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brzy se objevilo sluníčko.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92D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</a:t>
            </a: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příjezdu </a:t>
            </a:r>
            <a:r>
              <a:rPr lang="cs-CZ" sz="2800" b="1" dirty="0" smtClean="0">
                <a:ln w="1905"/>
                <a:solidFill>
                  <a:srgbClr val="92D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</a:t>
            </a: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hradu řekla paní učitelka,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___ </a:t>
            </a: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si děti nejdříve snědly svačinu. 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</a:t>
            </a: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dojedly, přišla </a:t>
            </a:r>
            <a:r>
              <a:rPr lang="cs-CZ" sz="2800" b="1" dirty="0" smtClean="0">
                <a:ln w="1905"/>
                <a:solidFill>
                  <a:srgbClr val="92D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</a:t>
            </a: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ně paní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průvodkyně . Děti se dozvěděly, 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 </a:t>
            </a: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hrad byl postaven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92D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</a:t>
            </a: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14. století. Potom prošly všechny místnosti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</a:t>
            </a: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hladomornu. Výlet se vydařil.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 smtClean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098" name="Picture 2" descr="http://www.clker.com/cliparts/y/C/j/5/F/m/castle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1996" y="4026352"/>
            <a:ext cx="1714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1521" y="5248963"/>
            <a:ext cx="668521" cy="1283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907703" y="5460993"/>
            <a:ext cx="554946" cy="1020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023288" y="5505573"/>
            <a:ext cx="666039" cy="1026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07002" y="5538911"/>
            <a:ext cx="590161" cy="864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8655" y="5505573"/>
            <a:ext cx="673045" cy="931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13"/>
          <a:stretch/>
        </p:blipFill>
        <p:spPr bwMode="auto">
          <a:xfrm rot="10800000">
            <a:off x="1341700" y="5455102"/>
            <a:ext cx="681587" cy="982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649686" y="4653136"/>
            <a:ext cx="3617561" cy="2132856"/>
          </a:xfrm>
          <a:prstGeom prst="rect">
            <a:avLst/>
          </a:prstGeo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685309" y="1633080"/>
            <a:ext cx="119161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62057" y="1633081"/>
            <a:ext cx="119161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866844" y="2420888"/>
            <a:ext cx="119161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87942" y="2442649"/>
            <a:ext cx="1377954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aby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742858" y="2094745"/>
            <a:ext cx="119161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ale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2850" y="2429176"/>
            <a:ext cx="119161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862661" y="3341420"/>
            <a:ext cx="119161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že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882421" y="1171416"/>
            <a:ext cx="119161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120812" y="1173465"/>
            <a:ext cx="119161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805320" y="2888243"/>
            <a:ext cx="119161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Když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6252" y="4174030"/>
            <a:ext cx="119161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6726191" y="2881612"/>
            <a:ext cx="119161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2850" y="3795519"/>
            <a:ext cx="119161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7" name="Picture 4" descr="http://www.clker.com/cliparts/3/b/1/2/11971486551534036964ivak_Decorative_Sun.svg.me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9246" y="980728"/>
            <a:ext cx="844275" cy="844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9" name="Přímá spojovací čára 28"/>
          <p:cNvCxnSpPr/>
          <p:nvPr/>
        </p:nvCxnSpPr>
        <p:spPr>
          <a:xfrm>
            <a:off x="10572792" y="2285992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08894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476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000" dirty="0"/>
              <a:t>Uveřejněné odkazy [cit. </a:t>
            </a:r>
            <a:r>
              <a:rPr lang="cs-CZ" sz="1000" dirty="0" smtClean="0"/>
              <a:t>2014-10-01]. </a:t>
            </a:r>
            <a:r>
              <a:rPr lang="cs-CZ" sz="1000" dirty="0"/>
              <a:t>Dostupné pod licencí Public domain na </a:t>
            </a:r>
            <a:r>
              <a:rPr lang="cs-CZ" sz="10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000" dirty="0" smtClean="0"/>
          </a:p>
          <a:p>
            <a:pPr marL="0" indent="0">
              <a:buNone/>
              <a:defRPr/>
            </a:pPr>
            <a:r>
              <a:rPr lang="cs-CZ" sz="1000" dirty="0"/>
              <a:t>dítě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://www.clker.com/clipart-standing-kid-cartoon.html</a:t>
            </a:r>
          </a:p>
          <a:p>
            <a:pPr marL="0" indent="0">
              <a:buNone/>
              <a:defRPr/>
            </a:pPr>
            <a:r>
              <a:rPr lang="cs-CZ" sz="1000" dirty="0"/>
              <a:t>dítě2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://www.clker.com/clipart-kid-wearing-cap-1.html</a:t>
            </a:r>
          </a:p>
          <a:p>
            <a:pPr marL="0" indent="0">
              <a:buNone/>
              <a:defRPr/>
            </a:pPr>
            <a:r>
              <a:rPr lang="cs-CZ" sz="1000" dirty="0"/>
              <a:t>dítě 3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://www.clker.com/clipart-jumping-girl.html</a:t>
            </a:r>
          </a:p>
          <a:p>
            <a:pPr marL="0" indent="0">
              <a:buNone/>
              <a:defRPr/>
            </a:pPr>
            <a:r>
              <a:rPr lang="cs-CZ" sz="1000" dirty="0"/>
              <a:t>dítě 4 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://www.clker.com/clipart-girl-wearing-polka-dot-dress.html</a:t>
            </a:r>
          </a:p>
          <a:p>
            <a:pPr marL="0" indent="0">
              <a:buNone/>
              <a:defRPr/>
            </a:pPr>
            <a:r>
              <a:rPr lang="cs-CZ" sz="1000" dirty="0"/>
              <a:t>učitelka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://www.clker.com/clipart-woman-cartoon.html</a:t>
            </a:r>
          </a:p>
          <a:p>
            <a:pPr marL="0" indent="0">
              <a:buNone/>
              <a:defRPr/>
            </a:pPr>
            <a:r>
              <a:rPr lang="cs-CZ" sz="1000" dirty="0"/>
              <a:t>dítě 5 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://www.clker.com/clipart-girl-jumping-upside-down.html</a:t>
            </a:r>
          </a:p>
          <a:p>
            <a:pPr marL="0" indent="0">
              <a:buNone/>
              <a:defRPr/>
            </a:pPr>
            <a:r>
              <a:rPr lang="cs-CZ" sz="1000" dirty="0"/>
              <a:t>b</a:t>
            </a:r>
            <a:r>
              <a:rPr lang="cs-CZ" sz="1000" dirty="0" smtClean="0"/>
              <a:t>alón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www.clker.com/clipart-24147.html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Slunce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www.clker.com/clipart-15798.html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Orel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www.clker.com/clipart-3316.html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Mraky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www.clker.com/clipart-25247.html</a:t>
            </a:r>
          </a:p>
          <a:p>
            <a:pPr marL="0" indent="0">
              <a:buNone/>
              <a:defRPr/>
            </a:pPr>
            <a:r>
              <a:rPr lang="cs-CZ" sz="1000" dirty="0"/>
              <a:t>Drak 2 		http://www.clker.com/clipart-204123.html</a:t>
            </a:r>
          </a:p>
          <a:p>
            <a:pPr marL="0" indent="0">
              <a:buNone/>
              <a:defRPr/>
            </a:pPr>
            <a:r>
              <a:rPr lang="cs-CZ" sz="1000" dirty="0"/>
              <a:t>Zelený ufon		http://www.clker.com/clipart-green-comic-alien.html</a:t>
            </a:r>
          </a:p>
          <a:p>
            <a:pPr marL="0" indent="0">
              <a:buNone/>
              <a:defRPr/>
            </a:pPr>
            <a:r>
              <a:rPr lang="cs-CZ" sz="1000" dirty="0"/>
              <a:t>Létající talíř		http://www.clker.com/cliparts/d/l/l/B/N/4/ufo7-md.png</a:t>
            </a:r>
          </a:p>
          <a:p>
            <a:pPr marL="0" indent="0">
              <a:buNone/>
              <a:defRPr/>
            </a:pPr>
            <a:r>
              <a:rPr lang="cs-CZ" sz="1000" dirty="0"/>
              <a:t>Pytel		http://www.clker.com/clipart-bag-14.html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Krabice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www.clker.com/clipart-3246.html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Hrnek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www.clker.com/clipart-9797.html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Židle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www.clker.com/clipart-3491.html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Pes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www.clker.com/clipart-7006.html</a:t>
            </a:r>
          </a:p>
          <a:p>
            <a:pPr marL="0" indent="0">
              <a:buNone/>
              <a:defRPr/>
            </a:pPr>
            <a:r>
              <a:rPr lang="cs-CZ" sz="1000" dirty="0"/>
              <a:t>Obraz		http://www.clker.com/clipart-cartoon-portrait-frame.html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Hrad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www.clker.com/clipart-castle-19.html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Autobus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www.clker.com/clipart-autobusbrun.html</a:t>
            </a:r>
          </a:p>
          <a:p>
            <a:pPr marL="0" indent="0">
              <a:buNone/>
              <a:defRPr/>
            </a:pPr>
            <a:endParaRPr lang="cs-CZ" sz="1000" dirty="0"/>
          </a:p>
          <a:p>
            <a:pPr marL="0" indent="0">
              <a:buNone/>
              <a:defRPr/>
            </a:pPr>
            <a:endParaRPr lang="cs-CZ" sz="1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0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6" descr="http://www.clker.com/cliparts/2/8/e/4/1194985411359242569aquila_frontale_architet_01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772816"/>
            <a:ext cx="273833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3209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819</Words>
  <Application>Microsoft Office PowerPoint</Application>
  <PresentationFormat>Předvádění na obrazovce (4:3)</PresentationFormat>
  <Paragraphs>233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49</cp:revision>
  <dcterms:created xsi:type="dcterms:W3CDTF">2013-12-26T10:06:39Z</dcterms:created>
  <dcterms:modified xsi:type="dcterms:W3CDTF">2014-01-12T09:43:40Z</dcterms:modified>
</cp:coreProperties>
</file>