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58" r:id="rId9"/>
    <p:sldId id="267" r:id="rId10"/>
    <p:sldId id="266" r:id="rId11"/>
    <p:sldId id="268" r:id="rId12"/>
    <p:sldId id="269" r:id="rId13"/>
    <p:sldId id="265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TB05_žák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33CC"/>
    <a:srgbClr val="660066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01-11T19:14:37.818" idx="1">
    <p:pos x="10" y="10"/>
    <p:text/>
  </p:cm>
</p:cmLst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</inkml:traceFormat>
        <inkml:channelProperties>
          <inkml:channelProperty channel="X" name="resolution" value="28.31858" units="1/cm"/>
          <inkml:channelProperty channel="Y" name="resolution" value="28.36879" units="1/cm"/>
        </inkml:channelProperties>
      </inkml:inkSource>
      <inkml:timestamp xml:id="ts0" timeString="2014-01-11T18:15:11.224"/>
    </inkml:context>
    <inkml:brush xml:id="br0">
      <inkml:brushProperty name="width" value="0.05292" units="cm"/>
      <inkml:brushProperty name="height" value="0.05292" units="cm"/>
      <inkml:brushProperty name="color" value="#FF0000"/>
      <inkml:brushProperty name="fitToCurve" value="1"/>
    </inkml:brush>
  </inkml:definitions>
  <inkml:trace contextRef="#ctx0" brushRef="#br0">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11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3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11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3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VY_12_INOVACE_ČJ.2.Bal.35_Skupiny_s_e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8</a:t>
            </a:r>
            <a:r>
              <a:rPr lang="cs-CZ" sz="1300" b="1" dirty="0" smtClean="0"/>
              <a:t>. 1</a:t>
            </a:r>
            <a:r>
              <a:rPr lang="cs-CZ" sz="1300" b="1" dirty="0" smtClean="0"/>
              <a:t>. </a:t>
            </a:r>
            <a:r>
              <a:rPr lang="cs-CZ" sz="1300" b="1" dirty="0" smtClean="0"/>
              <a:t>2014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Skupiny s „ě“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Výukový materiál je určen žákům druhého ročníku a slouží k procvičování  skupin dě, tě , ně, bě,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pě, vě, mě a jejich užití ve slovech. Žáci  si procvičují jejich správnou výslovnost i písemnou podobu.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Tyto skupiny vybírají  z nabídky a doplňují je do slov.</a:t>
            </a: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027" name="Ink 3"/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30643513" y="18757900"/>
              <a:ext cx="0" cy="0"/>
            </p14:xfrm>
          </p:contentPart>
        </mc:Choice>
        <mc:Fallback>
          <p:pic>
            <p:nvPicPr>
              <p:cNvPr id="1027" name="Ink 3"/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643513" y="18757900"/>
                <a:ext cx="0" cy="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7421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110" y="44624"/>
            <a:ext cx="5906746" cy="681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579092" y="1772816"/>
            <a:ext cx="5858783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72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skupiny s „ě“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8196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11" y="4109521"/>
            <a:ext cx="2198361" cy="89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clker.com/cliparts/3/0/a/1/11971238241310805346noonespillow_Simple_Cloud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43" y="260648"/>
            <a:ext cx="1715446" cy="100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7143" y="2356895"/>
            <a:ext cx="992489" cy="69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73" y="4726607"/>
            <a:ext cx="764064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4157294" y="5242762"/>
            <a:ext cx="753883" cy="75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3865473" y="5242762"/>
            <a:ext cx="708900" cy="76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233" y="4857034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g/w/1/1/K/1/purple-alien-md.pn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79"/>
          <a:stretch/>
        </p:blipFill>
        <p:spPr bwMode="auto">
          <a:xfrm flipH="1">
            <a:off x="6529481" y="4023780"/>
            <a:ext cx="1705840" cy="172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7107660" y="4165188"/>
            <a:ext cx="75354" cy="7200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" name="Picture 4" descr="http://www.clker.com/cliparts/e/0/7/4/1194989727766910731the_moon_dan_gerhards_01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165" y="2060848"/>
            <a:ext cx="1528312" cy="150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16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nahlas článek se správnou výslovností všech slov se skupinou s „ě“ a potom odůvodni pravopis zvýrazněných výrazů: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005" y="1700808"/>
            <a:ext cx="878497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 a Š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PÁN se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 do školy. Dnes budou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 dostávat VYS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DČENÍ. 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 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 očekávají samé jedničky. Paní učitelce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esou K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TINY. Potom půjdou s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DOU na slavnostní 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D. Možná také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dostanou od rodičů. Ale HLAV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 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začnou prázdniny!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hned v PON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 ODJÍŽ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JÍ na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 dní k TE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do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 PO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BRADY. A teta má krásné KO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	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 smtClean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26842"/>
            <a:ext cx="2960376" cy="250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899445"/>
            <a:ext cx="1047337" cy="1739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211475" y="4242443"/>
            <a:ext cx="155363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 </a:t>
            </a:r>
            <a:r>
              <a:rPr lang="cs-CZ" sz="2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VYSVĚDČENÍ</a:t>
            </a:r>
          </a:p>
        </p:txBody>
      </p:sp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62461" y="4627420"/>
            <a:ext cx="1280697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43158" y="4378464"/>
            <a:ext cx="1201699" cy="18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217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95736" y="4581128"/>
            <a:ext cx="4896544" cy="2088232"/>
          </a:xfrm>
          <a:prstGeom prst="roundRect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12710" y="1100846"/>
            <a:ext cx="3240360" cy="2808312"/>
          </a:xfrm>
          <a:prstGeom prst="ellipse">
            <a:avLst/>
          </a:prstGeom>
          <a:ln w="57150">
            <a:solidFill>
              <a:srgbClr val="008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855061" y="1152980"/>
            <a:ext cx="3240360" cy="2808312"/>
          </a:xfrm>
          <a:prstGeom prst="ellipse">
            <a:avLst/>
          </a:prstGeom>
          <a:ln w="57150">
            <a:solidFill>
              <a:srgbClr val="008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483060" y="1288178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639" y="783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Ufíkům zařadit slova do správné bubliny podle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hybějící skupiny: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31840" y="1635500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__sto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2462635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__žký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15259" y="3170334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o__kovat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51509" y="4077072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__žna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84451" y="2894762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__kdo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32609" y="952925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__deček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12367" y="1082293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__hurka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69047" y="1435445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__ťátko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15260" y="2262581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lů__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20354" y="3546349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Voj__ch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48404" y="3761237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lá__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39606" y="4103657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eviš__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44816" y="1261068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202719" y="4653136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53" y="4477182"/>
            <a:ext cx="1616803" cy="205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g/w/1/1/K/1/purple-alie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89387" y="4581128"/>
            <a:ext cx="1705840" cy="196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7867566" y="4722537"/>
            <a:ext cx="75354" cy="7200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47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380654" y="4051171"/>
            <a:ext cx="4104456" cy="2664296"/>
          </a:xfrm>
          <a:prstGeom prst="ellipse">
            <a:avLst/>
          </a:prstGeom>
          <a:solidFill>
            <a:srgbClr val="FF33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C006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slov ve větách chybějící skupiny: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628800"/>
            <a:ext cx="878497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Larvy motýla __láska zelného jsou škodlivé.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Tomu asi nikdo neu__ří. Na nebi svítil __síc.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šly po __šině. Kolem nás proletěla __nkava.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ná__stí je zastávka autobusu. Na zahradě ležely hrá__.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Tvoje odpo__ď je správná.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15153" y="4600813"/>
            <a:ext cx="5917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65773" y="4339203"/>
            <a:ext cx="6798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55827" y="5707355"/>
            <a:ext cx="6498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88217" y="5051447"/>
            <a:ext cx="6407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1657" y="5109051"/>
            <a:ext cx="5530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70077" y="4974627"/>
            <a:ext cx="7102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50335" y="5846070"/>
            <a:ext cx="7424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45600" y="5861922"/>
            <a:ext cx="8233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http://www.clker.com/cliparts/q/G/d/a/9/D/catepillar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45" y="986743"/>
            <a:ext cx="2032499" cy="56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e/0/7/4/1194989727766910731the_moon_dan_gerhards_0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764704"/>
            <a:ext cx="1344911" cy="1326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7/c/a/9/11949850411162499884leafrake_benji_park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33" y="4339203"/>
            <a:ext cx="1982959" cy="209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L/9/Z/k/p/t/bus-stop-trace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912" y="3812249"/>
            <a:ext cx="182880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69566" y="4862423"/>
            <a:ext cx="1440159" cy="11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47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525964" y="5196833"/>
            <a:ext cx="3818868" cy="1586636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větám čarou správně poslední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těchto slov doplň poslední slabiky.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301" y="1863988"/>
            <a:ext cx="36806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Naší feně se narodilo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300" y="2402541"/>
            <a:ext cx="61920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Letos se urodilo hodně ovoce v naší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7388" y="3002418"/>
            <a:ext cx="62949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o přestávkách mohou procházet na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3545836"/>
            <a:ext cx="51125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Radek trávil prázdniny na 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3300" y="4095170"/>
            <a:ext cx="46167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Ráno se třpytí rosa v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0018" y="4631512"/>
            <a:ext cx="53500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Kolem slunce obíhá i naše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1340768"/>
            <a:ext cx="36724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Byla jsem s dopisem na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90429" y="1857713"/>
            <a:ext cx="1153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686132" y="2380933"/>
            <a:ext cx="14452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66795" y="2919486"/>
            <a:ext cx="14645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697054" y="3519363"/>
            <a:ext cx="14469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oš__.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688836" y="4068697"/>
            <a:ext cx="10735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630847" y="4643446"/>
            <a:ext cx="15131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chalu__.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666794" y="1314295"/>
            <a:ext cx="1443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ahra__.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698126" y="5433361"/>
            <a:ext cx="5917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79705" y="6157988"/>
            <a:ext cx="679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93029" y="6130127"/>
            <a:ext cx="6498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86561" y="5656092"/>
            <a:ext cx="6407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17271" y="5559685"/>
            <a:ext cx="5530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32240" y="5559257"/>
            <a:ext cx="5474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80074" y="6157989"/>
            <a:ext cx="7424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Šipka ohnutá nahoru 24"/>
          <p:cNvSpPr/>
          <p:nvPr/>
        </p:nvSpPr>
        <p:spPr>
          <a:xfrm>
            <a:off x="8408736" y="5433361"/>
            <a:ext cx="558479" cy="740701"/>
          </a:xfrm>
          <a:prstGeom prst="bentUp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96196" y="310443"/>
            <a:ext cx="666039" cy="102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95536" y="302381"/>
            <a:ext cx="681587" cy="98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5/9/c/2/1194984395619889880earth_globe_dan_gerhrads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811" y="5316500"/>
            <a:ext cx="1428749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062" y="5612439"/>
            <a:ext cx="1158167" cy="58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3005455" y="5247407"/>
            <a:ext cx="431657" cy="70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39055" y="5115058"/>
            <a:ext cx="773756" cy="7188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2247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se, jak se jmenuje kotě, které má teta Běty a Štěpána.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54838"/>
              </p:ext>
            </p:extLst>
          </p:nvPr>
        </p:nvGraphicFramePr>
        <p:xfrm>
          <a:off x="251520" y="1772816"/>
          <a:ext cx="5040000" cy="3600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4549" y="1882862"/>
            <a:ext cx="3546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ázev planety, na které žijeme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06449" y="2569004"/>
            <a:ext cx="33444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alhoty - nespisovně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77678" y="3339559"/>
            <a:ext cx="40443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míse se zadělává na knedlíky….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77678" y="4114442"/>
            <a:ext cx="19934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dělá pes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77678" y="4797152"/>
            <a:ext cx="354624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ládě ovce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5512026"/>
            <a:ext cx="812521" cy="125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15816" y="5512026"/>
            <a:ext cx="846276" cy="117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d/d/f/b/1194989792187841101kitten_gerald_g.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786" y="5879077"/>
            <a:ext cx="1180783" cy="88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5/9/c/2/1194984395619889880earth_globe_dan_gerhrads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611" y="4680620"/>
            <a:ext cx="1685281" cy="166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9/3/3/6/11949855281572727243dog_04_drawn_with_strai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1015871"/>
            <a:ext cx="1555343" cy="59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f/8/8/5/11954402241318347714molumen_young_lamb_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223" y="637324"/>
            <a:ext cx="1063902" cy="125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47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pic>
        <p:nvPicPr>
          <p:cNvPr id="7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971600" y="75871"/>
            <a:ext cx="1872210" cy="1739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772" y="3915924"/>
            <a:ext cx="2364216" cy="163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778" y="4051936"/>
            <a:ext cx="2050552" cy="83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647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nahlas článek se správnou výslovností všech slov se skupinou s „ě“ a potom odůvodni pravopis zvýrazněných výrazů: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005" y="1700808"/>
            <a:ext cx="878497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 a Š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PÁN se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 do školy. Dnes budou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 dostávat VYS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DČENÍ. 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 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 očekávají samé jedničky. Paní učitelce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esou K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TINY. Potom půjdou s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DOU na slavnostní 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D. Možná také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dostanou od rodičů. Ale HLAV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 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začnou prázdniny!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hned v PON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 ODJÍŽ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JÍ na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 dní k TE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do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 PO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BRADY. A teta má krásné KO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	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 smtClean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26842"/>
            <a:ext cx="2960376" cy="250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899445"/>
            <a:ext cx="1047337" cy="1739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211475" y="4242443"/>
            <a:ext cx="155363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 </a:t>
            </a:r>
            <a:r>
              <a:rPr lang="cs-CZ" sz="2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VYSVĚDČENÍ</a:t>
            </a:r>
          </a:p>
        </p:txBody>
      </p:sp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59832" y="4291193"/>
            <a:ext cx="1280697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43158" y="4378464"/>
            <a:ext cx="1201699" cy="185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90441" y="5373216"/>
            <a:ext cx="3312368" cy="1323439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Řešení: ve všech slovech                           napíšeme „ě“, protože je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v nich skupina dě (tě, ně, bě, pě, vě, mě).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970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ál 22"/>
          <p:cNvSpPr/>
          <p:nvPr/>
        </p:nvSpPr>
        <p:spPr>
          <a:xfrm>
            <a:off x="212710" y="1100846"/>
            <a:ext cx="3240360" cy="2808312"/>
          </a:xfrm>
          <a:prstGeom prst="ellipse">
            <a:avLst/>
          </a:prstGeom>
          <a:ln w="57150">
            <a:solidFill>
              <a:srgbClr val="008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5855061" y="1152980"/>
            <a:ext cx="3240360" cy="2808312"/>
          </a:xfrm>
          <a:prstGeom prst="ellipse">
            <a:avLst/>
          </a:prstGeom>
          <a:ln w="57150">
            <a:solidFill>
              <a:srgbClr val="008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483060" y="1288178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44816" y="1261068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195736" y="4581128"/>
            <a:ext cx="4896544" cy="2088232"/>
          </a:xfrm>
          <a:prstGeom prst="roundRect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32471" y="1841037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těsto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52564" y="2314974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těžký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15022" y="2903254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poděkovat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02823" y="5241843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kněžna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08395" y="5848585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někdo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3522" y="2426223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dědeček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95315" y="5083533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něhurka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5012" y="1857326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děťátko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69094" y="5648530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slůně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56831" y="2853605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ojtěch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758774" y="2226168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mládě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18614" y="2453495"/>
            <a:ext cx="1648693" cy="400110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jeviště</a:t>
            </a:r>
            <a:endParaRPr lang="cs-CZ" sz="2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202719" y="4653136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2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53" y="4477182"/>
            <a:ext cx="1616803" cy="205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http://www.clker.com/cliparts/g/w/1/1/K/1/purple-alie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89387" y="4581128"/>
            <a:ext cx="1705840" cy="196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vál 28"/>
          <p:cNvSpPr/>
          <p:nvPr/>
        </p:nvSpPr>
        <p:spPr>
          <a:xfrm>
            <a:off x="7867566" y="4722537"/>
            <a:ext cx="75354" cy="7200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44721" y="783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Ufíkům zařadit slova do správné bubliny podle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hybějící skupiny: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028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428860" y="4000504"/>
            <a:ext cx="4104456" cy="2664296"/>
          </a:xfrm>
          <a:prstGeom prst="ellipse">
            <a:avLst/>
          </a:prstGeom>
          <a:solidFill>
            <a:srgbClr val="FF33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C006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slov ve větách chybějící skupiny: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628800"/>
            <a:ext cx="878497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Larvy motýla __láska zelného jsou škodlivé.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Tomu asi nikdo neu__ří. Na nebi svítil __síc.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šly po __šině. Kolem nás proletěla __nkava.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ná__stí je zastávka autobusu. Na zahradě ležely hrá__.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Tvoje odpo__ď je správná.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119982" y="2936368"/>
            <a:ext cx="5917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40740" y="1568282"/>
            <a:ext cx="6798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01315" y="2490691"/>
            <a:ext cx="6498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58463" y="1988840"/>
            <a:ext cx="6407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7381" y="2444408"/>
            <a:ext cx="5530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28009" y="3300476"/>
            <a:ext cx="7102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80250" y="2951998"/>
            <a:ext cx="7424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72132" y="2000240"/>
            <a:ext cx="8233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endParaRPr lang="cs-CZ" sz="28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http://www.clker.com/cliparts/q/G/d/a/9/D/catepillar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45" y="986743"/>
            <a:ext cx="2032499" cy="56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e/0/7/4/1194989727766910731the_moon_dan_gerhards_0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764704"/>
            <a:ext cx="1344911" cy="1326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7/c/a/9/11949850411162499884leafrake_benji_park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33" y="4339203"/>
            <a:ext cx="1982959" cy="209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L/9/Z/k/p/t/bus-stop-trace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912" y="3812249"/>
            <a:ext cx="182880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69566" y="4862423"/>
            <a:ext cx="1440159" cy="11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51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525964" y="5228032"/>
            <a:ext cx="3818868" cy="1586636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větám čarou správně poslední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těchto slov doplň poslední slabiky.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301" y="1863988"/>
            <a:ext cx="36806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Naší feně se narodilo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300" y="2402541"/>
            <a:ext cx="55992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Letos se urodilo hodně ovoce v naší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7388" y="3002418"/>
            <a:ext cx="62949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o přestávkách mohou procházet na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3545836"/>
            <a:ext cx="51125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Radek trávil prázdniny na 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3300" y="4095170"/>
            <a:ext cx="46167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Ráno se třpytí rosa v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0018" y="4631512"/>
            <a:ext cx="53500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Kolem slunce obíhá i naše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1340768"/>
            <a:ext cx="36724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Byla jsem s dopisem na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112861" y="1862536"/>
            <a:ext cx="5917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981336" y="2950263"/>
            <a:ext cx="679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439891" y="2387208"/>
            <a:ext cx="6498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153514" y="4095170"/>
            <a:ext cx="6407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473556" y="1307683"/>
            <a:ext cx="5530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488502" y="4624202"/>
            <a:ext cx="5474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255638" y="3536198"/>
            <a:ext cx="7424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Šipka ohnutá nahoru 24"/>
          <p:cNvSpPr/>
          <p:nvPr/>
        </p:nvSpPr>
        <p:spPr>
          <a:xfrm>
            <a:off x="8408736" y="5433361"/>
            <a:ext cx="558479" cy="740701"/>
          </a:xfrm>
          <a:prstGeom prst="bentUp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96196" y="310443"/>
            <a:ext cx="666039" cy="102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95536" y="302381"/>
            <a:ext cx="681587" cy="98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5/9/c/2/1194984395619889880earth_globe_dan_gerhrads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811" y="5316500"/>
            <a:ext cx="1428749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062" y="5612439"/>
            <a:ext cx="1158167" cy="58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3005455" y="5247407"/>
            <a:ext cx="431657" cy="70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39055" y="5115058"/>
            <a:ext cx="773756" cy="7188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Volný tvar 27"/>
          <p:cNvSpPr/>
          <p:nvPr/>
        </p:nvSpPr>
        <p:spPr>
          <a:xfrm>
            <a:off x="3923414" y="1658679"/>
            <a:ext cx="3838353" cy="2190307"/>
          </a:xfrm>
          <a:custGeom>
            <a:avLst/>
            <a:gdLst>
              <a:gd name="connsiteX0" fmla="*/ 0 w 3838353"/>
              <a:gd name="connsiteY0" fmla="*/ 0 h 2190307"/>
              <a:gd name="connsiteX1" fmla="*/ 2094614 w 3838353"/>
              <a:gd name="connsiteY1" fmla="*/ 276447 h 2190307"/>
              <a:gd name="connsiteX2" fmla="*/ 2913321 w 3838353"/>
              <a:gd name="connsiteY2" fmla="*/ 1201479 h 2190307"/>
              <a:gd name="connsiteX3" fmla="*/ 3104707 w 3838353"/>
              <a:gd name="connsiteY3" fmla="*/ 2083981 h 2190307"/>
              <a:gd name="connsiteX4" fmla="*/ 3838353 w 3838353"/>
              <a:gd name="connsiteY4" fmla="*/ 2190307 h 21903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38353" h="2190307">
                <a:moveTo>
                  <a:pt x="0" y="0"/>
                </a:moveTo>
                <a:cubicBezTo>
                  <a:pt x="804530" y="38100"/>
                  <a:pt x="1609061" y="76201"/>
                  <a:pt x="2094614" y="276447"/>
                </a:cubicBezTo>
                <a:cubicBezTo>
                  <a:pt x="2580168" y="476694"/>
                  <a:pt x="2744972" y="900223"/>
                  <a:pt x="2913321" y="1201479"/>
                </a:cubicBezTo>
                <a:cubicBezTo>
                  <a:pt x="3081670" y="1502735"/>
                  <a:pt x="2950535" y="1919176"/>
                  <a:pt x="3104707" y="2083981"/>
                </a:cubicBezTo>
                <a:cubicBezTo>
                  <a:pt x="3258879" y="2248786"/>
                  <a:pt x="3739116" y="2146005"/>
                  <a:pt x="3838353" y="2190307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2" name="Volný tvar 2051"/>
          <p:cNvSpPr/>
          <p:nvPr/>
        </p:nvSpPr>
        <p:spPr>
          <a:xfrm>
            <a:off x="3487479" y="2158409"/>
            <a:ext cx="4263656" cy="2200940"/>
          </a:xfrm>
          <a:custGeom>
            <a:avLst/>
            <a:gdLst>
              <a:gd name="connsiteX0" fmla="*/ 0 w 4263656"/>
              <a:gd name="connsiteY0" fmla="*/ 0 h 2200940"/>
              <a:gd name="connsiteX1" fmla="*/ 2254102 w 4263656"/>
              <a:gd name="connsiteY1" fmla="*/ 180754 h 2200940"/>
              <a:gd name="connsiteX2" fmla="*/ 2977116 w 4263656"/>
              <a:gd name="connsiteY2" fmla="*/ 861238 h 2200940"/>
              <a:gd name="connsiteX3" fmla="*/ 3423684 w 4263656"/>
              <a:gd name="connsiteY3" fmla="*/ 1839433 h 2200940"/>
              <a:gd name="connsiteX4" fmla="*/ 4263656 w 4263656"/>
              <a:gd name="connsiteY4" fmla="*/ 2200940 h 2200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63656" h="2200940">
                <a:moveTo>
                  <a:pt x="0" y="0"/>
                </a:moveTo>
                <a:cubicBezTo>
                  <a:pt x="878958" y="18607"/>
                  <a:pt x="1757916" y="37214"/>
                  <a:pt x="2254102" y="180754"/>
                </a:cubicBezTo>
                <a:cubicBezTo>
                  <a:pt x="2750288" y="324294"/>
                  <a:pt x="2782186" y="584792"/>
                  <a:pt x="2977116" y="861238"/>
                </a:cubicBezTo>
                <a:cubicBezTo>
                  <a:pt x="3172046" y="1137684"/>
                  <a:pt x="3209261" y="1616149"/>
                  <a:pt x="3423684" y="1839433"/>
                </a:cubicBezTo>
                <a:cubicBezTo>
                  <a:pt x="3638107" y="2062717"/>
                  <a:pt x="4247707" y="2184991"/>
                  <a:pt x="4263656" y="220094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5" name="Volný tvar 2054"/>
          <p:cNvSpPr/>
          <p:nvPr/>
        </p:nvSpPr>
        <p:spPr>
          <a:xfrm>
            <a:off x="5624623" y="1584251"/>
            <a:ext cx="2062717" cy="1095154"/>
          </a:xfrm>
          <a:custGeom>
            <a:avLst/>
            <a:gdLst>
              <a:gd name="connsiteX0" fmla="*/ 0 w 2062717"/>
              <a:gd name="connsiteY0" fmla="*/ 1095154 h 1095154"/>
              <a:gd name="connsiteX1" fmla="*/ 1297172 w 2062717"/>
              <a:gd name="connsiteY1" fmla="*/ 733647 h 1095154"/>
              <a:gd name="connsiteX2" fmla="*/ 1424763 w 2062717"/>
              <a:gd name="connsiteY2" fmla="*/ 170121 h 1095154"/>
              <a:gd name="connsiteX3" fmla="*/ 2062717 w 2062717"/>
              <a:gd name="connsiteY3" fmla="*/ 0 h 1095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62717" h="1095154">
                <a:moveTo>
                  <a:pt x="0" y="1095154"/>
                </a:moveTo>
                <a:cubicBezTo>
                  <a:pt x="529856" y="991486"/>
                  <a:pt x="1059712" y="887819"/>
                  <a:pt x="1297172" y="733647"/>
                </a:cubicBezTo>
                <a:cubicBezTo>
                  <a:pt x="1534632" y="579475"/>
                  <a:pt x="1297172" y="292395"/>
                  <a:pt x="1424763" y="170121"/>
                </a:cubicBezTo>
                <a:cubicBezTo>
                  <a:pt x="1552354" y="47847"/>
                  <a:pt x="1958164" y="0"/>
                  <a:pt x="2062717" y="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059" name="Přímá spojnice 2058"/>
          <p:cNvCxnSpPr/>
          <p:nvPr/>
        </p:nvCxnSpPr>
        <p:spPr>
          <a:xfrm flipV="1">
            <a:off x="6156176" y="2642543"/>
            <a:ext cx="1529956" cy="62148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61" name="Přímá spojnice 2060"/>
          <p:cNvCxnSpPr/>
          <p:nvPr/>
        </p:nvCxnSpPr>
        <p:spPr>
          <a:xfrm>
            <a:off x="4139952" y="3848986"/>
            <a:ext cx="3535601" cy="10176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64" name="Volný tvar 2063"/>
          <p:cNvSpPr/>
          <p:nvPr/>
        </p:nvSpPr>
        <p:spPr>
          <a:xfrm>
            <a:off x="3402419" y="2126512"/>
            <a:ext cx="4348716" cy="2317487"/>
          </a:xfrm>
          <a:custGeom>
            <a:avLst/>
            <a:gdLst>
              <a:gd name="connsiteX0" fmla="*/ 0 w 4348716"/>
              <a:gd name="connsiteY0" fmla="*/ 2275367 h 2317487"/>
              <a:gd name="connsiteX1" fmla="*/ 797441 w 4348716"/>
              <a:gd name="connsiteY1" fmla="*/ 2286000 h 2317487"/>
              <a:gd name="connsiteX2" fmla="*/ 2700669 w 4348716"/>
              <a:gd name="connsiteY2" fmla="*/ 1924493 h 2317487"/>
              <a:gd name="connsiteX3" fmla="*/ 3902148 w 4348716"/>
              <a:gd name="connsiteY3" fmla="*/ 1073888 h 2317487"/>
              <a:gd name="connsiteX4" fmla="*/ 3976576 w 4348716"/>
              <a:gd name="connsiteY4" fmla="*/ 244548 h 2317487"/>
              <a:gd name="connsiteX5" fmla="*/ 4348716 w 4348716"/>
              <a:gd name="connsiteY5" fmla="*/ 0 h 2317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48716" h="2317487">
                <a:moveTo>
                  <a:pt x="0" y="2275367"/>
                </a:moveTo>
                <a:cubicBezTo>
                  <a:pt x="173665" y="2309923"/>
                  <a:pt x="347330" y="2344479"/>
                  <a:pt x="797441" y="2286000"/>
                </a:cubicBezTo>
                <a:cubicBezTo>
                  <a:pt x="1247552" y="2227521"/>
                  <a:pt x="2183218" y="2126512"/>
                  <a:pt x="2700669" y="1924493"/>
                </a:cubicBezTo>
                <a:cubicBezTo>
                  <a:pt x="3218120" y="1722474"/>
                  <a:pt x="3689497" y="1353879"/>
                  <a:pt x="3902148" y="1073888"/>
                </a:cubicBezTo>
                <a:cubicBezTo>
                  <a:pt x="4114799" y="793897"/>
                  <a:pt x="3902148" y="423529"/>
                  <a:pt x="3976576" y="244548"/>
                </a:cubicBezTo>
                <a:cubicBezTo>
                  <a:pt x="4051004" y="65567"/>
                  <a:pt x="4300870" y="14177"/>
                  <a:pt x="4348716" y="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67" name="Volný tvar 2066"/>
          <p:cNvSpPr/>
          <p:nvPr/>
        </p:nvSpPr>
        <p:spPr>
          <a:xfrm>
            <a:off x="4178595" y="3221665"/>
            <a:ext cx="3561907" cy="1762433"/>
          </a:xfrm>
          <a:custGeom>
            <a:avLst/>
            <a:gdLst>
              <a:gd name="connsiteX0" fmla="*/ 0 w 3561907"/>
              <a:gd name="connsiteY0" fmla="*/ 1690577 h 1762433"/>
              <a:gd name="connsiteX1" fmla="*/ 584791 w 3561907"/>
              <a:gd name="connsiteY1" fmla="*/ 1690577 h 1762433"/>
              <a:gd name="connsiteX2" fmla="*/ 2636875 w 3561907"/>
              <a:gd name="connsiteY2" fmla="*/ 1658679 h 1762433"/>
              <a:gd name="connsiteX3" fmla="*/ 3179135 w 3561907"/>
              <a:gd name="connsiteY3" fmla="*/ 393405 h 1762433"/>
              <a:gd name="connsiteX4" fmla="*/ 3561907 w 3561907"/>
              <a:gd name="connsiteY4" fmla="*/ 0 h 1762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1907" h="1762433">
                <a:moveTo>
                  <a:pt x="0" y="1690577"/>
                </a:moveTo>
                <a:cubicBezTo>
                  <a:pt x="72656" y="1693235"/>
                  <a:pt x="584791" y="1690577"/>
                  <a:pt x="584791" y="1690577"/>
                </a:cubicBezTo>
                <a:cubicBezTo>
                  <a:pt x="1024270" y="1685261"/>
                  <a:pt x="2204484" y="1874874"/>
                  <a:pt x="2636875" y="1658679"/>
                </a:cubicBezTo>
                <a:cubicBezTo>
                  <a:pt x="3069266" y="1442484"/>
                  <a:pt x="3024963" y="669851"/>
                  <a:pt x="3179135" y="393405"/>
                </a:cubicBezTo>
                <a:cubicBezTo>
                  <a:pt x="3333307" y="116959"/>
                  <a:pt x="3517605" y="49619"/>
                  <a:pt x="3561907" y="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7690429" y="1857713"/>
            <a:ext cx="1153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86132" y="2380933"/>
            <a:ext cx="14452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666795" y="2919486"/>
            <a:ext cx="14645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697054" y="3519363"/>
            <a:ext cx="14469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oš__.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7688836" y="4068697"/>
            <a:ext cx="10735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630847" y="4643446"/>
            <a:ext cx="15131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chalu__.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666794" y="1314295"/>
            <a:ext cx="1443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ahra__.</a:t>
            </a:r>
            <a:endParaRPr lang="cs-CZ" sz="2800" b="1" dirty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015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se, jak se jmenuje kotě, které má teta Běty a Štěpána.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686767"/>
              </p:ext>
            </p:extLst>
          </p:nvPr>
        </p:nvGraphicFramePr>
        <p:xfrm>
          <a:off x="251520" y="1772816"/>
          <a:ext cx="5040000" cy="3600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Á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4549" y="1882862"/>
            <a:ext cx="3546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ázev planety, na které žijeme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06449" y="2569004"/>
            <a:ext cx="33444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alhoty - nespisovně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77678" y="3339559"/>
            <a:ext cx="40443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míse se zadělává na knedlíky….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77678" y="4114442"/>
            <a:ext cx="19934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dělá pes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77678" y="4797152"/>
            <a:ext cx="354624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ládě ovce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5512026"/>
            <a:ext cx="812521" cy="125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15816" y="5512026"/>
            <a:ext cx="846276" cy="117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d/d/f/b/1194989792187841101kitten_gerald_g.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786" y="5879077"/>
            <a:ext cx="1180783" cy="88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5/9/c/2/1194984395619889880earth_globe_dan_gerhrads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611" y="4680620"/>
            <a:ext cx="1685281" cy="166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9/3/3/6/11949855281572727243dog_04_drawn_with_strai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1015871"/>
            <a:ext cx="1555343" cy="59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f/8/8/5/11954402241318347714molumen_young_lamb_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223" y="637324"/>
            <a:ext cx="1063902" cy="125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61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2014-01-08].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dítě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dítě2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000" dirty="0"/>
              <a:t>dítě 3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000" dirty="0"/>
              <a:t>dítě 4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000" dirty="0"/>
              <a:t>učitelka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 5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000" dirty="0"/>
              <a:t>Balón 	</a:t>
            </a:r>
            <a:r>
              <a:rPr lang="cs-CZ" sz="1000" dirty="0" smtClean="0"/>
              <a:t>	</a:t>
            </a:r>
            <a:r>
              <a:rPr lang="cs-CZ" sz="1000" dirty="0"/>
              <a:t>http://www.clker.com/clipart-24144.html</a:t>
            </a:r>
          </a:p>
          <a:p>
            <a:pPr marL="0" indent="0">
              <a:buNone/>
              <a:defRPr/>
            </a:pPr>
            <a:r>
              <a:rPr lang="cs-CZ" sz="1000" dirty="0"/>
              <a:t>Letící ptáci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://www.clker.com/clipart-11914.html</a:t>
            </a:r>
          </a:p>
          <a:p>
            <a:pPr marL="0" indent="0">
              <a:buNone/>
              <a:defRPr/>
            </a:pPr>
            <a:r>
              <a:rPr lang="cs-CZ" sz="1000" dirty="0"/>
              <a:t>Mrak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://www.clker.com/clipart-15435.htm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usměvavé slunce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://www.clker.com/clipart-10030.html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Kotě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www.clker.com/clipart-6985.html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Země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www.clker.com/clipart-2172.html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Psík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www.clker.com/clipart-3461.html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Jehně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www.clker.com/clipart-11721.html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Zelený ufon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www.clker.com/clipart-green-comic-alien.html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Fialový ufon		</a:t>
            </a:r>
            <a:r>
              <a:rPr lang="cs-CZ" sz="1000" dirty="0"/>
              <a:t>http://www.clker.com/clipart-purple-alien.html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Létající talíř		http://www.clker.com/cliparts/d/l/l/B/N/4/ufo7-md.png</a:t>
            </a:r>
          </a:p>
          <a:p>
            <a:pPr marL="0" indent="0">
              <a:buNone/>
              <a:defRPr/>
            </a:pPr>
            <a:r>
              <a:rPr lang="cs-CZ" sz="10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Larva		</a:t>
            </a:r>
            <a:r>
              <a:rPr lang="cs-CZ" sz="1000" dirty="0"/>
              <a:t>http://www.clker.com/clipart-catepillar-.</a:t>
            </a:r>
            <a:r>
              <a:rPr lang="cs-CZ" sz="1000" dirty="0" smtClean="0"/>
              <a:t>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Měsíc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www.clker.com/clipart-6959.html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Hrábě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www.clker.com/clipart-2923.html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Zastávka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www.clker.com/clipart-bus-stop-trace.html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Autobus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www.clker.com/clipart-autobusorange.html</a:t>
            </a:r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951" y="3902214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g/w/1/1/K/1/purple-alien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79"/>
          <a:stretch/>
        </p:blipFill>
        <p:spPr bwMode="auto">
          <a:xfrm flipH="1">
            <a:off x="6372199" y="3068960"/>
            <a:ext cx="1705840" cy="172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6950378" y="3210368"/>
            <a:ext cx="75354" cy="7200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Picture 4" descr="http://www.clker.com/cliparts/e/0/7/4/1194989727766910731the_moon_dan_gerhards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808" y="620688"/>
            <a:ext cx="1774845" cy="1750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2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715</Words>
  <Application>Microsoft Office PowerPoint</Application>
  <PresentationFormat>Předvádění na obrazovce (4:3)</PresentationFormat>
  <Paragraphs>202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92</cp:revision>
  <dcterms:created xsi:type="dcterms:W3CDTF">2013-12-26T10:06:39Z</dcterms:created>
  <dcterms:modified xsi:type="dcterms:W3CDTF">2014-01-12T09:45:55Z</dcterms:modified>
</cp:coreProperties>
</file>