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4F0F0E-ADAD-48AA-80F2-C0612AB32820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DC0196-B353-49D8-8D36-EC54F7DC56B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>
                <a:effectLst/>
              </a:rPr>
              <a:t>Anotace: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>
                <a:effectLst/>
              </a:rPr>
              <a:t>Prezentace přibližuje spojenecké vojenské operace v závěru války a její konec.</a:t>
            </a:r>
          </a:p>
          <a:p>
            <a:endParaRPr lang="cs-CZ" dirty="0" smtClean="0"/>
          </a:p>
          <a:p>
            <a:r>
              <a:rPr lang="cs-CZ" dirty="0" smtClean="0"/>
              <a:t>Metodické</a:t>
            </a:r>
            <a:r>
              <a:rPr lang="cs-CZ" baseline="0" dirty="0" smtClean="0"/>
              <a:t> pokyny: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>
                <a:effectLst/>
              </a:rPr>
              <a:t>Prezentace je určena jako podpůrný materiál k výkladu učitele, lze použít i k opakování učiva.</a:t>
            </a:r>
            <a:endParaRPr lang="cs-CZ" sz="1200" dirty="0" smtClean="0">
              <a:effectLst/>
              <a:latin typeface="+mn-lt"/>
              <a:ea typeface="Calibri"/>
              <a:cs typeface="Times New Roman"/>
            </a:endParaRPr>
          </a:p>
          <a:p>
            <a:endParaRPr lang="cs-CZ" baseline="0" dirty="0" smtClean="0"/>
          </a:p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2000" dirty="0" smtClean="0">
              <a:effectLst/>
            </a:endParaRPr>
          </a:p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D1C29-43FE-4A4E-9A55-D2CEDB916646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6DCC6-0C30-488B-8E8F-95049D2C67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D1C29-43FE-4A4E-9A55-D2CEDB916646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6DCC6-0C30-488B-8E8F-95049D2C67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D1C29-43FE-4A4E-9A55-D2CEDB916646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6DCC6-0C30-488B-8E8F-95049D2C67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D1C29-43FE-4A4E-9A55-D2CEDB916646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6DCC6-0C30-488B-8E8F-95049D2C67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D1C29-43FE-4A4E-9A55-D2CEDB916646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6DCC6-0C30-488B-8E8F-95049D2C67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D1C29-43FE-4A4E-9A55-D2CEDB916646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6DCC6-0C30-488B-8E8F-95049D2C67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D1C29-43FE-4A4E-9A55-D2CEDB916646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6DCC6-0C30-488B-8E8F-95049D2C67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D1C29-43FE-4A4E-9A55-D2CEDB916646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6DCC6-0C30-488B-8E8F-95049D2C67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D1C29-43FE-4A4E-9A55-D2CEDB916646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6DCC6-0C30-488B-8E8F-95049D2C67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D1C29-43FE-4A4E-9A55-D2CEDB916646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6DCC6-0C30-488B-8E8F-95049D2C67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D1C29-43FE-4A4E-9A55-D2CEDB916646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6DCC6-0C30-488B-8E8F-95049D2C67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4D1C29-43FE-4A4E-9A55-D2CEDB916646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16DCC6-0C30-488B-8E8F-95049D2C673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781400398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Ošetřovatelství a klinické obory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Teorie Ošetřovatelství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Odběr </a:t>
                      </a:r>
                      <a:r>
                        <a:rPr lang="cs-CZ" sz="20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biologického materiálu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u="none" dirty="0" smtClean="0">
                          <a:latin typeface="+mj-lt"/>
                        </a:rPr>
                        <a:t>Odběr biologického materiálu na vyšetření</a:t>
                      </a:r>
                      <a:endParaRPr lang="cs-CZ" sz="2000" b="0" u="none" dirty="0" smtClean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VY_32_INOVACE_5C_TOŠ_01(20)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Andrea Ječmenová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01.09.2013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</a:t>
                      </a:r>
                      <a:r>
                        <a:rPr lang="cs-CZ" sz="2000" smtClean="0">
                          <a:effectLst/>
                        </a:rPr>
                        <a:t>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95502941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cs-CZ" dirty="0" smtClean="0"/>
              <a:t>Prezentace Microsoft PowerPoint studentům přibližuje náročnost zdravotnického povolání.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Prezentace je určena jako podpůrný materiál k výkladu učitele, lze použít i k opakování učiva.</a:t>
            </a:r>
          </a:p>
          <a:p>
            <a:pPr>
              <a:buNone/>
            </a:pPr>
            <a:endParaRPr lang="cs-CZ" dirty="0" smtClean="0"/>
          </a:p>
          <a:p>
            <a:pPr lvl="0"/>
            <a:r>
              <a:rPr lang="cs-CZ" dirty="0" smtClean="0"/>
              <a:t>Cílem prezentace je studentům vštípit, jak se správně odebírá biologický materiál a jak se laboratorně vyšetřuje.   </a:t>
            </a:r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/>
              <a:t>Odběr biologického materiálu na vyšetření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/>
              <a:t>Laboratorní vyšetření biologického materiálu významně přispívá ke stanovení diagnózy a k včasné a úspěšné léčbě.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7" name="Zástupný symbol pro obsah 6" descr="blood-tube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57151" y="2204864"/>
            <a:ext cx="3496256" cy="3600400"/>
          </a:xfrm>
        </p:spPr>
      </p:pic>
      <p:sp>
        <p:nvSpPr>
          <p:cNvPr id="8" name="TextovéPole 7"/>
          <p:cNvSpPr txBox="1"/>
          <p:nvPr/>
        </p:nvSpPr>
        <p:spPr>
          <a:xfrm>
            <a:off x="4572000" y="6165304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Andrea Ječmenová 2013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/>
              <a:t>Biologický </a:t>
            </a:r>
            <a:r>
              <a:rPr lang="cs-CZ" sz="4000" b="1" dirty="0" smtClean="0"/>
              <a:t>materiál-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4000" b="1" dirty="0"/>
              <a:t>Všechny  tělesné tekutiny a výměšky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Krev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moč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stolice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mozkomíšní mok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 výpotky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 </a:t>
            </a:r>
            <a:r>
              <a:rPr lang="cs-CZ" dirty="0"/>
              <a:t>obsah žaludku</a:t>
            </a:r>
          </a:p>
          <a:p>
            <a:endParaRPr lang="cs-CZ" dirty="0"/>
          </a:p>
        </p:txBody>
      </p:sp>
      <p:pic>
        <p:nvPicPr>
          <p:cNvPr id="5" name="Zástupný symbol pro obsah 4" descr="odbsouprava2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3781903" y="2132856"/>
            <a:ext cx="4904897" cy="294118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500"/>
                            </p:stCondLst>
                            <p:childTnLst>
                              <p:par>
                                <p:cTn id="24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500"/>
                            </p:stCondLst>
                            <p:childTnLst>
                              <p:par>
                                <p:cTn id="34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0"/>
                            </p:stCondLst>
                            <p:childTnLst>
                              <p:par>
                                <p:cTn id="39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/>
              <a:t>Materiál lze vyšetřovat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472608"/>
          </a:xfrm>
        </p:spPr>
        <p:txBody>
          <a:bodyPr>
            <a:normAutofit fontScale="47500" lnSpcReduction="20000"/>
          </a:bodyPr>
          <a:lstStyle/>
          <a:p>
            <a:pPr lvl="0"/>
            <a:r>
              <a:rPr lang="cs-CZ" sz="3800" dirty="0" smtClean="0"/>
              <a:t>Biochemicky	   obsah </a:t>
            </a:r>
            <a:r>
              <a:rPr lang="cs-CZ" sz="3800" dirty="0"/>
              <a:t>látek v séru</a:t>
            </a:r>
          </a:p>
          <a:p>
            <a:pPr>
              <a:buNone/>
            </a:pPr>
            <a:r>
              <a:rPr lang="cs-CZ" sz="3800" dirty="0"/>
              <a:t> </a:t>
            </a:r>
          </a:p>
          <a:p>
            <a:pPr lvl="0"/>
            <a:r>
              <a:rPr lang="cs-CZ" sz="3800" dirty="0" smtClean="0"/>
              <a:t>Hematologicky	   vlastnosti </a:t>
            </a:r>
            <a:r>
              <a:rPr lang="cs-CZ" sz="3800" dirty="0"/>
              <a:t>krve a její složení</a:t>
            </a:r>
          </a:p>
          <a:p>
            <a:pPr>
              <a:buNone/>
            </a:pPr>
            <a:r>
              <a:rPr lang="cs-CZ" sz="3800" dirty="0"/>
              <a:t> </a:t>
            </a:r>
            <a:endParaRPr lang="cs-CZ" sz="3800" dirty="0" smtClean="0"/>
          </a:p>
          <a:p>
            <a:pPr>
              <a:buNone/>
            </a:pPr>
            <a:r>
              <a:rPr lang="cs-CZ" sz="3800" dirty="0" smtClean="0"/>
              <a:t> </a:t>
            </a:r>
          </a:p>
          <a:p>
            <a:pPr lvl="0"/>
            <a:r>
              <a:rPr lang="cs-CZ" sz="3800" dirty="0" smtClean="0"/>
              <a:t>Mikrobiologicky	   přítomnost </a:t>
            </a:r>
            <a:r>
              <a:rPr lang="cs-CZ" sz="3800" dirty="0"/>
              <a:t>bakterií v krvi, v moči, ve stolici, ve sputu, ve 				výpotcích, v mozkomíšním moku	</a:t>
            </a:r>
            <a:endParaRPr lang="cs-CZ" sz="3800" dirty="0" smtClean="0"/>
          </a:p>
          <a:p>
            <a:pPr>
              <a:buNone/>
            </a:pPr>
            <a:r>
              <a:rPr lang="cs-CZ" sz="3800" dirty="0" smtClean="0"/>
              <a:t> </a:t>
            </a:r>
          </a:p>
          <a:p>
            <a:pPr lvl="0"/>
            <a:r>
              <a:rPr lang="cs-CZ" sz="3800" dirty="0" smtClean="0"/>
              <a:t>Parazitologicky	   přítomnost </a:t>
            </a:r>
            <a:r>
              <a:rPr lang="cs-CZ" sz="3800" dirty="0"/>
              <a:t>parazita ve stolici</a:t>
            </a:r>
          </a:p>
          <a:p>
            <a:pPr>
              <a:buNone/>
            </a:pPr>
            <a:r>
              <a:rPr lang="cs-CZ" sz="3800" dirty="0" smtClean="0"/>
              <a:t> </a:t>
            </a:r>
            <a:endParaRPr lang="cs-CZ" sz="3800" dirty="0"/>
          </a:p>
          <a:p>
            <a:pPr lvl="0"/>
            <a:r>
              <a:rPr lang="cs-CZ" sz="3800" dirty="0" smtClean="0"/>
              <a:t>Cytologicky	   vyšetřují </a:t>
            </a:r>
            <a:r>
              <a:rPr lang="cs-CZ" sz="3800" dirty="0"/>
              <a:t>se volné buňky, získávané ze sputa, ze sliznice 				dýchacích cest, z pochvy a kostní </a:t>
            </a:r>
            <a:r>
              <a:rPr lang="cs-CZ" sz="3800" dirty="0" smtClean="0"/>
              <a:t>dřeně</a:t>
            </a:r>
          </a:p>
          <a:p>
            <a:pPr>
              <a:buNone/>
            </a:pPr>
            <a:r>
              <a:rPr lang="cs-CZ" sz="3800" dirty="0" smtClean="0"/>
              <a:t> </a:t>
            </a:r>
          </a:p>
          <a:p>
            <a:pPr lvl="0"/>
            <a:r>
              <a:rPr lang="cs-CZ" sz="3800" dirty="0" smtClean="0"/>
              <a:t>Histologicky</a:t>
            </a:r>
            <a:r>
              <a:rPr lang="cs-CZ" sz="3800" dirty="0"/>
              <a:t>	</a:t>
            </a:r>
            <a:r>
              <a:rPr lang="cs-CZ" sz="3800" dirty="0" smtClean="0"/>
              <a:t>   vyšetřují </a:t>
            </a:r>
            <a:r>
              <a:rPr lang="cs-CZ" sz="3800" dirty="0"/>
              <a:t>se části tkání jako kůže, svalů, pojiva, uzlin a </a:t>
            </a:r>
            <a:r>
              <a:rPr lang="cs-CZ" sz="3800" dirty="0" smtClean="0"/>
              <a:t>				kostní dřeně</a:t>
            </a:r>
            <a:endParaRPr lang="cs-CZ" sz="3800" dirty="0"/>
          </a:p>
          <a:p>
            <a:pPr>
              <a:buNone/>
            </a:pPr>
            <a:endParaRPr lang="cs-CZ" sz="3800" dirty="0" smtClean="0"/>
          </a:p>
          <a:p>
            <a:pPr>
              <a:buNone/>
            </a:pPr>
            <a:endParaRPr lang="cs-CZ" sz="3800" dirty="0"/>
          </a:p>
          <a:p>
            <a:pPr lvl="0"/>
            <a:r>
              <a:rPr lang="cs-CZ" sz="3800" dirty="0" smtClean="0"/>
              <a:t>Sérologicky</a:t>
            </a:r>
            <a:r>
              <a:rPr lang="cs-CZ" sz="3800" dirty="0"/>
              <a:t>	</a:t>
            </a:r>
            <a:r>
              <a:rPr lang="cs-CZ" sz="3800" dirty="0" smtClean="0"/>
              <a:t>   vyšetřování </a:t>
            </a:r>
            <a:r>
              <a:rPr lang="cs-CZ" sz="3800" dirty="0"/>
              <a:t>protilátek </a:t>
            </a:r>
            <a:r>
              <a:rPr lang="cs-CZ" sz="3800" dirty="0" smtClean="0"/>
              <a:t>proti virům a některým mikrobiálním </a:t>
            </a:r>
            <a:r>
              <a:rPr lang="cs-CZ" sz="3800" dirty="0"/>
              <a:t>				kmenům, které nelze </a:t>
            </a:r>
            <a:r>
              <a:rPr lang="cs-CZ" sz="3800" dirty="0" smtClean="0"/>
              <a:t>stanovit kultivací</a:t>
            </a:r>
            <a:endParaRPr lang="cs-CZ" sz="3800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sz="4800" dirty="0"/>
              <a:t>Materiál má být </a:t>
            </a:r>
            <a:r>
              <a:rPr lang="cs-CZ" sz="4800" b="1" u="sng" dirty="0"/>
              <a:t>otestován přesně, včas a řádně označený odeslán</a:t>
            </a:r>
            <a:r>
              <a:rPr lang="cs-CZ" sz="4800" dirty="0"/>
              <a:t> do příslušné laboratoře, </a:t>
            </a:r>
            <a:r>
              <a:rPr lang="cs-CZ" sz="4800" b="1" u="sng" dirty="0"/>
              <a:t>odpovědně vyšetřen a zhodnocen </a:t>
            </a:r>
            <a:r>
              <a:rPr lang="cs-CZ" sz="4800" dirty="0"/>
              <a:t>a systematicky lékařem využit.</a:t>
            </a:r>
          </a:p>
          <a:p>
            <a:pPr>
              <a:buNone/>
            </a:pPr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cs-CZ" sz="4000" b="1" dirty="0"/>
              <a:t>Získávání výsledků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rmAutofit fontScale="85000" lnSpcReduction="20000"/>
          </a:bodyPr>
          <a:lstStyle/>
          <a:p>
            <a:r>
              <a:rPr lang="cs-CZ" dirty="0"/>
              <a:t>Výsledky z biochemického, hematologického a parazitologického vyšetření jsou hotové do několika hodin nebo do druhého dne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  <a:p>
            <a:r>
              <a:rPr lang="cs-CZ" dirty="0"/>
              <a:t>Výsledky cytologického a histologického vyšetření během několika dnů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/>
              <a:t>Výsledky mikrobiologického vyšetření během týdne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/>
              <a:t>Výsledky se přehledně zakládají podle zvyklostí oddělení do </a:t>
            </a:r>
            <a:r>
              <a:rPr lang="cs-CZ" dirty="0" err="1" smtClean="0"/>
              <a:t>dekurzu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b="1" dirty="0"/>
              <a:t>S výsledkem vyšetření, kde hrozí nebezpečí z prodlení, je nutné urychleně seznámit lékaře!!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0"/>
                            </p:stCondLst>
                            <p:childTnLst>
                              <p:par>
                                <p:cTn id="27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000"/>
                            </p:stCondLst>
                            <p:childTnLst>
                              <p:par>
                                <p:cTn id="41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Kontrolní otázky a cvičení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1. </a:t>
            </a:r>
            <a:r>
              <a:rPr lang="cs-CZ" dirty="0" smtClean="0"/>
              <a:t>Vyjmenujte, </a:t>
            </a:r>
            <a:r>
              <a:rPr lang="cs-CZ" dirty="0" smtClean="0"/>
              <a:t>co vše je   biologický materiál.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2. Vyjmenujte všechny možnosti vyšetření                   biologického materiálu.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3. Jak se získávají výsledky vyšetření, jak se správně ukládají a hodnotí 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algn="ctr"/>
            <a:r>
              <a:rPr lang="cs-CZ" b="1" dirty="0" smtClean="0"/>
              <a:t>Úkol</a:t>
            </a:r>
          </a:p>
          <a:p>
            <a:r>
              <a:rPr lang="cs-CZ" dirty="0" smtClean="0"/>
              <a:t>Vyhledejte různé typy žádanek k odběru biologického materiálu.</a:t>
            </a:r>
          </a:p>
          <a:p>
            <a:endParaRPr lang="cs-CZ" dirty="0" smtClean="0"/>
          </a:p>
          <a:p>
            <a:r>
              <a:rPr lang="cs-CZ" dirty="0" smtClean="0"/>
              <a:t>K vyhledávání využijte internetových zdrojů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2483768" y="-2043608"/>
            <a:ext cx="184731" cy="118186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b="1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b="1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b="1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b="1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b="1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b="1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b="1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b="1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b="1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b="1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b="1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b="1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b="1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b="1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b="1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b="1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b="1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b="1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b="1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b="1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b="1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b="1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b="1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b="1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b="1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b="1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b="1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b="1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b="1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b="1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b="1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-134131"/>
            <a:ext cx="9612560" cy="71096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Použité zdroje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Ošetřovatelství 2 pro SZŠ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PhDr. Marie Rozsypalová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PhDr. Eva 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Haladová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Mgr. Alena Šafránková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Nakladatelství 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Informatorium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spol. s.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r.o.ISBN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80-86073-97-1 </a:t>
            </a:r>
          </a:p>
          <a:p>
            <a:pPr>
              <a:buFont typeface="Arial" pitchFamily="34" charset="0"/>
              <a:buChar char="•"/>
            </a:pPr>
            <a:r>
              <a:rPr lang="pl-PL" sz="2800" dirty="0" smtClean="0"/>
              <a:t>NEZNÁMÝ. </a:t>
            </a:r>
            <a:r>
              <a:rPr lang="pl-PL" sz="2800" i="1" dirty="0" smtClean="0"/>
              <a:t>http://www.axis-cz.cz/</a:t>
            </a:r>
            <a:r>
              <a:rPr lang="pl-PL" sz="2800" dirty="0" smtClean="0"/>
              <a:t> [online]. [cit. 28.11.2013]. Dostupný na WWW: http://www.axis-cz.cz/images/blood-tubes.jpg</a:t>
            </a:r>
          </a:p>
          <a:p>
            <a:pPr>
              <a:buFont typeface="Arial" pitchFamily="34" charset="0"/>
              <a:buChar char="•"/>
            </a:pPr>
            <a:r>
              <a:rPr lang="pl-PL" sz="2800" dirty="0" smtClean="0"/>
              <a:t>NEZNÁMÝ. </a:t>
            </a:r>
            <a:r>
              <a:rPr lang="pl-PL" sz="2800" i="1" dirty="0" smtClean="0"/>
              <a:t>http://www.sanglab.cz/</a:t>
            </a:r>
            <a:r>
              <a:rPr lang="pl-PL" sz="2800" dirty="0" smtClean="0"/>
              <a:t> [online]. [cit. 28.11.2013]. Dostupný na WWW: http://www.sanglab.cz/jak-provest-odber</a:t>
            </a:r>
          </a:p>
          <a:p>
            <a:r>
              <a:rPr lang="pl-PL" sz="2800" dirty="0" smtClean="0"/>
              <a:t/>
            </a:r>
            <a:br>
              <a:rPr lang="pl-PL" sz="2800" dirty="0" smtClean="0"/>
            </a:br>
            <a:endParaRPr lang="pl-PL" sz="2800" dirty="0" smtClean="0"/>
          </a:p>
          <a:p>
            <a:endParaRPr lang="pl-PL" sz="2800" dirty="0" smtClean="0"/>
          </a:p>
          <a:p>
            <a:r>
              <a:rPr lang="pl-PL" sz="2800" dirty="0" smtClean="0"/>
              <a:t/>
            </a:r>
            <a:br>
              <a:rPr lang="pl-PL" sz="2800" dirty="0" smtClean="0"/>
            </a:b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285</Words>
  <Application>Microsoft Office PowerPoint</Application>
  <PresentationFormat>Předvádění na obrazovce (4:3)</PresentationFormat>
  <Paragraphs>152</Paragraphs>
  <Slides>9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Odběr biologického materiálu na vyšetření</vt:lpstr>
      <vt:lpstr>Biologický materiál- Všechny  tělesné tekutiny a výměšky </vt:lpstr>
      <vt:lpstr>Materiál lze vyšetřovat  </vt:lpstr>
      <vt:lpstr>Snímek 6</vt:lpstr>
      <vt:lpstr>Získávání výsledků </vt:lpstr>
      <vt:lpstr>Kontrolní otázky a cvičení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Odběr biologického materiálu na vyšetření</dc:title>
  <dc:creator>Admin</dc:creator>
  <cp:lastModifiedBy>Dum</cp:lastModifiedBy>
  <cp:revision>18</cp:revision>
  <dcterms:created xsi:type="dcterms:W3CDTF">2013-09-10T13:36:03Z</dcterms:created>
  <dcterms:modified xsi:type="dcterms:W3CDTF">2014-02-23T09:02:35Z</dcterms:modified>
</cp:coreProperties>
</file>