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9E7895-5459-432A-8F18-83364980132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550240-04DD-4DB2-B420-CAE6547F6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Anotace: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přibližuje spojenecké vojenské operace v závěru války a její konec.</a:t>
            </a:r>
          </a:p>
          <a:p>
            <a:endParaRPr lang="cs-CZ" dirty="0" smtClean="0"/>
          </a:p>
          <a:p>
            <a:r>
              <a:rPr lang="cs-CZ" dirty="0" smtClean="0"/>
              <a:t>Metodické</a:t>
            </a:r>
            <a:r>
              <a:rPr lang="cs-CZ" baseline="0" dirty="0" smtClean="0"/>
              <a:t> pokyny: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je určena jako podpůrný materiál k výkladu učitele, lze použít i k opakování učiva.</a:t>
            </a: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7348DD-3DEC-482E-8C97-B2FEACD9791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0B65CE-174C-4DF8-8930-6F4794672F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Odběr</a:t>
                      </a:r>
                      <a:r>
                        <a:rPr lang="cs-CZ" sz="2000" b="0" u="none" baseline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krve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VY_32_INOVACE_5C_TOŠ_02(20)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Cílem prezentace je studentům vštípit, jak se správně odebírá biologický materiál a jak se laboratorně vyšetřuje. 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r>
              <a:rPr lang="cs-CZ" b="1" u="sng" dirty="0"/>
              <a:t>Odběr </a:t>
            </a:r>
            <a:r>
              <a:rPr lang="cs-CZ" b="1" u="sng" dirty="0" smtClean="0"/>
              <a:t>krve </a:t>
            </a:r>
            <a:br>
              <a:rPr lang="cs-CZ" b="1" u="sng" dirty="0" smtClean="0"/>
            </a:br>
            <a:r>
              <a:rPr lang="cs-CZ" sz="3100" dirty="0" smtClean="0"/>
              <a:t>Rozbor </a:t>
            </a:r>
            <a:r>
              <a:rPr lang="cs-CZ" sz="3100" dirty="0"/>
              <a:t>krve je základní vyšetřovací metodou téměř na všech odděleních.</a:t>
            </a:r>
            <a:r>
              <a:rPr lang="cs-CZ" dirty="0"/>
              <a:t/>
            </a:r>
            <a:br>
              <a:rPr lang="cs-CZ" dirty="0"/>
            </a:br>
            <a:r>
              <a:rPr lang="cs-CZ" b="1" u="sng" dirty="0" smtClean="0"/>
              <a:t/>
            </a:r>
            <a:br>
              <a:rPr lang="cs-CZ" b="1" u="sng" dirty="0" smtClean="0"/>
            </a:br>
            <a:endParaRPr lang="cs-CZ" u="sng" dirty="0"/>
          </a:p>
        </p:txBody>
      </p:sp>
      <p:pic>
        <p:nvPicPr>
          <p:cNvPr id="6" name="Zástupný symbol pro obsah 5" descr="odber_krv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772816"/>
            <a:ext cx="5832648" cy="4386152"/>
          </a:xfrm>
        </p:spPr>
      </p:pic>
      <p:sp>
        <p:nvSpPr>
          <p:cNvPr id="7" name="TextovéPole 6"/>
          <p:cNvSpPr txBox="1"/>
          <p:nvPr/>
        </p:nvSpPr>
        <p:spPr>
          <a:xfrm>
            <a:off x="5508104" y="638132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Odebírá 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3600" dirty="0"/>
              <a:t>srážlivá krev – z níž se v laboratoři v centrifuze oddělí sérum od krevních </a:t>
            </a:r>
            <a:r>
              <a:rPr lang="cs-CZ" sz="3600" dirty="0" smtClean="0"/>
              <a:t>elementů</a:t>
            </a:r>
          </a:p>
          <a:p>
            <a:pPr lvl="0">
              <a:buNone/>
            </a:pPr>
            <a:endParaRPr lang="cs-CZ" sz="3600" dirty="0"/>
          </a:p>
          <a:p>
            <a:pPr lvl="0"/>
            <a:r>
              <a:rPr lang="cs-CZ" sz="3600" dirty="0"/>
              <a:t>krev s protisrážlivým prostředkem - např. vyš. sedimentace, krevního obrazu, </a:t>
            </a:r>
            <a:r>
              <a:rPr lang="cs-CZ" sz="3600" dirty="0" err="1" smtClean="0"/>
              <a:t>Quickův</a:t>
            </a:r>
            <a:r>
              <a:rPr lang="cs-CZ" sz="3600" dirty="0" smtClean="0"/>
              <a:t> </a:t>
            </a:r>
            <a:r>
              <a:rPr lang="cs-CZ" sz="3600" dirty="0"/>
              <a:t>test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Příprava k odběru krve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Před odběrem je třeba zjistit, na které vyšetření má být krev odebrána, a podle toho připravit označené nádobky a průvodky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r>
              <a:rPr lang="cs-CZ" dirty="0"/>
              <a:t>Dobře znát postup při odběrech k jednotlivým vyšetřením a přesně jej dodržet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r>
              <a:rPr lang="cs-CZ" dirty="0"/>
              <a:t>Vzorky pečlivě označit a co v nejkratší době odeslat na vyšetření.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Potřebné pomůcky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/>
          </a:p>
          <a:p>
            <a:r>
              <a:rPr lang="cs-CZ" sz="3600" dirty="0"/>
              <a:t>Ke všem druhům odběru mají být pomůcky přehledně uloženy na pojízdném vozíku</a:t>
            </a:r>
            <a:r>
              <a:rPr lang="cs-CZ" sz="3600" dirty="0" smtClean="0"/>
              <a:t>.</a:t>
            </a:r>
          </a:p>
          <a:p>
            <a:pPr>
              <a:buNone/>
            </a:pPr>
            <a:endParaRPr lang="cs-CZ" sz="3600" dirty="0"/>
          </a:p>
          <a:p>
            <a:r>
              <a:rPr lang="cs-CZ" sz="3600" dirty="0"/>
              <a:t>Na většině pracovišť se užívá soubor pomůcek na </a:t>
            </a:r>
            <a:r>
              <a:rPr lang="cs-CZ" sz="3600" b="1" u="sng" dirty="0"/>
              <a:t>uzavřený způsob odběru</a:t>
            </a:r>
            <a:r>
              <a:rPr lang="cs-CZ" sz="3600" dirty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0"/>
                            </p:stCondLst>
                            <p:childTnLst>
                              <p:par>
                                <p:cTn id="1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Jsou </a:t>
            </a:r>
            <a:r>
              <a:rPr lang="cs-CZ" b="1" dirty="0" smtClean="0"/>
              <a:t>to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616624"/>
          </a:xfrm>
        </p:spPr>
        <p:txBody>
          <a:bodyPr>
            <a:normAutofit fontScale="77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sterilní jehly pro jedno použití zasazené do kónusu se </a:t>
            </a:r>
            <a:r>
              <a:rPr lang="cs-CZ" dirty="0" smtClean="0"/>
              <a:t>závitem</a:t>
            </a:r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/>
              <a:t>držák jehly z plastu se závitem – </a:t>
            </a:r>
            <a:r>
              <a:rPr lang="cs-CZ" dirty="0" smtClean="0"/>
              <a:t>zavaděč</a:t>
            </a:r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/>
              <a:t>vzduchotěsné uzavřené zkumavky s vakuem přesně odměřeným podle toho, kolik krve má být na určité vyšetření odebráno,</a:t>
            </a:r>
            <a:r>
              <a:rPr lang="cs-CZ" b="1" u="sng" dirty="0"/>
              <a:t> jsou barevně odlišeny</a:t>
            </a:r>
            <a:r>
              <a:rPr lang="cs-CZ" dirty="0"/>
              <a:t> </a:t>
            </a:r>
            <a:endParaRPr lang="cs-CZ" dirty="0" smtClean="0"/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/>
              <a:t>dezinfekční prostředek </a:t>
            </a:r>
            <a:endParaRPr lang="cs-CZ" dirty="0" smtClean="0"/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/>
              <a:t>tampony nebo čtverce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145435"/>
          </a:xfrm>
        </p:spPr>
        <p:txBody>
          <a:bodyPr>
            <a:normAutofit fontScale="77500" lnSpcReduction="2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opruh </a:t>
            </a:r>
            <a:r>
              <a:rPr lang="cs-CZ" dirty="0"/>
              <a:t>na zatažení </a:t>
            </a:r>
            <a:r>
              <a:rPr lang="cs-CZ" dirty="0" smtClean="0"/>
              <a:t>paže</a:t>
            </a:r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rouška </a:t>
            </a:r>
            <a:r>
              <a:rPr lang="cs-CZ" dirty="0"/>
              <a:t>z PVC k ochraně </a:t>
            </a:r>
            <a:r>
              <a:rPr lang="cs-CZ" dirty="0" smtClean="0"/>
              <a:t>prádla</a:t>
            </a:r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/>
              <a:t>l</a:t>
            </a:r>
            <a:r>
              <a:rPr lang="cs-CZ" dirty="0" smtClean="0"/>
              <a:t>eukoplast</a:t>
            </a:r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 err="1"/>
              <a:t>emitní</a:t>
            </a:r>
            <a:r>
              <a:rPr lang="cs-CZ" dirty="0"/>
              <a:t> </a:t>
            </a:r>
            <a:r>
              <a:rPr lang="cs-CZ" dirty="0" smtClean="0"/>
              <a:t>miska</a:t>
            </a:r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/>
              <a:t>stojánek na </a:t>
            </a:r>
            <a:r>
              <a:rPr lang="cs-CZ" dirty="0" smtClean="0"/>
              <a:t>zkumavky</a:t>
            </a:r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dirty="0"/>
              <a:t>ochranné rukavice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2000"/>
                            </p:stCondLst>
                            <p:childTnLst>
                              <p:par>
                                <p:cTn id="3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6000"/>
                            </p:stCondLst>
                            <p:childTnLst>
                              <p:par>
                                <p:cTn id="3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8000"/>
                            </p:stCondLst>
                            <p:childTnLst>
                              <p:par>
                                <p:cTn id="4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0"/>
                            </p:stCondLst>
                            <p:childTnLst>
                              <p:par>
                                <p:cTn id="4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2000"/>
                            </p:stCondLst>
                            <p:childTnLst>
                              <p:par>
                                <p:cTn id="51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2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Odběr krve dětem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Žilní krev se dětem odebírá podobně jako dospělým z některé žíly na končetině. </a:t>
            </a:r>
            <a:endParaRPr lang="cs-CZ" sz="2800" smtClean="0"/>
          </a:p>
          <a:p>
            <a:r>
              <a:rPr lang="cs-CZ" sz="2800" smtClean="0"/>
              <a:t>U </a:t>
            </a:r>
            <a:r>
              <a:rPr lang="cs-CZ" sz="2800" dirty="0"/>
              <a:t>novorozenců a kojenců se krev odebírá z povrchových žil na hlavě, nejčastěji ze žíly spánkové, protože je dobře viditelná. </a:t>
            </a:r>
            <a:endParaRPr lang="cs-CZ" sz="2800" dirty="0" smtClean="0"/>
          </a:p>
          <a:p>
            <a:r>
              <a:rPr lang="cs-CZ" sz="2800" dirty="0" smtClean="0"/>
              <a:t>Výkon </a:t>
            </a:r>
            <a:r>
              <a:rPr lang="cs-CZ" sz="2800" dirty="0"/>
              <a:t>provádí lékař a sestra mu asistuje. </a:t>
            </a:r>
            <a:endParaRPr lang="cs-CZ" sz="2800" dirty="0" smtClean="0"/>
          </a:p>
          <a:p>
            <a:r>
              <a:rPr lang="cs-CZ" sz="2800" dirty="0" smtClean="0"/>
              <a:t>Oba </a:t>
            </a:r>
            <a:r>
              <a:rPr lang="cs-CZ" sz="2800" dirty="0"/>
              <a:t>na dítě laskavě hovoří, nesnaží se násilím překonat přirozené obranné reflexy dítěte.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8000"/>
                            </p:stCondLst>
                            <p:childTnLst>
                              <p:par>
                                <p:cTn id="43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Otázky</a:t>
            </a:r>
          </a:p>
          <a:p>
            <a:pPr>
              <a:buNone/>
            </a:pPr>
            <a:r>
              <a:rPr lang="cs-CZ" dirty="0" smtClean="0"/>
              <a:t>1. Jaká krev se k    vyšetření využívá?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 Vyjmenujte pomůcky k odběru </a:t>
            </a:r>
            <a:r>
              <a:rPr lang="cs-CZ" dirty="0" smtClean="0"/>
              <a:t>krve.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3.Popište postup odběru krve dětem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/>
              <a:t>Úkol</a:t>
            </a:r>
          </a:p>
          <a:p>
            <a:r>
              <a:rPr lang="cs-CZ" dirty="0" smtClean="0"/>
              <a:t>Vyhledejte, </a:t>
            </a:r>
            <a:r>
              <a:rPr lang="cs-CZ" dirty="0" smtClean="0"/>
              <a:t>jaké druhy vyšetření krve máme a jaká krev se na konkrétní vyšetření používá.</a:t>
            </a:r>
          </a:p>
          <a:p>
            <a:endParaRPr lang="cs-CZ" dirty="0" smtClean="0"/>
          </a:p>
          <a:p>
            <a:r>
              <a:rPr lang="cs-CZ" dirty="0" smtClean="0"/>
              <a:t>Pracujte s internetovými zdroji.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14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14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1000"/>
                            </p:stCondLst>
                            <p:childTnLst>
                              <p:par>
                                <p:cTn id="46" presetID="14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000"/>
                            </p:stCondLst>
                            <p:childTnLst>
                              <p:par>
                                <p:cTn id="50" presetID="14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5" grpId="1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-294066"/>
            <a:ext cx="9323512" cy="5755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80-86073-97-1 </a:t>
            </a:r>
            <a:r>
              <a:rPr lang="cs-CZ" sz="2800" dirty="0" smtClean="0"/>
              <a:t>NEZNÁMÝ. </a:t>
            </a:r>
            <a:r>
              <a:rPr lang="cs-CZ" sz="2800" i="1" dirty="0" err="1" smtClean="0"/>
              <a:t>Google.cz</a:t>
            </a:r>
            <a:r>
              <a:rPr lang="cs-CZ" sz="2800" dirty="0" smtClean="0"/>
              <a:t> [online]. [cit. 28.11.2013]. Dostupný na WWW: http://www.</a:t>
            </a:r>
            <a:r>
              <a:rPr lang="cs-CZ" sz="2800" dirty="0" err="1" smtClean="0"/>
              <a:t>naseporodnice.cz</a:t>
            </a:r>
            <a:r>
              <a:rPr lang="cs-CZ" sz="2800" dirty="0" smtClean="0"/>
              <a:t>/moje-</a:t>
            </a:r>
            <a:r>
              <a:rPr lang="cs-CZ" sz="2800" dirty="0" err="1" smtClean="0"/>
              <a:t>prvni</a:t>
            </a:r>
            <a:r>
              <a:rPr lang="cs-CZ" sz="2800" dirty="0" smtClean="0"/>
              <a:t>-</a:t>
            </a:r>
            <a:r>
              <a:rPr lang="cs-CZ" sz="2800" dirty="0" err="1" smtClean="0"/>
              <a:t>tehotenstvi</a:t>
            </a:r>
            <a:r>
              <a:rPr lang="cs-CZ" sz="2800" dirty="0" smtClean="0"/>
              <a:t>/</a:t>
            </a:r>
            <a:r>
              <a:rPr lang="cs-CZ" sz="2800" dirty="0" err="1" smtClean="0"/>
              <a:t>otehotneni</a:t>
            </a:r>
            <a:r>
              <a:rPr lang="cs-CZ" sz="2800" dirty="0" smtClean="0"/>
              <a:t>-</a:t>
            </a:r>
            <a:r>
              <a:rPr lang="cs-CZ" sz="2800" dirty="0" err="1" smtClean="0"/>
              <a:t>prvni</a:t>
            </a:r>
            <a:r>
              <a:rPr lang="cs-CZ" sz="2800" dirty="0" smtClean="0"/>
              <a:t>-</a:t>
            </a:r>
            <a:r>
              <a:rPr lang="cs-CZ" sz="2800" dirty="0" err="1" smtClean="0"/>
              <a:t>tydny</a:t>
            </a:r>
            <a:r>
              <a:rPr lang="cs-CZ" sz="2800" dirty="0" smtClean="0"/>
              <a:t>-</a:t>
            </a:r>
            <a:r>
              <a:rPr lang="cs-CZ" sz="2800" dirty="0" err="1" smtClean="0"/>
              <a:t>tehotenstvi.php</a:t>
            </a: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400</Words>
  <Application>Microsoft Office PowerPoint</Application>
  <PresentationFormat>Předvádění na obrazovce (4:3)</PresentationFormat>
  <Paragraphs>95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Odběr krve  Rozbor krve je základní vyšetřovací metodou téměř na všech odděleních.  </vt:lpstr>
      <vt:lpstr>Odebírá se</vt:lpstr>
      <vt:lpstr>Příprava k odběru krve</vt:lpstr>
      <vt:lpstr>Potřebné pomůcky </vt:lpstr>
      <vt:lpstr>Jsou to </vt:lpstr>
      <vt:lpstr>Odběr krve dětem  </vt:lpstr>
      <vt:lpstr>Kontrolní otázky a cvičení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13</cp:revision>
  <dcterms:created xsi:type="dcterms:W3CDTF">2013-09-10T13:54:00Z</dcterms:created>
  <dcterms:modified xsi:type="dcterms:W3CDTF">2014-02-23T09:04:20Z</dcterms:modified>
</cp:coreProperties>
</file>