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1" r:id="rId3"/>
    <p:sldId id="256" r:id="rId4"/>
    <p:sldId id="257" r:id="rId5"/>
    <p:sldId id="259" r:id="rId6"/>
    <p:sldId id="258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73" autoAdjust="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04A37A-8217-4F5D-895C-B72B0F64FAD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A1D7EE-3F57-43B9-8039-225F0F28C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5E06-E95B-4A83-AC39-15EDBFABC60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88BF3-9FCF-4706-9A13-30C00B8714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5E06-E95B-4A83-AC39-15EDBFABC60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88BF3-9FCF-4706-9A13-30C00B8714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5E06-E95B-4A83-AC39-15EDBFABC60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88BF3-9FCF-4706-9A13-30C00B8714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5E06-E95B-4A83-AC39-15EDBFABC60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88BF3-9FCF-4706-9A13-30C00B8714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5E06-E95B-4A83-AC39-15EDBFABC60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88BF3-9FCF-4706-9A13-30C00B8714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5E06-E95B-4A83-AC39-15EDBFABC60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88BF3-9FCF-4706-9A13-30C00B8714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5E06-E95B-4A83-AC39-15EDBFABC60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88BF3-9FCF-4706-9A13-30C00B8714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5E06-E95B-4A83-AC39-15EDBFABC60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88BF3-9FCF-4706-9A13-30C00B8714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5E06-E95B-4A83-AC39-15EDBFABC60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88BF3-9FCF-4706-9A13-30C00B8714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5E06-E95B-4A83-AC39-15EDBFABC60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88BF3-9FCF-4706-9A13-30C00B8714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85E06-E95B-4A83-AC39-15EDBFABC60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88BF3-9FCF-4706-9A13-30C00B8714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85E06-E95B-4A83-AC39-15EDBFABC60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388BF3-9FCF-4706-9A13-30C00B8714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smtClean="0">
                          <a:latin typeface="+mj-lt"/>
                        </a:rPr>
                        <a:t>Odběr sputa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VY_32_INOVACE_5C_TOŠ_05(20)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50294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Cílem prezentace je studentům vštípit, jak se správně odebírá biologický materiál a jak se laboratorně vyšetřuje.   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u="sng" dirty="0"/>
              <a:t>Odběr </a:t>
            </a:r>
            <a:r>
              <a:rPr lang="cs-CZ" sz="4900" b="1" u="sng" dirty="0" smtClean="0"/>
              <a:t>sputa</a:t>
            </a:r>
            <a:r>
              <a:rPr lang="cs-CZ" sz="4900" b="1" u="sng" dirty="0"/>
              <a:t> 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u="sng" dirty="0"/>
              <a:t>Sputum se vyšetřuje</a:t>
            </a:r>
            <a:r>
              <a:rPr lang="cs-CZ" u="sng" dirty="0" smtClean="0"/>
              <a:t>:</a:t>
            </a:r>
          </a:p>
          <a:p>
            <a:pPr>
              <a:buNone/>
            </a:pP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mikroskopicky – zjišťuje se přítomnost epitelu, leukocytů, nádorových </a:t>
            </a:r>
            <a:r>
              <a:rPr lang="cs-CZ" dirty="0" smtClean="0"/>
              <a:t>buněk</a:t>
            </a:r>
          </a:p>
          <a:p>
            <a:pPr marL="514350" lvl="0" indent="-514350">
              <a:buFont typeface="+mj-lt"/>
              <a:buAutoNum type="arabicPeriod"/>
            </a:pP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mikrobiologicky – určují se kmeny virů, bakterií, plísní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kon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89888" y="1412776"/>
            <a:ext cx="4608512" cy="3960440"/>
          </a:xfrm>
        </p:spPr>
      </p:pic>
      <p:sp>
        <p:nvSpPr>
          <p:cNvPr id="9" name="TextovéPole 8"/>
          <p:cNvSpPr txBox="1"/>
          <p:nvPr/>
        </p:nvSpPr>
        <p:spPr>
          <a:xfrm>
            <a:off x="5436096" y="630932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Ječmenová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1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Získávání a odesílání vzorku na vyšetření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Odebírá se a posílá se </a:t>
            </a:r>
            <a:r>
              <a:rPr lang="cs-CZ" u="sng" dirty="0"/>
              <a:t>první ranní sputum</a:t>
            </a:r>
            <a:r>
              <a:rPr lang="cs-CZ" dirty="0"/>
              <a:t> =&gt; vykašlané dříve než se nemocný napije, vyčistí si zuby a vypláchne ústa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Sputum nemocný vykašle </a:t>
            </a:r>
            <a:r>
              <a:rPr lang="cs-CZ" u="sng" dirty="0"/>
              <a:t>do sterilní nádobky</a:t>
            </a:r>
            <a:r>
              <a:rPr lang="cs-CZ" dirty="0"/>
              <a:t> se šroubovitým uzávěrem.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Získávání a odesílání vzorku na vyšetření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3600" dirty="0" smtClean="0"/>
          </a:p>
          <a:p>
            <a:r>
              <a:rPr lang="cs-CZ" sz="3600" dirty="0" smtClean="0"/>
              <a:t>Nádobky </a:t>
            </a:r>
            <a:r>
              <a:rPr lang="cs-CZ" sz="3600" u="sng" dirty="0" smtClean="0"/>
              <a:t>řádně označené</a:t>
            </a:r>
            <a:r>
              <a:rPr lang="cs-CZ" sz="3600" dirty="0" smtClean="0"/>
              <a:t> jménem nemocného, jeho RČ a názvem oddělení společně </a:t>
            </a:r>
            <a:r>
              <a:rPr lang="cs-CZ" sz="3600" u="sng" dirty="0" smtClean="0"/>
              <a:t>s průvodkou</a:t>
            </a:r>
            <a:r>
              <a:rPr lang="cs-CZ" sz="3600" dirty="0" smtClean="0"/>
              <a:t>, se odešlou do laboratoře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Odběr zvratků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400600"/>
          </a:xfrm>
        </p:spPr>
        <p:txBody>
          <a:bodyPr>
            <a:normAutofit fontScale="70000" lnSpcReduction="2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/>
              <a:t>zvratky se zachycují do </a:t>
            </a:r>
            <a:r>
              <a:rPr lang="cs-CZ" dirty="0" err="1"/>
              <a:t>emitní</a:t>
            </a:r>
            <a:r>
              <a:rPr lang="cs-CZ" dirty="0"/>
              <a:t> </a:t>
            </a:r>
            <a:r>
              <a:rPr lang="cs-CZ" dirty="0" smtClean="0"/>
              <a:t>misky</a:t>
            </a:r>
          </a:p>
          <a:p>
            <a:pPr lvl="0">
              <a:buNone/>
            </a:pP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dirty="0"/>
              <a:t>k vyšetření se posílají v láhvích se širokým hrdlem a s </a:t>
            </a:r>
            <a:r>
              <a:rPr lang="cs-CZ" dirty="0" smtClean="0"/>
              <a:t>uzávěrem</a:t>
            </a:r>
          </a:p>
          <a:p>
            <a:pPr lvl="0">
              <a:buNone/>
            </a:pP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dirty="0"/>
              <a:t>láhev se pečlivě označí a pošle s průvodkou do </a:t>
            </a:r>
            <a:r>
              <a:rPr lang="cs-CZ" u="sng" dirty="0"/>
              <a:t>biochemické </a:t>
            </a:r>
            <a:r>
              <a:rPr lang="cs-CZ" u="sng" dirty="0" smtClean="0"/>
              <a:t>laboratoře</a:t>
            </a:r>
          </a:p>
          <a:p>
            <a:pPr lvl="0">
              <a:buNone/>
            </a:pP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u="sng" dirty="0"/>
              <a:t>ve zvratcích se hodnotí:</a:t>
            </a:r>
            <a:r>
              <a:rPr lang="cs-CZ" dirty="0"/>
              <a:t>  </a:t>
            </a:r>
            <a:r>
              <a:rPr lang="cs-CZ" dirty="0" smtClean="0"/>
              <a:t>                   - přítomnost </a:t>
            </a:r>
            <a:r>
              <a:rPr lang="cs-CZ" dirty="0"/>
              <a:t>žluče, krve</a:t>
            </a:r>
          </a:p>
          <a:p>
            <a:pPr>
              <a:buNone/>
            </a:pPr>
            <a:r>
              <a:rPr lang="cs-CZ" dirty="0" smtClean="0"/>
              <a:t>	 </a:t>
            </a:r>
            <a:r>
              <a:rPr lang="cs-CZ" dirty="0"/>
              <a:t>- zda je potrava zvrácená nebo nenatrávená</a:t>
            </a:r>
          </a:p>
          <a:p>
            <a:pPr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Odběr zvratků je zvlášť důležitý </a:t>
            </a:r>
            <a:r>
              <a:rPr lang="cs-CZ" u="sng" dirty="0"/>
              <a:t>při otravách</a:t>
            </a:r>
            <a:r>
              <a:rPr lang="cs-CZ" dirty="0"/>
              <a:t> k </a:t>
            </a:r>
            <a:r>
              <a:rPr lang="cs-CZ" u="sng" dirty="0"/>
              <a:t>zjištění požitého jedu</a:t>
            </a:r>
            <a:r>
              <a:rPr lang="cs-CZ" u="sng" dirty="0" smtClean="0"/>
              <a:t>.</a:t>
            </a:r>
            <a:endParaRPr lang="cs-CZ" dirty="0"/>
          </a:p>
        </p:txBody>
      </p:sp>
      <p:pic>
        <p:nvPicPr>
          <p:cNvPr id="7" name="Zástupný symbol pro obsah 6" descr="6eb413735e5ad90ed29ed949b990cd18--mmf250x25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16016" y="1556792"/>
            <a:ext cx="4073078" cy="407307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000"/>
                            </p:stCondLst>
                            <p:childTnLst>
                              <p:par>
                                <p:cTn id="3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Vyjmenujte způsoby vyšetření sputa.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Jak vzorek získáme a odešleme na vyšetření?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Popište odběr zvratků a co se ve zvratcích hodnotí. 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Vyhledejte odběrové nádobky na odběr sputa a zvratků.</a:t>
            </a:r>
          </a:p>
          <a:p>
            <a:endParaRPr lang="cs-CZ" dirty="0" smtClean="0"/>
          </a:p>
          <a:p>
            <a:r>
              <a:rPr lang="cs-CZ" dirty="0" smtClean="0"/>
              <a:t>Využijte k vyhledávání internetové zdroje.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 build="p"/>
      <p:bldP spid="7" grpId="0" build="p"/>
      <p:bldP spid="8" grpId="0" build="p"/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07504" y="452936"/>
            <a:ext cx="9433048" cy="5755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</a:t>
            </a:r>
            <a:endParaRPr kumimoji="0" lang="cs-CZ" sz="32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ISBN 80-86073-97-1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800" dirty="0" smtClean="0"/>
              <a:t>NEZNÁMÝ. </a:t>
            </a:r>
            <a:r>
              <a:rPr lang="cs-CZ" sz="2800" i="1" dirty="0" err="1" smtClean="0"/>
              <a:t>Kntb.cz</a:t>
            </a:r>
            <a:r>
              <a:rPr lang="cs-CZ" sz="2800" dirty="0" smtClean="0"/>
              <a:t> [online]. [cit. 28.11.2013]. Dostupný    na WWW: http://www.</a:t>
            </a:r>
            <a:r>
              <a:rPr lang="cs-CZ" sz="2800" dirty="0" err="1" smtClean="0"/>
              <a:t>kntb.cz</a:t>
            </a:r>
            <a:r>
              <a:rPr lang="cs-CZ" sz="2800" dirty="0" smtClean="0"/>
              <a:t>/</a:t>
            </a:r>
            <a:r>
              <a:rPr lang="cs-CZ" sz="2800" dirty="0" err="1" smtClean="0"/>
              <a:t>pouzivane</a:t>
            </a:r>
            <a:r>
              <a:rPr lang="cs-CZ" sz="2800" dirty="0" smtClean="0"/>
              <a:t>-</a:t>
            </a:r>
            <a:r>
              <a:rPr lang="cs-CZ" sz="2800" dirty="0" err="1" smtClean="0"/>
              <a:t>odberove</a:t>
            </a:r>
            <a:r>
              <a:rPr lang="cs-CZ" sz="2800" dirty="0" smtClean="0"/>
              <a:t>-</a:t>
            </a:r>
            <a:r>
              <a:rPr lang="cs-CZ" sz="2800" dirty="0" err="1" smtClean="0"/>
              <a:t>systemy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NEZNÁMÝ. </a:t>
            </a:r>
            <a:r>
              <a:rPr lang="cs-CZ" sz="2800" i="1" dirty="0" err="1" smtClean="0"/>
              <a:t>Nejlepsi</a:t>
            </a:r>
            <a:r>
              <a:rPr lang="cs-CZ" sz="2800" i="1" dirty="0" err="1" smtClean="0"/>
              <a:t>c</a:t>
            </a:r>
            <a:r>
              <a:rPr lang="cs-CZ" sz="2800" i="1" dirty="0" err="1" smtClean="0"/>
              <a:t>eny.cz</a:t>
            </a:r>
            <a:r>
              <a:rPr lang="cs-CZ" sz="2800" dirty="0" smtClean="0"/>
              <a:t> [online]. [cit. 28.11.2013]. Dostupný na WWW: http://www.</a:t>
            </a:r>
            <a:r>
              <a:rPr lang="cs-CZ" sz="2800" dirty="0" err="1" smtClean="0"/>
              <a:t>nejlepsiceny.cz</a:t>
            </a:r>
            <a:r>
              <a:rPr lang="cs-CZ" sz="2800" dirty="0" smtClean="0"/>
              <a:t>/</a:t>
            </a:r>
            <a:r>
              <a:rPr lang="cs-CZ" sz="2800" dirty="0" err="1" smtClean="0"/>
              <a:t>tema</a:t>
            </a:r>
            <a:r>
              <a:rPr lang="cs-CZ" sz="2800" dirty="0" smtClean="0"/>
              <a:t>/na-zvratky.</a:t>
            </a:r>
            <a:r>
              <a:rPr lang="cs-CZ" sz="2800" dirty="0" err="1" smtClean="0"/>
              <a:t>html</a:t>
            </a:r>
            <a:endParaRPr lang="cs-CZ" sz="28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284</Words>
  <Application>Microsoft Office PowerPoint</Application>
  <PresentationFormat>Předvádění na obrazovce (4:3)</PresentationFormat>
  <Paragraphs>74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Odběr sputa  </vt:lpstr>
      <vt:lpstr>Získávání a odesílání vzorku na vyšetření </vt:lpstr>
      <vt:lpstr>Získávání a odesílání vzorku na vyšetření</vt:lpstr>
      <vt:lpstr>Odběr zvratků </vt:lpstr>
      <vt:lpstr>Kontrolní otázky a cvičení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Odběr sputa  </dc:title>
  <dc:creator>Admin</dc:creator>
  <cp:lastModifiedBy>Dum</cp:lastModifiedBy>
  <cp:revision>8</cp:revision>
  <dcterms:created xsi:type="dcterms:W3CDTF">2013-09-22T18:29:05Z</dcterms:created>
  <dcterms:modified xsi:type="dcterms:W3CDTF">2014-02-23T11:36:03Z</dcterms:modified>
</cp:coreProperties>
</file>