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3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19.png"/><Relationship Id="rId10" Type="http://schemas.openxmlformats.org/officeDocument/2006/relationships/image" Target="../media/image31.png"/><Relationship Id="rId4" Type="http://schemas.openxmlformats.org/officeDocument/2006/relationships/image" Target="../media/image27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3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19.png"/><Relationship Id="rId10" Type="http://schemas.openxmlformats.org/officeDocument/2006/relationships/image" Target="../media/image31.png"/><Relationship Id="rId4" Type="http://schemas.openxmlformats.org/officeDocument/2006/relationships/image" Target="../media/image27.png"/><Relationship Id="rId9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VY_12_INOVACE_ČJS.2.Bal.30_V_ovocne_zahrade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11. </a:t>
            </a:r>
            <a:r>
              <a:rPr lang="cs-CZ" b="1" dirty="0" smtClean="0"/>
              <a:t>11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V ovocné zahradě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Výukový materiál je určen žákům druhého ročníku a slouží k procvičování</a:t>
            </a:r>
          </a:p>
          <a:p>
            <a:pPr marL="0" indent="0">
              <a:buNone/>
            </a:pPr>
            <a:r>
              <a:rPr lang="cs-CZ" b="1" dirty="0" smtClean="0"/>
              <a:t>                  vědomostí o ovoci, ovocných stromech a keřích. Žáci rozdělují ovocné plody</a:t>
            </a:r>
          </a:p>
          <a:p>
            <a:pPr marL="0" indent="0">
              <a:buNone/>
            </a:pPr>
            <a:r>
              <a:rPr lang="cs-CZ" b="1" dirty="0" smtClean="0"/>
              <a:t>                  na malvice, peckovice a bobule.  Popisují části keře a rozlišují ovocné stromy</a:t>
            </a:r>
          </a:p>
          <a:p>
            <a:pPr marL="0" indent="0">
              <a:buNone/>
            </a:pPr>
            <a:r>
              <a:rPr lang="cs-CZ" b="1" dirty="0" smtClean="0"/>
              <a:t>                  od keřů. Poznávají také exotické ovoce.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5563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8005563" y="260648"/>
            <a:ext cx="999176" cy="952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7944" y="3884948"/>
            <a:ext cx="1697774" cy="248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68360" y="3789038"/>
            <a:ext cx="1936216" cy="268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26" name="Picture 2" descr="http://www.clker.com/cliparts/d/0/4/b/1197150936543309685Machovka_tree_with_fruits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36" y="2450976"/>
            <a:ext cx="1941657" cy="376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3335" y="0"/>
            <a:ext cx="8819461" cy="36317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O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D60093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É</a:t>
            </a:r>
          </a:p>
          <a:p>
            <a:pPr algn="ctr"/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D60093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D60093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Ě</a:t>
            </a:r>
          </a:p>
        </p:txBody>
      </p:sp>
      <p:pic>
        <p:nvPicPr>
          <p:cNvPr id="1028" name="Picture 4" descr="http://www.clker.com/cliparts/y/C/s/C/Y/L/apple-tree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001" y="3422337"/>
            <a:ext cx="21431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0/a/4/f/1227973349555699557rg1024_cartoon_apple_with_worm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655" y="5326058"/>
            <a:ext cx="944470" cy="91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504523" y="1212987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2911" y="5250119"/>
            <a:ext cx="615449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97426" y="2060848"/>
            <a:ext cx="615449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160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úvodní článek: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556792"/>
            <a:ext cx="85430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létě a na podzim na zahradě dozrává ovoce. Češeme je ze stromů a keřů a sklízíme je ze záhonů. Stromy a keře patří mezi dřeviny, protože mají dřevnatý stonek. Některé rostliny (třeba jahodník) patří mezi byliny, protože mají dužnatý stonek. O zahradu se musíme dobře starat. Sázíme, kypříme, hnojíme, zaléváme, hrabeme a plejeme plevel. Potom si můžeme pochutnat na úrodě.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6" descr="http://www.clker.com/cliparts/0/a/4/f/1227973349555699557rg1024_cartoon_apple_with_worm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024"/>
            <a:ext cx="1433029" cy="139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819787" y="221567"/>
            <a:ext cx="954110" cy="1346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4168" y="4623656"/>
            <a:ext cx="936104" cy="172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5489" y="4806363"/>
            <a:ext cx="998438" cy="153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494251" y="4775551"/>
            <a:ext cx="1043136" cy="150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402282" y="5330954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53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9532" y="4365104"/>
            <a:ext cx="2952328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67844" y="4352259"/>
            <a:ext cx="2844316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130889" y="4352259"/>
            <a:ext cx="2952328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ovoce a rozděl ho podle plodu: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d/M/a/a/R/f/cherr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1440160" cy="1184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receptyonline.cz/data/pics/encyklopedie-ovoce-angrest/angr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654" y="908720"/>
            <a:ext cx="1480479" cy="114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683568" y="908720"/>
            <a:ext cx="1296144" cy="133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48264" y="908720"/>
            <a:ext cx="1296144" cy="1359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73712"/>
            <a:ext cx="1531350" cy="12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43"/>
          <a:stretch/>
        </p:blipFill>
        <p:spPr bwMode="auto">
          <a:xfrm>
            <a:off x="4057091" y="2164075"/>
            <a:ext cx="932723" cy="169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c/e/9/4/11949862131824660180pera_architetto_francesc_01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809130" y="2127503"/>
            <a:ext cx="1195388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786836" y="4425503"/>
            <a:ext cx="15977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MALVICE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35896" y="4425503"/>
            <a:ext cx="19442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PECKOVICE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97476" y="4433790"/>
            <a:ext cx="15977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BOBULE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88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Popiš části keře. Jakou část nemá na rozdíl od stromu?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1" t="12831" r="37040" b="7714"/>
          <a:stretch/>
        </p:blipFill>
        <p:spPr bwMode="auto">
          <a:xfrm>
            <a:off x="2699792" y="1268760"/>
            <a:ext cx="3528392" cy="519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4860032" y="1412776"/>
            <a:ext cx="3096344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5364088" y="2708920"/>
            <a:ext cx="3096344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541105" y="4149080"/>
            <a:ext cx="2988332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259632" y="5229200"/>
            <a:ext cx="2988332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79512" y="72841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9511" y="140826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kořeny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9510" y="209678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větve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509" y="275841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plody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4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43"/>
          <a:stretch/>
        </p:blipFill>
        <p:spPr bwMode="auto">
          <a:xfrm>
            <a:off x="6621303" y="4941168"/>
            <a:ext cx="466362" cy="84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97182" y="3884948"/>
            <a:ext cx="1697774" cy="248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8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které dřeviny jsou ovocné stromy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které jsou keře. Spoj čarou: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0671" y="1664221"/>
            <a:ext cx="918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šípek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2355" y="2125886"/>
            <a:ext cx="15533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ostružiník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9414" y="2592452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meruňka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1723" y="3054117"/>
            <a:ext cx="14619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erný bez 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1724" y="3530673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maliník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1725" y="3924389"/>
            <a:ext cx="1188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hrušeň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7633" y="1227574"/>
            <a:ext cx="114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jabloň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1725" y="4386054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švestka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0317" y="4805243"/>
            <a:ext cx="10476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třešeň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318" y="5198959"/>
            <a:ext cx="939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rybíz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0317" y="5660624"/>
            <a:ext cx="16799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broskvoň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3272393" y="5279388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699891" y="1988840"/>
            <a:ext cx="44484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54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vocné stromy</a:t>
            </a:r>
            <a:endParaRPr lang="cs-CZ" sz="54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11724" y="3502842"/>
            <a:ext cx="17499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keře </a:t>
            </a:r>
            <a:endParaRPr lang="cs-CZ" sz="54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52030" y="3761505"/>
            <a:ext cx="1301786" cy="239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3838754"/>
            <a:ext cx="1553278" cy="239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http://www.clker.com/cliparts/9/2/5/5/11954461311811522433Machovka_blueberry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095" y="311979"/>
            <a:ext cx="867234" cy="17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3/7/a/5/11971186021447011855Chrisdesign_Photorealistic_Green_Apple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40" y="105941"/>
            <a:ext cx="988260" cy="1036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8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 descr="http://www.clker.com/cliparts/d/4/6/9/1194984109453446481large_plat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019" y="4114635"/>
            <a:ext cx="5167841" cy="24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Ovoci, které se u nás běžně nepěstuje, ale většinou se dováží, říkáme exotické. Vyber exotické ovoce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dej ho na talíř.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6/3/9/d/11971227801398831207tomas_arad_strawberry_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12698"/>
            <a:ext cx="948274" cy="102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978" y="1862419"/>
            <a:ext cx="112783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d/M/a/a/R/f/cherr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16" y="3140968"/>
            <a:ext cx="1080120" cy="88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5567966" y="2996952"/>
            <a:ext cx="1001861" cy="103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11760" y="1492097"/>
            <a:ext cx="1050574" cy="1247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4" descr="http://www.clker.com/cliparts/J/E/z/k/M/J/kiwi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92280" y="1840715"/>
            <a:ext cx="1180634" cy="935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30428" y="3225568"/>
            <a:ext cx="1284734" cy="762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http://www.clker.com/cliparts/8/v/C/P/m/y/mango-fruit-m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526" y="2911946"/>
            <a:ext cx="984019" cy="120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clker.com/cliparts/4/b/f/5/12862288121599854804Slice%20of%20an%20orange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95840"/>
            <a:ext cx="1862285" cy="105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www.clker.com/cliparts/2/8/d/c/1286365270576154092lemon_photorealistic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2" y="2831992"/>
            <a:ext cx="14192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Šipka dolů 20"/>
          <p:cNvSpPr/>
          <p:nvPr/>
        </p:nvSpPr>
        <p:spPr>
          <a:xfrm rot="3300000">
            <a:off x="7247882" y="4216192"/>
            <a:ext cx="1215215" cy="1142517"/>
          </a:xfrm>
          <a:prstGeom prst="downArrow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23" name="Šipka dolů 22"/>
          <p:cNvSpPr/>
          <p:nvPr/>
        </p:nvSpPr>
        <p:spPr>
          <a:xfrm rot="18000000">
            <a:off x="496242" y="4216190"/>
            <a:ext cx="1215215" cy="1142517"/>
          </a:xfrm>
          <a:prstGeom prst="downArrow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8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http://www.clker.com/cliparts/d/0/4/b/1197150936543309685Machovka_tree_with_fruits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36" y="2450976"/>
            <a:ext cx="1941657" cy="376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03648" y="1480972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D60093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y/C/s/C/Y/L/apple-tree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001" y="3422337"/>
            <a:ext cx="21431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08694" y="3660961"/>
            <a:ext cx="1697774" cy="248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44890" y="3450701"/>
            <a:ext cx="1936216" cy="268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0/a/4/f/1227973349555699557rg1024_cartoon_apple_with_worm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9501" y="176736"/>
            <a:ext cx="1389326" cy="137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54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6130889" y="4352259"/>
            <a:ext cx="2952328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67844" y="4352259"/>
            <a:ext cx="2844316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109532" y="4365104"/>
            <a:ext cx="2952328" cy="2376264"/>
          </a:xfrm>
          <a:prstGeom prst="roundRect">
            <a:avLst/>
          </a:prstGeom>
          <a:ln w="57150">
            <a:solidFill>
              <a:srgbClr val="D6009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ovoce a rozděl ho podle plodu: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d/M/a/a/R/f/cherr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372" y="5487195"/>
            <a:ext cx="1440160" cy="1184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receptyonline.cz/data/pics/encyklopedie-ovoce-angrest/angr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024" y="4872384"/>
            <a:ext cx="1480479" cy="114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3255166" y="4872384"/>
            <a:ext cx="1296144" cy="133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8764" y="4805990"/>
            <a:ext cx="1296144" cy="1359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17725"/>
            <a:ext cx="1531350" cy="12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43"/>
          <a:stretch/>
        </p:blipFill>
        <p:spPr bwMode="auto">
          <a:xfrm>
            <a:off x="8028384" y="4872384"/>
            <a:ext cx="932723" cy="169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c/e/9/4/11949862131824660180pera_architetto_francesc_01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786861" y="4835812"/>
            <a:ext cx="1195388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786836" y="4425503"/>
            <a:ext cx="15977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MALVICE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35896" y="4425503"/>
            <a:ext cx="19442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PECKOVICE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97476" y="4433790"/>
            <a:ext cx="15977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BOBULE</a:t>
            </a:r>
            <a:endParaRPr lang="cs-CZ" sz="28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274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Popiš části keře. Jakou část nemá na rozdíl od stromu?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1" t="12831" r="37040" b="7714"/>
          <a:stretch/>
        </p:blipFill>
        <p:spPr bwMode="auto">
          <a:xfrm>
            <a:off x="2699792" y="1268760"/>
            <a:ext cx="3528392" cy="519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4860032" y="1412776"/>
            <a:ext cx="3096344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5364088" y="2708920"/>
            <a:ext cx="3096344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541105" y="4149080"/>
            <a:ext cx="2988332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259632" y="5229200"/>
            <a:ext cx="2988332" cy="0"/>
          </a:xfrm>
          <a:prstGeom prst="straightConnector1">
            <a:avLst/>
          </a:prstGeom>
          <a:ln>
            <a:solidFill>
              <a:srgbClr val="D60093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829215" y="880171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51096" y="470598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kořeny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08204" y="218570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plody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41105" y="3606638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větve</a:t>
            </a:r>
            <a:endParaRPr lang="cs-CZ" sz="28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4" descr="http://cosmopolitanreview.com/wp-content/uploads/2010/10/currants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43"/>
          <a:stretch/>
        </p:blipFill>
        <p:spPr bwMode="auto">
          <a:xfrm>
            <a:off x="6621303" y="4941168"/>
            <a:ext cx="466362" cy="84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97182" y="3884948"/>
            <a:ext cx="1697774" cy="248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07504" y="1403391"/>
            <a:ext cx="3870429" cy="523220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 Keř nemá kmen.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64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které dřeviny jsou ovocné stromy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které jsou keře. Spoj čarou: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0671" y="1664221"/>
            <a:ext cx="918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šípek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2355" y="2125886"/>
            <a:ext cx="15533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ostružiník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9414" y="2592452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meruňka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1723" y="3054117"/>
            <a:ext cx="14619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erný bez 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1724" y="3530673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maliník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1725" y="3924389"/>
            <a:ext cx="1188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hrušeň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7633" y="1227574"/>
            <a:ext cx="114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jabloň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1725" y="4386054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švestka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0317" y="4805243"/>
            <a:ext cx="10476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třešeň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318" y="5198959"/>
            <a:ext cx="939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rybíz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0317" y="5660624"/>
            <a:ext cx="12993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broskev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3272393" y="5279388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699891" y="1988840"/>
            <a:ext cx="44484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54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vocné stromy</a:t>
            </a:r>
            <a:endParaRPr lang="cs-CZ" sz="54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11724" y="3502842"/>
            <a:ext cx="17499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D6009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keře </a:t>
            </a:r>
            <a:endParaRPr lang="cs-CZ" sz="5400" b="1" dirty="0">
              <a:ln w="1905"/>
              <a:solidFill>
                <a:srgbClr val="D6009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52030" y="3761505"/>
            <a:ext cx="1301786" cy="239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3838754"/>
            <a:ext cx="1553278" cy="239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http://www.clker.com/cliparts/9/2/5/5/11954461311811522433Machovka_blueberry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095" y="311979"/>
            <a:ext cx="867234" cy="17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3/7/a/5/11971186021447011855Chrisdesign_Photorealistic_Green_Apple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40" y="105941"/>
            <a:ext cx="988260" cy="1036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>
            <a:endCxn id="20" idx="1"/>
          </p:cNvCxnSpPr>
          <p:nvPr/>
        </p:nvCxnSpPr>
        <p:spPr>
          <a:xfrm>
            <a:off x="1367969" y="1458406"/>
            <a:ext cx="3331922" cy="992099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8" idx="3"/>
          </p:cNvCxnSpPr>
          <p:nvPr/>
        </p:nvCxnSpPr>
        <p:spPr>
          <a:xfrm>
            <a:off x="1259633" y="1895054"/>
            <a:ext cx="3672407" cy="1749970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9672" y="2356718"/>
            <a:ext cx="3192052" cy="1404787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0" idx="3"/>
          </p:cNvCxnSpPr>
          <p:nvPr/>
        </p:nvCxnSpPr>
        <p:spPr>
          <a:xfrm flipV="1">
            <a:off x="1619672" y="2587551"/>
            <a:ext cx="3024335" cy="235734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45" name="Přímá spojnice 6144"/>
          <p:cNvCxnSpPr>
            <a:endCxn id="21" idx="1"/>
          </p:cNvCxnSpPr>
          <p:nvPr/>
        </p:nvCxnSpPr>
        <p:spPr>
          <a:xfrm>
            <a:off x="1619672" y="3284949"/>
            <a:ext cx="3192052" cy="679558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48" name="Přímá spojnice 6147"/>
          <p:cNvCxnSpPr/>
          <p:nvPr/>
        </p:nvCxnSpPr>
        <p:spPr>
          <a:xfrm>
            <a:off x="1367969" y="3761505"/>
            <a:ext cx="3331922" cy="230833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50" name="Přímá spojnice 6149"/>
          <p:cNvCxnSpPr/>
          <p:nvPr/>
        </p:nvCxnSpPr>
        <p:spPr>
          <a:xfrm flipV="1">
            <a:off x="1367969" y="2705418"/>
            <a:ext cx="3276038" cy="1449803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52" name="Přímá spojnice 6151"/>
          <p:cNvCxnSpPr/>
          <p:nvPr/>
        </p:nvCxnSpPr>
        <p:spPr>
          <a:xfrm flipV="1">
            <a:off x="1367969" y="2823284"/>
            <a:ext cx="3443755" cy="1793602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54" name="Přímá spojnice 6153"/>
          <p:cNvCxnSpPr>
            <a:stCxn id="16" idx="3"/>
          </p:cNvCxnSpPr>
          <p:nvPr/>
        </p:nvCxnSpPr>
        <p:spPr>
          <a:xfrm flipV="1">
            <a:off x="1367969" y="2823284"/>
            <a:ext cx="3780095" cy="2212792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56" name="Přímá spojnice 6155"/>
          <p:cNvCxnSpPr/>
          <p:nvPr/>
        </p:nvCxnSpPr>
        <p:spPr>
          <a:xfrm flipV="1">
            <a:off x="1059025" y="4155221"/>
            <a:ext cx="3752699" cy="1274570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61" name="Přímá spojnice 6160"/>
          <p:cNvCxnSpPr/>
          <p:nvPr/>
        </p:nvCxnSpPr>
        <p:spPr>
          <a:xfrm flipV="1">
            <a:off x="1490088" y="2823284"/>
            <a:ext cx="3923188" cy="3068172"/>
          </a:xfrm>
          <a:prstGeom prst="line">
            <a:avLst/>
          </a:prstGeom>
          <a:ln>
            <a:solidFill>
              <a:srgbClr val="D60093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13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 descr="http://www.clker.com/cliparts/d/4/6/9/1194984109453446481large_plat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378" y="4039569"/>
            <a:ext cx="5167841" cy="24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Ovoci, které se u nás běžně nepěstuje, ale většinou se dováží, říkáme exotické. Vyber exotické ovoce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dej ho na talíř.</a:t>
            </a:r>
            <a:endParaRPr lang="cs-CZ" sz="2800" b="1" spc="50" dirty="0">
              <a:ln w="11430"/>
              <a:solidFill>
                <a:srgbClr val="D6009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6/3/9/d/11971227801398831207tomas_arad_strawberry_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12698"/>
            <a:ext cx="948274" cy="102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978" y="1862419"/>
            <a:ext cx="112783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d/M/a/a/R/f/cherry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16" y="3140968"/>
            <a:ext cx="1080120" cy="88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5567966" y="2996952"/>
            <a:ext cx="1001861" cy="103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07364" y="4006481"/>
            <a:ext cx="1050574" cy="1247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4" descr="http://www.clker.com/cliparts/J/E/z/k/M/J/kiwi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176327" y="4378301"/>
            <a:ext cx="1180634" cy="935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567186" y="5013176"/>
            <a:ext cx="1284734" cy="762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http://www.clker.com/cliparts/8/v/C/P/m/y/mango-fruit-m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354" y="4846229"/>
            <a:ext cx="984019" cy="120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clker.com/cliparts/4/b/f/5/12862288121599854804Slice%20of%20an%20orange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191" y="4260743"/>
            <a:ext cx="1862285" cy="105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www.clker.com/cliparts/2/8/d/c/1286365270576154092lemon_photorealistic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344" y="4846229"/>
            <a:ext cx="14192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Šipka dolů 20"/>
          <p:cNvSpPr/>
          <p:nvPr/>
        </p:nvSpPr>
        <p:spPr>
          <a:xfrm rot="3300000">
            <a:off x="7247882" y="4216192"/>
            <a:ext cx="1215215" cy="1142517"/>
          </a:xfrm>
          <a:prstGeom prst="downArrow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23" name="Šipka dolů 22"/>
          <p:cNvSpPr/>
          <p:nvPr/>
        </p:nvSpPr>
        <p:spPr>
          <a:xfrm rot="18000000">
            <a:off x="496242" y="4216190"/>
            <a:ext cx="1215215" cy="1142517"/>
          </a:xfrm>
          <a:prstGeom prst="downArrow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47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D6009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2013-11-11].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>
              <a:buNone/>
              <a:defRPr/>
            </a:pPr>
            <a:endParaRPr lang="cs-CZ" sz="1200" dirty="0" smtClean="0"/>
          </a:p>
          <a:p>
            <a:pPr marL="0" indent="0">
              <a:buNone/>
              <a:defRPr/>
            </a:pPr>
            <a:r>
              <a:rPr lang="cs-CZ" sz="1200" dirty="0" smtClean="0"/>
              <a:t>dítě</a:t>
            </a:r>
            <a:r>
              <a:rPr lang="cs-CZ" sz="1200" dirty="0"/>
              <a:t>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2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2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2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Strom 1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www.clker.com/clipart-apple-tree-8.html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Strom 2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www.clker.com/clipart-16034.html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Jablko s červem		http</a:t>
            </a:r>
            <a:r>
              <a:rPr lang="cs-CZ" sz="1200" dirty="0"/>
              <a:t>://</a:t>
            </a:r>
            <a:r>
              <a:rPr lang="cs-CZ" sz="1200" dirty="0" smtClean="0"/>
              <a:t>www.clker.com/clipart-25001.html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Třešně		</a:t>
            </a:r>
            <a:r>
              <a:rPr lang="cs-CZ" sz="1200" dirty="0"/>
              <a:t>http://www.clker.com/clipart-cherry.html</a:t>
            </a:r>
            <a:endParaRPr lang="cs-CZ" sz="1200" dirty="0" smtClean="0"/>
          </a:p>
          <a:p>
            <a:pPr marL="0" indent="0">
              <a:buNone/>
              <a:defRPr/>
            </a:pPr>
            <a:r>
              <a:rPr lang="cs-CZ" sz="1200" dirty="0" smtClean="0"/>
              <a:t>angrešt</a:t>
            </a:r>
            <a:r>
              <a:rPr lang="cs-CZ" sz="1200" dirty="0"/>
              <a:t>		http://www.clker.com/clipart-10009.html</a:t>
            </a:r>
          </a:p>
          <a:p>
            <a:pPr marL="0" indent="0">
              <a:buNone/>
              <a:defRPr/>
            </a:pPr>
            <a:r>
              <a:rPr lang="cs-CZ" sz="1200" dirty="0"/>
              <a:t>švestka		http://www.clker.com/clipart-84501.html</a:t>
            </a:r>
          </a:p>
          <a:p>
            <a:pPr marL="0" indent="0">
              <a:buNone/>
              <a:defRPr/>
            </a:pPr>
            <a:r>
              <a:rPr lang="cs-CZ" sz="1200" dirty="0"/>
              <a:t>jablko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://www.clker.com/clipart-3982.html</a:t>
            </a:r>
          </a:p>
          <a:p>
            <a:pPr marL="0" indent="0">
              <a:buNone/>
              <a:defRPr/>
            </a:pPr>
            <a:r>
              <a:rPr lang="cs-CZ" sz="1200" dirty="0"/>
              <a:t>hruška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://www.clker.com/clipart-4050.html</a:t>
            </a:r>
          </a:p>
          <a:p>
            <a:pPr marL="0" indent="0">
              <a:buNone/>
              <a:defRPr/>
            </a:pPr>
            <a:r>
              <a:rPr lang="cs-CZ" sz="1200" dirty="0"/>
              <a:t>malina		http://www.clker.com/clipart-78776.html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Keř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www.clker.com/clipart-bushes.html</a:t>
            </a:r>
          </a:p>
          <a:p>
            <a:pPr marL="0" indent="0">
              <a:buNone/>
              <a:defRPr/>
            </a:pPr>
            <a:r>
              <a:rPr lang="cs-CZ" sz="1200" dirty="0"/>
              <a:t>borůvka		http://www.clker.com/clipart-12584.html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Jablko 2		</a:t>
            </a:r>
            <a:r>
              <a:rPr lang="cs-CZ" sz="1200" dirty="0"/>
              <a:t>http://www.clker.com/clipart-14970.html</a:t>
            </a:r>
            <a:endParaRPr lang="cs-CZ" sz="1200" dirty="0" smtClean="0"/>
          </a:p>
          <a:p>
            <a:pPr marL="0" indent="0">
              <a:buNone/>
              <a:defRPr/>
            </a:pPr>
            <a:r>
              <a:rPr lang="cs-CZ" sz="1200" dirty="0"/>
              <a:t>jahoda		http://www.clker.com/clipart-15341.html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Pomeranč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www.clker.com/clipart-72954.html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ananas </a:t>
            </a:r>
            <a:r>
              <a:rPr lang="cs-CZ" sz="1200" dirty="0"/>
              <a:t>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://www.clker.com/clipart-3998.html</a:t>
            </a:r>
          </a:p>
          <a:p>
            <a:pPr marL="0" indent="0">
              <a:buNone/>
              <a:defRPr/>
            </a:pPr>
            <a:r>
              <a:rPr lang="cs-CZ" sz="1200" dirty="0"/>
              <a:t>kiwi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://www.clker.com/clipart-kiwi-1.html</a:t>
            </a:r>
          </a:p>
          <a:p>
            <a:pPr marL="0" indent="0">
              <a:buNone/>
              <a:defRPr/>
            </a:pPr>
            <a:r>
              <a:rPr lang="cs-CZ" sz="1200" dirty="0"/>
              <a:t>banán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://www.clker.com/clipart-13753.html</a:t>
            </a:r>
          </a:p>
          <a:p>
            <a:pPr marL="0" indent="0">
              <a:buNone/>
              <a:defRPr/>
            </a:pPr>
            <a:r>
              <a:rPr lang="cs-CZ" sz="1200" dirty="0"/>
              <a:t>citron 	</a:t>
            </a:r>
            <a:r>
              <a:rPr lang="cs-CZ" sz="1200" dirty="0" smtClean="0"/>
              <a:t>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www.clker.com/clipart-73186.html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mango		</a:t>
            </a:r>
            <a:r>
              <a:rPr lang="cs-CZ" sz="1200" dirty="0"/>
              <a:t>http://www.clker.com/clipart-mango-fruit.html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Talíř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www.clker.com/clipart-2026.html</a:t>
            </a:r>
          </a:p>
          <a:p>
            <a:pPr marL="0" indent="0">
              <a:buNone/>
              <a:defRPr/>
            </a:pPr>
            <a:r>
              <a:rPr lang="pt-BR" sz="1200" dirty="0"/>
              <a:t>motýl </a:t>
            </a:r>
            <a:r>
              <a:rPr lang="cs-CZ" sz="1200" dirty="0"/>
              <a:t>		</a:t>
            </a:r>
            <a:r>
              <a:rPr lang="pt-BR" sz="1200" dirty="0"/>
              <a:t>http://www.clker.com/clipart-butterflylighting</a:t>
            </a:r>
            <a:r>
              <a:rPr lang="cs-CZ" sz="1200" dirty="0"/>
              <a:t>.</a:t>
            </a:r>
            <a:r>
              <a:rPr lang="cs-CZ" sz="1200" dirty="0" err="1"/>
              <a:t>html</a:t>
            </a:r>
            <a:endParaRPr lang="cs-CZ" sz="1200" dirty="0"/>
          </a:p>
          <a:p>
            <a:pPr marL="0" indent="0">
              <a:buNone/>
              <a:defRPr/>
            </a:pPr>
            <a:endParaRPr lang="cs-CZ" sz="11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3061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306</Words>
  <Application>Microsoft Office PowerPoint</Application>
  <PresentationFormat>Předvádění na obrazovce (4:3)</PresentationFormat>
  <Paragraphs>118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64</cp:revision>
  <dcterms:created xsi:type="dcterms:W3CDTF">2013-12-01T09:40:54Z</dcterms:created>
  <dcterms:modified xsi:type="dcterms:W3CDTF">2014-01-12T09:36:28Z</dcterms:modified>
</cp:coreProperties>
</file>