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62" r:id="rId6"/>
    <p:sldId id="263" r:id="rId7"/>
    <p:sldId id="264" r:id="rId8"/>
    <p:sldId id="259" r:id="rId9"/>
    <p:sldId id="265" r:id="rId10"/>
    <p:sldId id="266" r:id="rId11"/>
    <p:sldId id="267" r:id="rId12"/>
    <p:sldId id="268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66FF33"/>
    <a:srgbClr val="0066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90" autoAdjust="0"/>
    <p:restoredTop sz="94660"/>
  </p:normalViewPr>
  <p:slideViewPr>
    <p:cSldViewPr>
      <p:cViewPr varScale="1">
        <p:scale>
          <a:sx n="85" d="100"/>
          <a:sy n="85" d="100"/>
        </p:scale>
        <p:origin x="-111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4.png"/><Relationship Id="rId7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10" Type="http://schemas.openxmlformats.org/officeDocument/2006/relationships/image" Target="../media/image31.jpeg"/><Relationship Id="rId4" Type="http://schemas.openxmlformats.org/officeDocument/2006/relationships/image" Target="../media/image25.jpeg"/><Relationship Id="rId9" Type="http://schemas.openxmlformats.org/officeDocument/2006/relationships/image" Target="../media/image3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10" Type="http://schemas.openxmlformats.org/officeDocument/2006/relationships/image" Target="../media/image12.png"/><Relationship Id="rId4" Type="http://schemas.openxmlformats.org/officeDocument/2006/relationships/image" Target="../media/image26.jpeg"/><Relationship Id="rId9" Type="http://schemas.openxmlformats.org/officeDocument/2006/relationships/image" Target="../media/image3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313"/>
            <a:ext cx="8229600" cy="496902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VY_12_INOVACE_ČJS.2.Bal.31_Na_poli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Datum</a:t>
            </a:r>
            <a:r>
              <a:rPr lang="cs-CZ" dirty="0"/>
              <a:t>: </a:t>
            </a:r>
            <a:r>
              <a:rPr lang="cs-CZ" b="1" dirty="0" smtClean="0"/>
              <a:t>15. 11. </a:t>
            </a:r>
            <a:r>
              <a:rPr lang="cs-CZ" b="1" dirty="0"/>
              <a:t>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 smtClean="0"/>
              <a:t>druhý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/>
              <a:t>	</a:t>
            </a:r>
            <a:r>
              <a:rPr lang="cs-CZ" b="1" dirty="0" smtClean="0"/>
              <a:t>Na poli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 Prezentace je určena žákům druhých ročníků a slouží k opakování znalostí</a:t>
            </a:r>
          </a:p>
          <a:p>
            <a:pPr marL="0" indent="0">
              <a:buNone/>
            </a:pPr>
            <a:r>
              <a:rPr lang="cs-CZ" b="1" dirty="0" smtClean="0"/>
              <a:t>                 o plodinách, které se pěstují na poli. Žáci rozlišují  jednotlivé druhy obilnin</a:t>
            </a:r>
          </a:p>
          <a:p>
            <a:pPr marL="0" indent="0">
              <a:buNone/>
            </a:pPr>
            <a:r>
              <a:rPr lang="cs-CZ" b="1" dirty="0" smtClean="0"/>
              <a:t>                 a poznávají luštěniny. Určují živočichy a rostliny, které na poli škodí.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543163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54974" y="6583267"/>
            <a:ext cx="9019174" cy="260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cs-CZ" sz="1200" b="1" dirty="0" smtClean="0"/>
              <a:t>Autorem materiálu a všech jeho částí, není-li uvedeno jinak, je Mgr. Pavla Balejová.</a:t>
            </a:r>
          </a:p>
          <a:p>
            <a:pPr algn="ctr">
              <a:lnSpc>
                <a:spcPct val="80000"/>
              </a:lnSpc>
              <a:buFont typeface="Arial" pitchFamily="34" charset="0"/>
              <a:buNone/>
              <a:defRPr/>
            </a:pPr>
            <a:endParaRPr lang="cs-CZ" sz="1400" b="1" dirty="0"/>
          </a:p>
        </p:txBody>
      </p:sp>
      <p:sp>
        <p:nvSpPr>
          <p:cNvPr id="8" name="Obdélník 7"/>
          <p:cNvSpPr/>
          <p:nvPr/>
        </p:nvSpPr>
        <p:spPr>
          <a:xfrm>
            <a:off x="4978672" y="642983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6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</a:p>
        </p:txBody>
      </p:sp>
      <p:sp>
        <p:nvSpPr>
          <p:cNvPr id="9" name="Obdélník 8"/>
          <p:cNvSpPr/>
          <p:nvPr/>
        </p:nvSpPr>
        <p:spPr>
          <a:xfrm>
            <a:off x="124826" y="466390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20999999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0099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321372" y="608613"/>
            <a:ext cx="1881752" cy="3785652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0099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262248" y="630685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33740" y="605971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0099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45508" y="494083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</a:p>
        </p:txBody>
      </p:sp>
      <p:pic>
        <p:nvPicPr>
          <p:cNvPr id="12" name="Picture 4" descr="http://www.clker.com/cliparts/6/c/1/9/11954421781272093507ryanlerch_Golden_Plovers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145" y="482870"/>
            <a:ext cx="1752371" cy="712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m/G/K/t/F/c/farmer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55" y="3754342"/>
            <a:ext cx="1885950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4/b/a/d/1224784818918522095yman_Little_Green_Tractor.svg.hi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15492" y="3754342"/>
            <a:ext cx="3601936" cy="282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m/K/2/a/4/D/corn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7281" y="4243968"/>
            <a:ext cx="224728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277" y="62197"/>
            <a:ext cx="1218430" cy="116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2294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Nejprve si nahlas přečti článek:</a:t>
            </a:r>
            <a:endParaRPr lang="cs-CZ" sz="28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4773" y="1230198"/>
            <a:ext cx="8543066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poli v létě dozrálo obilí. Nejdříve se sklízí ječmen, potom žito, po žitu dozrává pšenice a nejpozději oves.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 ječmene, pšenice a žita se mele mouka, z ovesných zrn se vyrábějí ovesné vločky. Mezi obilniny patří také kukuřice. Na poli se pěstují i luštěniny, brambory, řepa, mák nebo slunečnice, z jejichž semen se lisuje jedlý olej.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poli žijí různí živočichové, někteří z nich jsou užiteční, ale někteří škodliví a úrodu ničí.</a:t>
            </a:r>
          </a:p>
        </p:txBody>
      </p:sp>
      <p:pic>
        <p:nvPicPr>
          <p:cNvPr id="5" name="Picture 16" descr="http://www.clker.com/cliparts/3/8/5/1/11949847171968921680potato_nicu_buculei_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9832" y="5128698"/>
            <a:ext cx="1109953" cy="902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http://www.clker.com/cliparts/m/G/K/t/F/c/farmer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09756" y="4203952"/>
            <a:ext cx="1444985" cy="2278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clker.com/cliparts/2/2/a/5/1254983155155748114Sunflower_jh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468829"/>
            <a:ext cx="1360182" cy="1748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clker.com/cliparts/2/2/a/5/1254983155155748114Sunflower_jh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054" y="4769628"/>
            <a:ext cx="1146198" cy="1473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6" descr="http://www.clker.com/cliparts/3/8/5/1/11949847171968921680potato_nicu_buculei_01.svg.med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 flipV="1">
            <a:off x="2193988" y="5673053"/>
            <a:ext cx="755030" cy="6136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6" descr="http://www.clker.com/cliparts/3/8/5/1/11949847171968921680potato_nicu_buculei_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16526" y="4732199"/>
            <a:ext cx="1109953" cy="902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8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8755"/>
            <a:ext cx="1218430" cy="116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clker.com/cliparts/B/L/a/6/y/9/wheat-farming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8788" y="284222"/>
            <a:ext cx="1123325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86" t="67112" r="23984" b="-466"/>
          <a:stretch/>
        </p:blipFill>
        <p:spPr bwMode="auto">
          <a:xfrm>
            <a:off x="-75035" y="6066740"/>
            <a:ext cx="1464770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86" t="67112" r="23984" b="-466"/>
          <a:stretch/>
        </p:blipFill>
        <p:spPr bwMode="auto">
          <a:xfrm>
            <a:off x="1167400" y="6069511"/>
            <a:ext cx="1464770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86" t="67112" r="23984" b="-466"/>
          <a:stretch/>
        </p:blipFill>
        <p:spPr bwMode="auto">
          <a:xfrm>
            <a:off x="2483768" y="6066740"/>
            <a:ext cx="1464770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86" t="67112" r="23984" b="-466"/>
          <a:stretch/>
        </p:blipFill>
        <p:spPr bwMode="auto">
          <a:xfrm>
            <a:off x="3803921" y="6069511"/>
            <a:ext cx="1464770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86" t="67112" r="23984" b="-466"/>
          <a:stretch/>
        </p:blipFill>
        <p:spPr bwMode="auto">
          <a:xfrm>
            <a:off x="5111485" y="6066740"/>
            <a:ext cx="1464770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86" t="67112" r="23984" b="-466"/>
          <a:stretch/>
        </p:blipFill>
        <p:spPr bwMode="auto">
          <a:xfrm>
            <a:off x="6436238" y="6066739"/>
            <a:ext cx="1464770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86" t="67112" r="23984" b="-466"/>
          <a:stretch/>
        </p:blipFill>
        <p:spPr bwMode="auto">
          <a:xfrm>
            <a:off x="7714119" y="6050478"/>
            <a:ext cx="1464770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536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 obilninám přiřaď správný název.</a:t>
            </a:r>
            <a:endParaRPr lang="cs-CZ" sz="28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 descr="File:Klas psenic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389" y="854475"/>
            <a:ext cx="1574441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Wild ry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763821" y="1207383"/>
            <a:ext cx="2122753" cy="1416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Illustration Hordeum vulgare0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683" t="10303" r="3159" b="9373"/>
          <a:stretch/>
        </p:blipFill>
        <p:spPr bwMode="auto">
          <a:xfrm>
            <a:off x="7740352" y="450250"/>
            <a:ext cx="849086" cy="4582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Avena-sativ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646" y="3573016"/>
            <a:ext cx="2376264" cy="178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e/d/c/7/12456951341992058408johnny_automatic_corn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756517"/>
            <a:ext cx="1814352" cy="1415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29443" y="6021288"/>
            <a:ext cx="12850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ječmen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91680" y="6017770"/>
            <a:ext cx="12850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oves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129170" y="6021288"/>
            <a:ext cx="12850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žito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956777" y="6078079"/>
            <a:ext cx="12850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pšenice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912227" y="6036024"/>
            <a:ext cx="12850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kukuřice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0" y="5877272"/>
            <a:ext cx="914400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5553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Podtrhni, co patří mezi luštěniny:</a:t>
            </a:r>
            <a:endParaRPr lang="cs-CZ" sz="28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5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251520" y="6032003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1475656" y="6032003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2771800" y="6031999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4001886" y="6032003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5267063" y="6032000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6563207" y="6032002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7840351" y="6032001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10886" y="6032003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314976" y="1569085"/>
            <a:ext cx="9189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mák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14976" y="2204864"/>
            <a:ext cx="155334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fazole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02245" y="2850602"/>
            <a:ext cx="13402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dýně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89672" y="3429000"/>
            <a:ext cx="146196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česnek 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14976" y="4025643"/>
            <a:ext cx="12239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řepka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89672" y="4653136"/>
            <a:ext cx="11883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hrách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16834" y="992730"/>
            <a:ext cx="114245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čočka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60377" y="5347118"/>
            <a:ext cx="12239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zelí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Soubor:3 types of lenti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3207" y="648088"/>
            <a:ext cx="2721767" cy="153099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Cabbag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6243" y="923165"/>
            <a:ext cx="2547451" cy="181505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Pumpkin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608272"/>
            <a:ext cx="2350534" cy="169826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Soubor:Doperwt rijserwt peulen Pisum sativum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3374" y="833857"/>
            <a:ext cx="1756926" cy="234256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Soubor:Opium poppy mohnkapsel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626" t="21686" r="54626" b="-6972"/>
          <a:stretch/>
        </p:blipFill>
        <p:spPr bwMode="auto">
          <a:xfrm>
            <a:off x="5796136" y="2142177"/>
            <a:ext cx="1881250" cy="240668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Soubor:Ab food 2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837" y="3876934"/>
            <a:ext cx="2657872" cy="199340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536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Pojmenuj správně rostliny a živočichy,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kteří na poli škodí.</a:t>
            </a:r>
            <a:endParaRPr lang="cs-CZ" sz="28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251520" y="6032003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1475656" y="6032003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2771800" y="6031999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4001886" y="6032003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5267063" y="6032000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6563207" y="6032002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7840351" y="6032001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10886" y="6032003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Soubor:Feldmaus Microtus arvali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60" y="1484784"/>
            <a:ext cx="2616225" cy="215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ComputerHotline - Pieris brassicae (by)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5666" y="1484784"/>
            <a:ext cx="2432440" cy="215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Colorado potato beetle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72" r="31642"/>
          <a:stretch/>
        </p:blipFill>
        <p:spPr bwMode="auto">
          <a:xfrm>
            <a:off x="5390119" y="1459648"/>
            <a:ext cx="1621971" cy="2183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oubor:Europäischer Ziesel aus Erdloch guckend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22" r="15025"/>
          <a:stretch/>
        </p:blipFill>
        <p:spPr bwMode="auto">
          <a:xfrm>
            <a:off x="7141169" y="1459648"/>
            <a:ext cx="1843535" cy="216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Soubor:01-sfel-08-009a - crop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19"/>
          <a:stretch/>
        </p:blipFill>
        <p:spPr bwMode="auto">
          <a:xfrm>
            <a:off x="65515" y="3717032"/>
            <a:ext cx="1697631" cy="2388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File:Mohn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4403" y="3736166"/>
            <a:ext cx="3128054" cy="2346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Soubor:Carduus crispus - kähar karuohakas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0986" y="3760165"/>
            <a:ext cx="1691220" cy="2322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Soubor:Centaurea triumfettii.jpe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63" r="8005"/>
          <a:stretch/>
        </p:blipFill>
        <p:spPr bwMode="auto">
          <a:xfrm>
            <a:off x="6772267" y="3753483"/>
            <a:ext cx="2264229" cy="231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536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http://www.clker.com/cliparts/m/G/K/t/F/c/farmer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7063" y="881140"/>
            <a:ext cx="1885950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Vylušti křížovku a dozvíš se, co také můžeš na poli vidět. Vysvětli, kdy a proč je na poli.</a:t>
            </a:r>
            <a:endParaRPr lang="cs-CZ" sz="28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492466"/>
              </p:ext>
            </p:extLst>
          </p:nvPr>
        </p:nvGraphicFramePr>
        <p:xfrm>
          <a:off x="504341" y="1232859"/>
          <a:ext cx="2880000" cy="504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5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23" t="74624" r="48901"/>
          <a:stretch/>
        </p:blipFill>
        <p:spPr bwMode="auto">
          <a:xfrm>
            <a:off x="3887450" y="6229569"/>
            <a:ext cx="1513115" cy="62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23" t="74624" r="48901"/>
          <a:stretch/>
        </p:blipFill>
        <p:spPr bwMode="auto">
          <a:xfrm>
            <a:off x="5148064" y="6220152"/>
            <a:ext cx="1513115" cy="62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23" t="74624" r="48901"/>
          <a:stretch/>
        </p:blipFill>
        <p:spPr bwMode="auto">
          <a:xfrm>
            <a:off x="7740352" y="6220151"/>
            <a:ext cx="1513115" cy="62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23" t="74624" r="48901"/>
          <a:stretch/>
        </p:blipFill>
        <p:spPr bwMode="auto">
          <a:xfrm>
            <a:off x="6429232" y="6220150"/>
            <a:ext cx="1513115" cy="62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23" t="74624" r="48901"/>
          <a:stretch/>
        </p:blipFill>
        <p:spPr bwMode="auto">
          <a:xfrm>
            <a:off x="2627784" y="6229569"/>
            <a:ext cx="1513115" cy="62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23" t="74624" r="48901"/>
          <a:stretch/>
        </p:blipFill>
        <p:spPr bwMode="auto">
          <a:xfrm>
            <a:off x="1403648" y="6220149"/>
            <a:ext cx="1513115" cy="62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23" t="74624" r="48901"/>
          <a:stretch/>
        </p:blipFill>
        <p:spPr bwMode="auto">
          <a:xfrm>
            <a:off x="107504" y="6220148"/>
            <a:ext cx="1513115" cy="62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73" t="74624" r="48901"/>
          <a:stretch/>
        </p:blipFill>
        <p:spPr bwMode="auto">
          <a:xfrm>
            <a:off x="-1" y="6215889"/>
            <a:ext cx="412963" cy="62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3561522" y="1340768"/>
            <a:ext cx="19934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ládě slepice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61522" y="2064771"/>
            <a:ext cx="19934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ruh obilí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561521" y="2780928"/>
            <a:ext cx="19934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atka - jinak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561522" y="3501008"/>
            <a:ext cx="19934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buv - jinak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598439" y="4221088"/>
            <a:ext cx="19934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pozdrav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561522" y="5013175"/>
            <a:ext cx="29910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oční období, po zimě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561521" y="5637451"/>
            <a:ext cx="35873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říve se nosila na zádech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6" descr="http://www.clker.com/cliparts/B/L/a/6/y/9/wheat-farming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0061" y="4127883"/>
            <a:ext cx="1339349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www.clker.com/cliparts/f/c/e/f/11970975481919665480SteveLambert_Tractor.svg.hi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7429" y="1316630"/>
            <a:ext cx="3490564" cy="2600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536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5230" y="1469242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2852936"/>
            <a:ext cx="1872208" cy="2232248"/>
          </a:xfrm>
          <a:prstGeom prst="downArrow">
            <a:avLst/>
          </a:prstGeom>
          <a:solidFill>
            <a:srgbClr val="663300"/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6666"/>
              </a:solidFill>
            </a:endParaRPr>
          </a:p>
        </p:txBody>
      </p:sp>
      <p:pic>
        <p:nvPicPr>
          <p:cNvPr id="5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86" t="67112" r="23984" b="-466"/>
          <a:stretch/>
        </p:blipFill>
        <p:spPr bwMode="auto">
          <a:xfrm>
            <a:off x="-75035" y="6066740"/>
            <a:ext cx="1464770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86" t="67112" r="23984" b="-466"/>
          <a:stretch/>
        </p:blipFill>
        <p:spPr bwMode="auto">
          <a:xfrm>
            <a:off x="1167400" y="6069511"/>
            <a:ext cx="1464770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86" t="67112" r="23984" b="-466"/>
          <a:stretch/>
        </p:blipFill>
        <p:spPr bwMode="auto">
          <a:xfrm>
            <a:off x="2483768" y="6066740"/>
            <a:ext cx="1464770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86" t="67112" r="23984" b="-466"/>
          <a:stretch/>
        </p:blipFill>
        <p:spPr bwMode="auto">
          <a:xfrm>
            <a:off x="3803921" y="6069511"/>
            <a:ext cx="1464770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86" t="67112" r="23984" b="-466"/>
          <a:stretch/>
        </p:blipFill>
        <p:spPr bwMode="auto">
          <a:xfrm>
            <a:off x="5111485" y="6066740"/>
            <a:ext cx="1464770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86" t="67112" r="23984" b="-466"/>
          <a:stretch/>
        </p:blipFill>
        <p:spPr bwMode="auto">
          <a:xfrm>
            <a:off x="6436238" y="6066739"/>
            <a:ext cx="1464770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86" t="67112" r="23984" b="-466"/>
          <a:stretch/>
        </p:blipFill>
        <p:spPr bwMode="auto">
          <a:xfrm>
            <a:off x="7714119" y="6050478"/>
            <a:ext cx="1464770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29" t="-1324" r="42195" b="31873"/>
          <a:stretch/>
        </p:blipFill>
        <p:spPr bwMode="auto">
          <a:xfrm>
            <a:off x="866313" y="3068960"/>
            <a:ext cx="1761123" cy="2358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557" t="-2286" r="19967" b="32835"/>
          <a:stretch/>
        </p:blipFill>
        <p:spPr bwMode="auto">
          <a:xfrm>
            <a:off x="6576255" y="2852936"/>
            <a:ext cx="1761123" cy="2358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http://www.clker.com/cliparts/6/c/1/9/11954421781272093507ryanlerch_Golden_Plovers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145" y="482870"/>
            <a:ext cx="1752371" cy="712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277" y="62197"/>
            <a:ext cx="1218430" cy="116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249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 obilninám přiřaď správný název.</a:t>
            </a:r>
            <a:endParaRPr lang="cs-CZ" sz="28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 descr="File:Klas psenic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389" y="854475"/>
            <a:ext cx="1574441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Wild ry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763821" y="1207383"/>
            <a:ext cx="2122753" cy="1416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Illustration Hordeum vulgare0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683" t="10303" r="3159" b="9373"/>
          <a:stretch/>
        </p:blipFill>
        <p:spPr bwMode="auto">
          <a:xfrm>
            <a:off x="7740352" y="450250"/>
            <a:ext cx="849086" cy="4582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Avena-sativ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646" y="3573016"/>
            <a:ext cx="2376264" cy="178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e/d/c/7/12456951341992058408johnny_automatic_corn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756517"/>
            <a:ext cx="1814352" cy="1415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7554772" y="5124381"/>
            <a:ext cx="12850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ječmen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56233" y="5358898"/>
            <a:ext cx="12850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oves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22078" y="2991797"/>
            <a:ext cx="12850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žito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56233" y="2746395"/>
            <a:ext cx="12850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pšenice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35077" y="5189966"/>
            <a:ext cx="12850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kukuřice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0" y="5877272"/>
            <a:ext cx="914400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32996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Podtrhni, co patří mezi luštěniny:</a:t>
            </a:r>
            <a:endParaRPr lang="cs-CZ" sz="28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5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251520" y="6032003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1475656" y="6032003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2771800" y="6031999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4001886" y="6032003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5267063" y="6032000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6563207" y="6032002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7840351" y="6032001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10886" y="6032003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314976" y="1569085"/>
            <a:ext cx="9189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mák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14976" y="2204864"/>
            <a:ext cx="155334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fazole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02245" y="2850602"/>
            <a:ext cx="13402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dýně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89672" y="3429000"/>
            <a:ext cx="146196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česnek 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14976" y="4025643"/>
            <a:ext cx="12239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řepka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89672" y="4653136"/>
            <a:ext cx="11883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hrách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16834" y="992730"/>
            <a:ext cx="114245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čočka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60377" y="5347118"/>
            <a:ext cx="12239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zelí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Soubor:3 types of lenti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3207" y="648088"/>
            <a:ext cx="2721767" cy="153099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Cabbag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6243" y="923165"/>
            <a:ext cx="2547451" cy="181505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Pumpkin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608272"/>
            <a:ext cx="2350534" cy="169826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Soubor:Doperwt rijserwt peulen Pisum sativum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3374" y="833857"/>
            <a:ext cx="1756926" cy="234256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Soubor:Opium poppy mohnkapsel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626" t="21686" r="54626" b="-6972"/>
          <a:stretch/>
        </p:blipFill>
        <p:spPr bwMode="auto">
          <a:xfrm>
            <a:off x="5796136" y="2142177"/>
            <a:ext cx="1881250" cy="240668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Soubor:Ab food 2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837" y="3876934"/>
            <a:ext cx="2657872" cy="199340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289672" y="1569085"/>
            <a:ext cx="1136357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02245" y="2728084"/>
            <a:ext cx="112378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54292" y="5176356"/>
            <a:ext cx="1267537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54513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Feldmaus Microtus arvali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60" y="1484784"/>
            <a:ext cx="2616225" cy="215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ComputerHotline - Pieris brassicae (by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5666" y="1484784"/>
            <a:ext cx="2432440" cy="215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Colorado potato beetle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72" r="31642"/>
          <a:stretch/>
        </p:blipFill>
        <p:spPr bwMode="auto">
          <a:xfrm>
            <a:off x="5390119" y="1459648"/>
            <a:ext cx="1621971" cy="2183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oubor:Europäischer Ziesel aus Erdloch guckend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22" r="15025"/>
          <a:stretch/>
        </p:blipFill>
        <p:spPr bwMode="auto">
          <a:xfrm>
            <a:off x="7141169" y="1459648"/>
            <a:ext cx="1843535" cy="216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Soubor:01-sfel-08-009a - crop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19"/>
          <a:stretch/>
        </p:blipFill>
        <p:spPr bwMode="auto">
          <a:xfrm>
            <a:off x="65515" y="3717032"/>
            <a:ext cx="1697631" cy="2388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File:Mohn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4403" y="3736166"/>
            <a:ext cx="3128054" cy="2346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Soubor:Carduus crispus - kähar karuohakas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0986" y="3760165"/>
            <a:ext cx="1691220" cy="2322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Soubor:Centaurea triumfettii.jpe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63" r="8005"/>
          <a:stretch/>
        </p:blipFill>
        <p:spPr bwMode="auto">
          <a:xfrm>
            <a:off x="6772267" y="3753483"/>
            <a:ext cx="2264229" cy="231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Pojmenuj správně rostliny a živočichy,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kteří na poli škodí.</a:t>
            </a:r>
            <a:endParaRPr lang="cs-CZ" sz="28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251520" y="6032003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1475656" y="6032003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2771800" y="6031999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4001886" y="6032003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5267063" y="6032000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6563207" y="6032002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7840351" y="6032001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10886" y="6032003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467544" y="1508333"/>
            <a:ext cx="157328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Hraboš polní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987824" y="1553653"/>
            <a:ext cx="17897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Bělásek zelný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323345" y="2908014"/>
            <a:ext cx="178971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Mandelinka bramborová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168146" y="3215790"/>
            <a:ext cx="17897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ysel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93000" y="3746572"/>
            <a:ext cx="132237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Zajíc polní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810231" y="5631889"/>
            <a:ext cx="17897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Mák vlčí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282132" y="5631889"/>
            <a:ext cx="114245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odlák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978350" y="5589240"/>
            <a:ext cx="8645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Chrpa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270282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http://www.clker.com/cliparts/m/G/K/t/F/c/farmer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7063" y="881140"/>
            <a:ext cx="1885950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Vylušti křížovku a dozvíš se, co také můžeš na poli vidět. Vysvětli, kdy a proč je na poli.</a:t>
            </a:r>
            <a:endParaRPr lang="cs-CZ" sz="28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4230663"/>
              </p:ext>
            </p:extLst>
          </p:nvPr>
        </p:nvGraphicFramePr>
        <p:xfrm>
          <a:off x="504341" y="1232859"/>
          <a:ext cx="2880000" cy="504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5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23" t="74624" r="48901"/>
          <a:stretch/>
        </p:blipFill>
        <p:spPr bwMode="auto">
          <a:xfrm>
            <a:off x="3887450" y="6229569"/>
            <a:ext cx="1513115" cy="62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23" t="74624" r="48901"/>
          <a:stretch/>
        </p:blipFill>
        <p:spPr bwMode="auto">
          <a:xfrm>
            <a:off x="5148064" y="6220152"/>
            <a:ext cx="1513115" cy="62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23" t="74624" r="48901"/>
          <a:stretch/>
        </p:blipFill>
        <p:spPr bwMode="auto">
          <a:xfrm>
            <a:off x="7740352" y="6220151"/>
            <a:ext cx="1513115" cy="62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23" t="74624" r="48901"/>
          <a:stretch/>
        </p:blipFill>
        <p:spPr bwMode="auto">
          <a:xfrm>
            <a:off x="6429232" y="6220150"/>
            <a:ext cx="1513115" cy="62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23" t="74624" r="48901"/>
          <a:stretch/>
        </p:blipFill>
        <p:spPr bwMode="auto">
          <a:xfrm>
            <a:off x="2627784" y="6229569"/>
            <a:ext cx="1513115" cy="62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23" t="74624" r="48901"/>
          <a:stretch/>
        </p:blipFill>
        <p:spPr bwMode="auto">
          <a:xfrm>
            <a:off x="1403648" y="6220149"/>
            <a:ext cx="1513115" cy="62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23" t="74624" r="48901"/>
          <a:stretch/>
        </p:blipFill>
        <p:spPr bwMode="auto">
          <a:xfrm>
            <a:off x="107504" y="6220148"/>
            <a:ext cx="1513115" cy="62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73" t="74624" r="48901"/>
          <a:stretch/>
        </p:blipFill>
        <p:spPr bwMode="auto">
          <a:xfrm>
            <a:off x="-1" y="6215889"/>
            <a:ext cx="412963" cy="62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3561522" y="1340768"/>
            <a:ext cx="19934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ládě slepice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61522" y="2064771"/>
            <a:ext cx="19934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ruh obilí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561521" y="2780928"/>
            <a:ext cx="19934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atka - jinak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561522" y="3501008"/>
            <a:ext cx="19934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buv - jinak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598439" y="4221088"/>
            <a:ext cx="19934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pozdrav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561522" y="5013175"/>
            <a:ext cx="29910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oční období, po zimě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561521" y="5637451"/>
            <a:ext cx="35873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říve se nosila na zádech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6" descr="http://www.clker.com/cliparts/B/L/a/6/y/9/wheat-farming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0061" y="4127883"/>
            <a:ext cx="1339349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www.clker.com/cliparts/f/c/e/f/11970975481919665480SteveLambert_Tractor.svg.hi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7429" y="1316630"/>
            <a:ext cx="3490564" cy="2600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89159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fontScale="92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2013-11-15].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100" dirty="0"/>
              <a:t>Letící ptáci		http://www.clker.com/clipart-11914.html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Farmář		</a:t>
            </a:r>
            <a:r>
              <a:rPr lang="cs-CZ" sz="1100" dirty="0"/>
              <a:t>http://www.clker.com/clipart-farmer.html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Traktor		</a:t>
            </a:r>
            <a:r>
              <a:rPr lang="cs-CZ" sz="1100" dirty="0"/>
              <a:t>http://</a:t>
            </a:r>
            <a:r>
              <a:rPr lang="cs-CZ" sz="1100" dirty="0" smtClean="0"/>
              <a:t>www.clker.com/clipart-24676.html</a:t>
            </a:r>
            <a:endParaRPr lang="cs-CZ" sz="1100" dirty="0"/>
          </a:p>
          <a:p>
            <a:pPr marL="0" indent="0">
              <a:buNone/>
              <a:defRPr/>
            </a:pPr>
            <a:r>
              <a:rPr lang="cs-CZ" sz="1100" dirty="0" smtClean="0"/>
              <a:t>Kukuřice		</a:t>
            </a:r>
            <a:r>
              <a:rPr lang="cs-CZ" sz="1100" dirty="0"/>
              <a:t>http://www.clker.com/clipart-corn-1.html</a:t>
            </a:r>
            <a:endParaRPr lang="cs-CZ" sz="1100" dirty="0" smtClean="0"/>
          </a:p>
          <a:p>
            <a:pPr marL="0" indent="0">
              <a:buNone/>
              <a:defRPr/>
            </a:pPr>
            <a:r>
              <a:rPr lang="cs-CZ" sz="1100" dirty="0" smtClean="0"/>
              <a:t>stromy		</a:t>
            </a:r>
            <a:r>
              <a:rPr lang="cs-CZ" sz="1100" dirty="0"/>
              <a:t>http://www.clker.com/clipart-trees-and-crops.html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Slunce		</a:t>
            </a:r>
            <a:r>
              <a:rPr lang="cs-CZ" sz="1100" dirty="0"/>
              <a:t>http://www.clker.com/clipart-6492.html</a:t>
            </a:r>
            <a:endParaRPr lang="cs-CZ" sz="1100" dirty="0" smtClean="0"/>
          </a:p>
          <a:p>
            <a:pPr marL="0" indent="0">
              <a:buNone/>
              <a:defRPr/>
            </a:pPr>
            <a:r>
              <a:rPr lang="cs-CZ" sz="1100" dirty="0"/>
              <a:t>brambora 		http://www.clker.com/clipart-2532.html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Slunečnice		</a:t>
            </a:r>
            <a:r>
              <a:rPr lang="cs-CZ" sz="1100" dirty="0"/>
              <a:t>http://www.clker.com/clipart-29824.html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Sklizeň obilí		http</a:t>
            </a:r>
            <a:r>
              <a:rPr lang="cs-CZ" sz="1100" dirty="0"/>
              <a:t>://www.clker.com/clipart-wheat-farming.html</a:t>
            </a:r>
            <a:endParaRPr lang="cs-CZ" sz="1100" dirty="0" smtClean="0"/>
          </a:p>
          <a:p>
            <a:pPr marL="0" indent="0">
              <a:buNone/>
              <a:defRPr/>
            </a:pPr>
            <a:r>
              <a:rPr lang="cs-CZ" sz="1100" dirty="0" smtClean="0"/>
              <a:t>Pšenice		</a:t>
            </a:r>
            <a:r>
              <a:rPr lang="cs-CZ" sz="1100" dirty="0"/>
              <a:t>http://commons.wikimedia.org/wiki/File:Klas_psenice.jpg?uselang=cs</a:t>
            </a:r>
          </a:p>
          <a:p>
            <a:pPr marL="0" indent="0">
              <a:buNone/>
              <a:defRPr/>
            </a:pPr>
            <a:r>
              <a:rPr lang="cs-CZ" sz="1100" dirty="0" smtClean="0"/>
              <a:t>Žito		</a:t>
            </a:r>
            <a:r>
              <a:rPr lang="cs-CZ" sz="1100" dirty="0"/>
              <a:t>http://</a:t>
            </a:r>
            <a:r>
              <a:rPr lang="cs-CZ" sz="1100" dirty="0" smtClean="0"/>
              <a:t>cs.wikipedia.org/wiki/Soubor:Wild_rye.jpg</a:t>
            </a:r>
          </a:p>
          <a:p>
            <a:pPr marL="0" indent="0">
              <a:buNone/>
              <a:defRPr/>
            </a:pPr>
            <a:r>
              <a:rPr lang="cs-CZ" sz="1100" dirty="0" smtClean="0"/>
              <a:t>Ječmen		</a:t>
            </a:r>
            <a:r>
              <a:rPr lang="cs-CZ" sz="1100" dirty="0"/>
              <a:t>http://</a:t>
            </a:r>
            <a:r>
              <a:rPr lang="cs-CZ" sz="1100" dirty="0" smtClean="0"/>
              <a:t>cs.wikipedia.org/wiki/Soubor:Illustration_Hordeum_vulgare0.jpg</a:t>
            </a:r>
          </a:p>
          <a:p>
            <a:pPr marL="0" indent="0">
              <a:buNone/>
              <a:defRPr/>
            </a:pPr>
            <a:r>
              <a:rPr lang="cs-CZ" sz="1100" dirty="0" smtClean="0"/>
              <a:t>Oves		</a:t>
            </a:r>
            <a:r>
              <a:rPr lang="cs-CZ" sz="1100" dirty="0"/>
              <a:t>http://</a:t>
            </a:r>
            <a:r>
              <a:rPr lang="cs-CZ" sz="1100" dirty="0" smtClean="0"/>
              <a:t>cs.wikipedia.org/wiki/Soubor:Avena-sativa.jpg</a:t>
            </a:r>
          </a:p>
          <a:p>
            <a:pPr marL="0" indent="0">
              <a:buNone/>
              <a:defRPr/>
            </a:pPr>
            <a:r>
              <a:rPr lang="cs-CZ" sz="1100" dirty="0" smtClean="0"/>
              <a:t>Kukuřice 2		</a:t>
            </a:r>
            <a:r>
              <a:rPr lang="cs-CZ" sz="1100" dirty="0"/>
              <a:t>http://www.clker.com/clipart-29023.html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Čočka		</a:t>
            </a:r>
            <a:r>
              <a:rPr lang="cs-CZ" sz="1100" dirty="0"/>
              <a:t>http://</a:t>
            </a:r>
            <a:r>
              <a:rPr lang="cs-CZ" sz="1100" dirty="0" smtClean="0"/>
              <a:t>cs.wikipedia.org/wiki/Soubor:3_types_of_lentil.jpg</a:t>
            </a:r>
          </a:p>
          <a:p>
            <a:pPr marL="0" indent="0">
              <a:buNone/>
              <a:defRPr/>
            </a:pPr>
            <a:r>
              <a:rPr lang="cs-CZ" sz="1100" dirty="0" smtClean="0"/>
              <a:t>Zelí		</a:t>
            </a:r>
            <a:r>
              <a:rPr lang="cs-CZ" sz="1100" dirty="0"/>
              <a:t>http://</a:t>
            </a:r>
            <a:r>
              <a:rPr lang="cs-CZ" sz="1100" dirty="0" smtClean="0"/>
              <a:t>cs.wikipedia.org/wiki/Soubor:Cabbage.jpg</a:t>
            </a:r>
          </a:p>
          <a:p>
            <a:pPr marL="0" indent="0">
              <a:buNone/>
              <a:defRPr/>
            </a:pPr>
            <a:r>
              <a:rPr lang="cs-CZ" sz="1100" dirty="0" smtClean="0"/>
              <a:t>Dýně		</a:t>
            </a:r>
            <a:r>
              <a:rPr lang="cs-CZ" sz="1100" dirty="0"/>
              <a:t>http://</a:t>
            </a:r>
            <a:r>
              <a:rPr lang="cs-CZ" sz="1100" dirty="0" smtClean="0"/>
              <a:t>cs.wikipedia.org/wiki/Soubor:Pumpkins.jpg</a:t>
            </a:r>
          </a:p>
          <a:p>
            <a:pPr marL="0" indent="0">
              <a:buNone/>
              <a:defRPr/>
            </a:pPr>
            <a:r>
              <a:rPr lang="cs-CZ" sz="1100" dirty="0" smtClean="0"/>
              <a:t>Hrášek		http</a:t>
            </a:r>
            <a:r>
              <a:rPr lang="cs-CZ" sz="1100" dirty="0"/>
              <a:t>://cs.wikipedia.org/wiki/Soubor:Doperwt_rijserwt_peulen_Pisum_sativum.jpg</a:t>
            </a:r>
          </a:p>
          <a:p>
            <a:pPr marL="0" indent="0">
              <a:buNone/>
              <a:defRPr/>
            </a:pPr>
            <a:r>
              <a:rPr lang="cs-CZ" sz="1100" dirty="0" smtClean="0"/>
              <a:t>Makovice		</a:t>
            </a:r>
            <a:r>
              <a:rPr lang="cs-CZ" sz="1100" dirty="0"/>
              <a:t>http://cs.wikipedia.org/wiki/Soubor:Opium_poppy_mohnkapsel.jpg</a:t>
            </a:r>
            <a:endParaRPr lang="cs-CZ" sz="1100" dirty="0" smtClean="0"/>
          </a:p>
          <a:p>
            <a:pPr marL="0" indent="0">
              <a:buNone/>
              <a:defRPr/>
            </a:pPr>
            <a:r>
              <a:rPr lang="cs-CZ" sz="1100" dirty="0" smtClean="0"/>
              <a:t>Fazole		</a:t>
            </a:r>
            <a:r>
              <a:rPr lang="cs-CZ" sz="1100" dirty="0"/>
              <a:t>http://</a:t>
            </a:r>
            <a:r>
              <a:rPr lang="cs-CZ" sz="1100" dirty="0" smtClean="0"/>
              <a:t>cs.wikipedia.org/wiki/Soubor:Ab_food_20.jpg</a:t>
            </a:r>
          </a:p>
          <a:p>
            <a:pPr marL="0" indent="0">
              <a:buNone/>
              <a:defRPr/>
            </a:pPr>
            <a:r>
              <a:rPr lang="cs-CZ" sz="1100" dirty="0" smtClean="0"/>
              <a:t>Hraboš polní		http</a:t>
            </a:r>
            <a:r>
              <a:rPr lang="cs-CZ" sz="1100" dirty="0"/>
              <a:t>://</a:t>
            </a:r>
            <a:r>
              <a:rPr lang="cs-CZ" sz="1100" dirty="0" smtClean="0"/>
              <a:t>cs.wikipedia.org/wiki/Soubor:Feldmaus_Microtus_arvalis.jpg</a:t>
            </a:r>
          </a:p>
          <a:p>
            <a:pPr marL="0" indent="0">
              <a:buNone/>
              <a:defRPr/>
            </a:pPr>
            <a:r>
              <a:rPr lang="cs-CZ" sz="1100" dirty="0" smtClean="0"/>
              <a:t>Bělásek zelný		http</a:t>
            </a:r>
            <a:r>
              <a:rPr lang="cs-CZ" sz="1100" dirty="0"/>
              <a:t>://cs.wikipedia.org/wiki/Soubor:ComputerHotline_-_Pieris_brassicae_(by).jpg</a:t>
            </a:r>
          </a:p>
          <a:p>
            <a:pPr marL="0" indent="0">
              <a:buNone/>
              <a:defRPr/>
            </a:pPr>
            <a:r>
              <a:rPr lang="cs-CZ" sz="1100" dirty="0" smtClean="0"/>
              <a:t>Mandelinka bramborová	</a:t>
            </a:r>
            <a:r>
              <a:rPr lang="cs-CZ" sz="1100" dirty="0"/>
              <a:t>http://</a:t>
            </a:r>
            <a:r>
              <a:rPr lang="cs-CZ" sz="1100" dirty="0" smtClean="0"/>
              <a:t>cs.wikipedia.org/wiki/Soubor:Colorado_potato_beetle.jpg</a:t>
            </a:r>
          </a:p>
          <a:p>
            <a:pPr marL="0" indent="0">
              <a:buNone/>
              <a:defRPr/>
            </a:pPr>
            <a:r>
              <a:rPr lang="cs-CZ" sz="1100" dirty="0" smtClean="0"/>
              <a:t>Sysel obecný		http</a:t>
            </a:r>
            <a:r>
              <a:rPr lang="cs-CZ" sz="1100" dirty="0"/>
              <a:t>://cs.wikipedia.org/wiki/Soubor:Europ%C3%A4ischer_Ziesel_aus_Erdloch_guckend.jpg</a:t>
            </a:r>
            <a:endParaRPr lang="cs-CZ" sz="1100" dirty="0" smtClean="0"/>
          </a:p>
          <a:p>
            <a:pPr marL="0" indent="0">
              <a:buNone/>
              <a:defRPr/>
            </a:pPr>
            <a:r>
              <a:rPr lang="cs-CZ" sz="1100" dirty="0" smtClean="0"/>
              <a:t>Zajíc polní		</a:t>
            </a:r>
            <a:r>
              <a:rPr lang="cs-CZ" sz="1100" dirty="0"/>
              <a:t>http://cs.wikipedia.org/wiki/Soubor:01-sfel-08-009a_-_crop.jpg</a:t>
            </a:r>
          </a:p>
          <a:p>
            <a:pPr marL="0" indent="0">
              <a:buNone/>
              <a:defRPr/>
            </a:pPr>
            <a:r>
              <a:rPr lang="cs-CZ" sz="1100" dirty="0" smtClean="0"/>
              <a:t>Mák vlčí		</a:t>
            </a:r>
            <a:r>
              <a:rPr lang="cs-CZ" sz="1100" dirty="0"/>
              <a:t>http://commons.wikimedia.org/wiki/File:Mohn.jpg</a:t>
            </a:r>
            <a:endParaRPr lang="cs-CZ" sz="1100" dirty="0" smtClean="0"/>
          </a:p>
          <a:p>
            <a:pPr marL="0" indent="0">
              <a:buNone/>
              <a:defRPr/>
            </a:pPr>
            <a:r>
              <a:rPr lang="cs-CZ" sz="1100" dirty="0" smtClean="0"/>
              <a:t>Bodlák		</a:t>
            </a:r>
            <a:r>
              <a:rPr lang="cs-CZ" sz="1100" dirty="0"/>
              <a:t>http://cs.wikipedia.org/wiki/Soubor:Carduus_crispus_-_k%C3%A4har_karuohakas.jpg</a:t>
            </a:r>
          </a:p>
          <a:p>
            <a:pPr marL="0" indent="0">
              <a:buNone/>
              <a:defRPr/>
            </a:pPr>
            <a:r>
              <a:rPr lang="cs-CZ" sz="1100" dirty="0" smtClean="0"/>
              <a:t>Traktor 2		</a:t>
            </a:r>
            <a:r>
              <a:rPr lang="cs-CZ" sz="1100" dirty="0"/>
              <a:t>http://www.clker.com/clipart-13977.html</a:t>
            </a:r>
            <a:endParaRPr lang="cs-CZ" sz="11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3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46144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418</TotalTime>
  <Words>353</Words>
  <Application>Microsoft Office PowerPoint</Application>
  <PresentationFormat>Předvádění na obrazovce (4:3)</PresentationFormat>
  <Paragraphs>156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49</cp:revision>
  <dcterms:created xsi:type="dcterms:W3CDTF">2013-12-01T09:41:20Z</dcterms:created>
  <dcterms:modified xsi:type="dcterms:W3CDTF">2014-01-12T09:36:54Z</dcterms:modified>
</cp:coreProperties>
</file>