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1" r:id="rId3"/>
    <p:sldId id="256" r:id="rId4"/>
    <p:sldId id="257" r:id="rId5"/>
    <p:sldId id="259" r:id="rId6"/>
    <p:sldId id="258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849" autoAdjust="0"/>
  </p:normalViewPr>
  <p:slideViewPr>
    <p:cSldViewPr>
      <p:cViewPr varScale="1">
        <p:scale>
          <a:sx n="105" d="100"/>
          <a:sy n="105" d="100"/>
        </p:scale>
        <p:origin x="-14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08417A-C1C4-4178-AAC3-0F4CAF052427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159F8-CCC6-43BF-91E1-E49D64ECC8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C647B-EE0D-46ED-8BEB-5F9D5E544658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2B554-7F29-4E1B-BD2A-7B4BE0A2E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C647B-EE0D-46ED-8BEB-5F9D5E544658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2B554-7F29-4E1B-BD2A-7B4BE0A2E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C647B-EE0D-46ED-8BEB-5F9D5E544658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2B554-7F29-4E1B-BD2A-7B4BE0A2E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C647B-EE0D-46ED-8BEB-5F9D5E544658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2B554-7F29-4E1B-BD2A-7B4BE0A2E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C647B-EE0D-46ED-8BEB-5F9D5E544658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2B554-7F29-4E1B-BD2A-7B4BE0A2E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C647B-EE0D-46ED-8BEB-5F9D5E544658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2B554-7F29-4E1B-BD2A-7B4BE0A2E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C647B-EE0D-46ED-8BEB-5F9D5E544658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2B554-7F29-4E1B-BD2A-7B4BE0A2E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C647B-EE0D-46ED-8BEB-5F9D5E544658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2B554-7F29-4E1B-BD2A-7B4BE0A2E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C647B-EE0D-46ED-8BEB-5F9D5E544658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2B554-7F29-4E1B-BD2A-7B4BE0A2E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C647B-EE0D-46ED-8BEB-5F9D5E544658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2B554-7F29-4E1B-BD2A-7B4BE0A2E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C647B-EE0D-46ED-8BEB-5F9D5E544658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2B554-7F29-4E1B-BD2A-7B4BE0A2E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4C647B-EE0D-46ED-8BEB-5F9D5E544658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42B554-7F29-4E1B-BD2A-7B4BE0A2E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latin typeface="+mn-lt"/>
                        </a:rPr>
                        <a:t>Získání žaludečního obsahu a výplach žaludku</a:t>
                      </a:r>
                      <a:endParaRPr lang="cs-CZ" sz="2000" b="0" u="none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VY_32_INOVACE_5C_TOŠ_07(20)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50294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Cílem prezentace je studentům vštípit, jak se správně odebírá biologický materiál a jak se laboratorně vyšetřuje.   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Autofit/>
          </a:bodyPr>
          <a:lstStyle/>
          <a:p>
            <a:r>
              <a:rPr lang="cs-CZ" b="1" u="sng" dirty="0"/>
              <a:t>Získání žaludečního obsahu a výplach žaludku</a:t>
            </a:r>
            <a:endParaRPr lang="cs-CZ" dirty="0"/>
          </a:p>
        </p:txBody>
      </p:sp>
      <p:pic>
        <p:nvPicPr>
          <p:cNvPr id="6" name="Zástupný symbol pro obsah 5" descr="stažený soubo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2060848"/>
            <a:ext cx="6810647" cy="3672408"/>
          </a:xfrm>
        </p:spPr>
      </p:pic>
      <p:sp>
        <p:nvSpPr>
          <p:cNvPr id="7" name="TextovéPole 6"/>
          <p:cNvSpPr txBox="1"/>
          <p:nvPr/>
        </p:nvSpPr>
        <p:spPr>
          <a:xfrm>
            <a:off x="6084168" y="645333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Získání žaludečního obsahu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040560"/>
          </a:xfrm>
        </p:spPr>
        <p:txBody>
          <a:bodyPr>
            <a:normAutofit/>
          </a:bodyPr>
          <a:lstStyle/>
          <a:p>
            <a:r>
              <a:rPr lang="cs-CZ" dirty="0"/>
              <a:t>K </a:t>
            </a:r>
            <a:r>
              <a:rPr lang="cs-CZ" u="sng" dirty="0"/>
              <a:t>biochemickému</a:t>
            </a:r>
            <a:r>
              <a:rPr lang="cs-CZ" dirty="0"/>
              <a:t> nebo </a:t>
            </a:r>
            <a:r>
              <a:rPr lang="cs-CZ" u="sng" dirty="0"/>
              <a:t>cytologickému</a:t>
            </a:r>
            <a:r>
              <a:rPr lang="cs-CZ" dirty="0"/>
              <a:t> vyšetření se získá vzorek zpravidla při vyšetření žaludku </a:t>
            </a:r>
            <a:r>
              <a:rPr lang="cs-CZ" u="sng" dirty="0"/>
              <a:t>gastroskopem.</a:t>
            </a:r>
            <a:endParaRPr lang="cs-CZ" dirty="0"/>
          </a:p>
          <a:p>
            <a:pPr>
              <a:buNone/>
            </a:pPr>
            <a:endParaRPr lang="cs-CZ" dirty="0"/>
          </a:p>
          <a:p>
            <a:r>
              <a:rPr lang="cs-CZ" u="sng" dirty="0"/>
              <a:t>Na vyšetření</a:t>
            </a:r>
            <a:r>
              <a:rPr lang="cs-CZ" dirty="0"/>
              <a:t> se posílá vzorek v označení zkumavkou nebo jako nátěr na sklíčku.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Získání žaludečního obsahu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 žaludku se při </a:t>
            </a:r>
            <a:r>
              <a:rPr lang="cs-CZ" u="sng" dirty="0" smtClean="0"/>
              <a:t>otravách</a:t>
            </a:r>
            <a:r>
              <a:rPr lang="cs-CZ" dirty="0" smtClean="0"/>
              <a:t> potravinami, houbami, léky nebo alkoholem získá ještě před tím, než se nemocnému žaludek vypláchne.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Odběr i výplach provádí </a:t>
            </a:r>
            <a:r>
              <a:rPr lang="cs-CZ" u="sng" dirty="0" smtClean="0"/>
              <a:t>lékař</a:t>
            </a:r>
            <a:r>
              <a:rPr lang="cs-CZ" dirty="0" smtClean="0"/>
              <a:t> na ambulanci </a:t>
            </a:r>
            <a:r>
              <a:rPr lang="cs-CZ" u="sng" dirty="0" smtClean="0"/>
              <a:t>ihned</a:t>
            </a:r>
            <a:r>
              <a:rPr lang="cs-CZ" dirty="0" smtClean="0"/>
              <a:t> po přijetí nemocného.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u="sng" dirty="0"/>
              <a:t>Příprava </a:t>
            </a:r>
            <a:r>
              <a:rPr lang="cs-CZ" sz="4000" u="sng" dirty="0" smtClean="0"/>
              <a:t>nemocného</a:t>
            </a:r>
            <a:endParaRPr lang="cs-CZ" sz="4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Na psychickou přípravu není zpravidla čas, protože je nemocnému silně nevolno.</a:t>
            </a:r>
          </a:p>
          <a:p>
            <a:pPr>
              <a:buNone/>
            </a:pPr>
            <a:endParaRPr lang="cs-CZ" dirty="0"/>
          </a:p>
          <a:p>
            <a:r>
              <a:rPr lang="cs-CZ" dirty="0"/>
              <a:t>Obvykle bývá obluzen, takže vnímá pouze výrazné a stručné pokyny lékaře.</a:t>
            </a:r>
          </a:p>
          <a:p>
            <a:pPr>
              <a:buNone/>
            </a:pPr>
            <a:endParaRPr lang="cs-CZ" dirty="0"/>
          </a:p>
          <a:p>
            <a:r>
              <a:rPr lang="cs-CZ" dirty="0"/>
              <a:t>K výkonu se používá pryžová </a:t>
            </a:r>
            <a:r>
              <a:rPr lang="cs-CZ" u="sng" dirty="0"/>
              <a:t>silná sonda</a:t>
            </a:r>
            <a:r>
              <a:rPr lang="cs-CZ" dirty="0"/>
              <a:t>, která se nestačí, takže ji lze zavést i bez užší spolupráce s nemocným.</a:t>
            </a:r>
          </a:p>
          <a:p>
            <a:pPr>
              <a:buNone/>
            </a:pPr>
            <a:endParaRPr lang="cs-CZ" dirty="0"/>
          </a:p>
          <a:p>
            <a:r>
              <a:rPr lang="cs-CZ" dirty="0"/>
              <a:t>Má-li nemocný </a:t>
            </a:r>
            <a:r>
              <a:rPr lang="cs-CZ" u="sng" dirty="0"/>
              <a:t>umělý chrup</a:t>
            </a:r>
            <a:r>
              <a:rPr lang="cs-CZ" dirty="0"/>
              <a:t>, vyjme jej a </a:t>
            </a:r>
            <a:r>
              <a:rPr lang="cs-CZ" dirty="0" smtClean="0"/>
              <a:t>uložíme ho, </a:t>
            </a:r>
            <a:r>
              <a:rPr lang="cs-CZ" dirty="0"/>
              <a:t>aby se během výkonu neztratil nebo pádem na zem nepoškodil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r>
              <a:rPr lang="cs-CZ" dirty="0"/>
              <a:t>Neklidného nemocného je nutné přidržet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smtClean="0"/>
              <a:t>Popište, </a:t>
            </a:r>
            <a:r>
              <a:rPr lang="cs-CZ" dirty="0" smtClean="0"/>
              <a:t>jak se získá vzorek žaludečního obsahu?</a:t>
            </a:r>
          </a:p>
          <a:p>
            <a:endParaRPr lang="cs-CZ" dirty="0" smtClean="0"/>
          </a:p>
          <a:p>
            <a:r>
              <a:rPr lang="cs-CZ" dirty="0" smtClean="0"/>
              <a:t>2. Kdo odběr provádí a kdy?</a:t>
            </a:r>
          </a:p>
          <a:p>
            <a:endParaRPr lang="cs-CZ" dirty="0" smtClean="0"/>
          </a:p>
          <a:p>
            <a:r>
              <a:rPr lang="cs-CZ" dirty="0" smtClean="0"/>
              <a:t>3. Jak správně k odběru připravíme nemocného?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Vyhledejte typy sond k odebírání žaludečního obsahu a jak se vzorek získá.</a:t>
            </a:r>
          </a:p>
          <a:p>
            <a:endParaRPr lang="cs-CZ" dirty="0" smtClean="0"/>
          </a:p>
          <a:p>
            <a:r>
              <a:rPr lang="cs-CZ" dirty="0" smtClean="0"/>
              <a:t>Pracujte a využijte internetové zdroje.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7" grpId="0" build="p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208561"/>
            <a:ext cx="9144000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ISBN 80-86073-97-1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err="1" smtClean="0"/>
              <a:t>NEZNÁMÝ</a:t>
            </a:r>
            <a:r>
              <a:rPr lang="cs-CZ" sz="2800" dirty="0" smtClean="0"/>
              <a:t>.</a:t>
            </a:r>
            <a:r>
              <a:rPr lang="cs-CZ" sz="2800" dirty="0" err="1" smtClean="0"/>
              <a:t>Lamipromed</a:t>
            </a:r>
            <a:r>
              <a:rPr lang="cs-CZ" sz="2800" dirty="0" smtClean="0"/>
              <a:t> [online]. [cit. 28.11.2013]. Dostupný na WWW: http://www.</a:t>
            </a:r>
            <a:r>
              <a:rPr lang="cs-CZ" sz="2800" dirty="0" err="1" smtClean="0"/>
              <a:t>lamipromed.cz</a:t>
            </a:r>
            <a:r>
              <a:rPr lang="cs-CZ" sz="2800" dirty="0" smtClean="0"/>
              <a:t>/</a:t>
            </a:r>
            <a:r>
              <a:rPr lang="cs-CZ" sz="2800" dirty="0" err="1" smtClean="0"/>
              <a:t>zbozi</a:t>
            </a:r>
            <a:r>
              <a:rPr lang="cs-CZ" sz="2800" dirty="0" smtClean="0"/>
              <a:t>/set-pro-</a:t>
            </a:r>
            <a:r>
              <a:rPr lang="cs-CZ" sz="2800" dirty="0" err="1" smtClean="0"/>
              <a:t>vyplach</a:t>
            </a:r>
            <a:r>
              <a:rPr lang="cs-CZ" sz="2800" dirty="0" smtClean="0"/>
              <a:t>-</a:t>
            </a:r>
            <a:r>
              <a:rPr lang="cs-CZ" sz="2800" dirty="0" err="1" smtClean="0"/>
              <a:t>zaludku</a:t>
            </a:r>
            <a:r>
              <a:rPr lang="cs-CZ" sz="2800" dirty="0" smtClean="0"/>
              <a:t>/</a:t>
            </a:r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305</Words>
  <Application>Microsoft Office PowerPoint</Application>
  <PresentationFormat>Předvádění na obrazovce (4:3)</PresentationFormat>
  <Paragraphs>68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Získání žaludečního obsahu a výplach žaludku</vt:lpstr>
      <vt:lpstr>Získání žaludečního obsahu </vt:lpstr>
      <vt:lpstr>Získání žaludečního obsahu </vt:lpstr>
      <vt:lpstr>Příprava nemocného</vt:lpstr>
      <vt:lpstr>Kontrolní otázky a cvičení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Získání žaludečního obsahu a výplach žaludku</dc:title>
  <dc:creator>Admin</dc:creator>
  <cp:lastModifiedBy>Dum</cp:lastModifiedBy>
  <cp:revision>9</cp:revision>
  <dcterms:created xsi:type="dcterms:W3CDTF">2013-09-22T18:41:10Z</dcterms:created>
  <dcterms:modified xsi:type="dcterms:W3CDTF">2014-02-23T11:29:30Z</dcterms:modified>
</cp:coreProperties>
</file>