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59" r:id="rId9"/>
    <p:sldId id="265" r:id="rId10"/>
    <p:sldId id="267" r:id="rId11"/>
    <p:sldId id="268" r:id="rId12"/>
    <p:sldId id="266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2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png"/><Relationship Id="rId5" Type="http://schemas.openxmlformats.org/officeDocument/2006/relationships/image" Target="../media/image19.jpeg"/><Relationship Id="rId10" Type="http://schemas.openxmlformats.org/officeDocument/2006/relationships/image" Target="../media/image24.png"/><Relationship Id="rId4" Type="http://schemas.openxmlformats.org/officeDocument/2006/relationships/image" Target="../media/image18.jpeg"/><Relationship Id="rId9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5.png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29.jpeg"/><Relationship Id="rId7" Type="http://schemas.openxmlformats.org/officeDocument/2006/relationships/image" Target="../media/image31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30.jpeg"/><Relationship Id="rId10" Type="http://schemas.openxmlformats.org/officeDocument/2006/relationships/image" Target="../media/image32.jpeg"/><Relationship Id="rId4" Type="http://schemas.openxmlformats.org/officeDocument/2006/relationships/image" Target="../media/image24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12" Type="http://schemas.openxmlformats.org/officeDocument/2006/relationships/image" Target="../media/image26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png"/><Relationship Id="rId5" Type="http://schemas.openxmlformats.org/officeDocument/2006/relationships/image" Target="../media/image19.jpeg"/><Relationship Id="rId10" Type="http://schemas.openxmlformats.org/officeDocument/2006/relationships/image" Target="../media/image24.png"/><Relationship Id="rId4" Type="http://schemas.openxmlformats.org/officeDocument/2006/relationships/image" Target="../media/image18.jpeg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5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29.jpeg"/><Relationship Id="rId7" Type="http://schemas.openxmlformats.org/officeDocument/2006/relationships/image" Target="../media/image31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30.jpeg"/><Relationship Id="rId10" Type="http://schemas.openxmlformats.org/officeDocument/2006/relationships/image" Target="../media/image32.jpeg"/><Relationship Id="rId4" Type="http://schemas.openxmlformats.org/officeDocument/2006/relationships/image" Target="../media/image24.png"/><Relationship Id="rId9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VY_12_INOVACE_ČJS.2.Bal.33_Hmyz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Datum</a:t>
            </a:r>
            <a:r>
              <a:rPr lang="cs-CZ" dirty="0"/>
              <a:t>: </a:t>
            </a:r>
            <a:r>
              <a:rPr lang="cs-CZ" b="1" dirty="0"/>
              <a:t>3</a:t>
            </a:r>
            <a:r>
              <a:rPr lang="cs-CZ" b="1" dirty="0" smtClean="0"/>
              <a:t>. 1. 2014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Hmyz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Výukový materiál je určen žákům druhých tříd a slouží k procvičování</a:t>
            </a:r>
          </a:p>
          <a:p>
            <a:pPr marL="0" indent="0">
              <a:buNone/>
            </a:pPr>
            <a:r>
              <a:rPr lang="cs-CZ" b="1" dirty="0" smtClean="0"/>
              <a:t>                  znalostí o hmyzu, který se u nás běžně vyskytuje. Žáci poznávají jednotlivé</a:t>
            </a:r>
          </a:p>
          <a:p>
            <a:pPr marL="0" indent="0">
              <a:buNone/>
            </a:pPr>
            <a:r>
              <a:rPr lang="cs-CZ" b="1" dirty="0" smtClean="0"/>
              <a:t>                  druhy hmyzu a určují, zda jsou pro člověka užitečné nebo škodlivé.  Poznávají</a:t>
            </a:r>
          </a:p>
          <a:p>
            <a:pPr marL="0" indent="0">
              <a:buNone/>
            </a:pPr>
            <a:r>
              <a:rPr lang="cs-CZ" b="1" dirty="0" smtClean="0"/>
              <a:t>                  také, kde nejčastěji v přírodě sídlí.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4316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154974" y="6583267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 algn="ctr"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  <p:sp>
        <p:nvSpPr>
          <p:cNvPr id="6" name="Obdélník 5"/>
          <p:cNvSpPr/>
          <p:nvPr/>
        </p:nvSpPr>
        <p:spPr>
          <a:xfrm>
            <a:off x="2948917" y="856313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60000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660066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</a:p>
        </p:txBody>
      </p:sp>
      <p:sp>
        <p:nvSpPr>
          <p:cNvPr id="7" name="Obdélník 6"/>
          <p:cNvSpPr/>
          <p:nvPr/>
        </p:nvSpPr>
        <p:spPr>
          <a:xfrm>
            <a:off x="5232620" y="1095718"/>
            <a:ext cx="1881752" cy="452431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</a:p>
        </p:txBody>
      </p:sp>
      <p:sp>
        <p:nvSpPr>
          <p:cNvPr id="8" name="Obdélník 7"/>
          <p:cNvSpPr/>
          <p:nvPr/>
        </p:nvSpPr>
        <p:spPr>
          <a:xfrm>
            <a:off x="6754332" y="880065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</a:p>
        </p:txBody>
      </p:sp>
      <p:sp>
        <p:nvSpPr>
          <p:cNvPr id="9" name="Obdélník 8"/>
          <p:cNvSpPr/>
          <p:nvPr/>
        </p:nvSpPr>
        <p:spPr>
          <a:xfrm>
            <a:off x="633652" y="1095719"/>
            <a:ext cx="1881752" cy="4524315"/>
          </a:xfrm>
          <a:prstGeom prst="rect">
            <a:avLst/>
          </a:prstGeom>
          <a:noFill/>
          <a:scene3d>
            <a:camera prst="orthographicFront">
              <a:rot lat="0" lon="0" rev="0"/>
            </a:camera>
            <a:lightRig rig="threePt" dir="t"/>
          </a:scene3d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</a:p>
        </p:txBody>
      </p:sp>
      <p:pic>
        <p:nvPicPr>
          <p:cNvPr id="1026" name="Picture 2" descr="http://www.clker.com/cliparts/6/b/b/4/1194985459724703368flying_wasp_gerald_g._0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96" y="123610"/>
            <a:ext cx="148254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c/d/a/0/11949837201868901289punaisa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37" y="4599913"/>
            <a:ext cx="1900662" cy="163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5/e/9/6/1194985434412803947cavalletta_architetto_fr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398" y="4761504"/>
            <a:ext cx="28575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100" y="4904319"/>
            <a:ext cx="1247842" cy="131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clker.com/cliparts/1/c/c/6/1220545287120708193jimmiet_Monarch_Butterfly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0868"/>
            <a:ext cx="1171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clker.com/cliparts/e/f/9/7/1225215273655027125jbruce_beetle_(caccobius).svg.me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7919" y="5417198"/>
            <a:ext cx="925577" cy="107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clker.com/cliparts/h/2/f/r/7/5/green-house-fly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4425"/>
            <a:ext cx="1076343" cy="1054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2294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Přečti si úvodní článek.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124744"/>
            <a:ext cx="854306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Hmyz se začíná u nás probouzet na jaře a nejvíce se s ním setkáváme v létě. Některé druhy hmyzu nás potěší, třeba motýli, slunéčka sedmitečná a hezcí brouci. Jiný hmyz je pro nás obtížný, například pavouci a mouchy. Každý živočich, i ten nejmenší, má však v přírodě své místo. Pokud nás neohrožuje, tak ho úmyslně neničíme.</a:t>
            </a:r>
          </a:p>
        </p:txBody>
      </p:sp>
      <p:pic>
        <p:nvPicPr>
          <p:cNvPr id="2050" name="Picture 2" descr="http://www.clker.com/cliparts/v/I/N/x/l/U/spider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003" y="107909"/>
            <a:ext cx="1118727" cy="120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6/9/9/a/12401648871903454938Anonymous_Ant_2.svg.me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42"/>
          <a:stretch/>
        </p:blipFill>
        <p:spPr bwMode="auto">
          <a:xfrm>
            <a:off x="169019" y="4997680"/>
            <a:ext cx="1461145" cy="1525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7/5/5/2/1194985458886823691coccinelle_tanguy_jacq_01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7199"/>
            <a:ext cx="1224433" cy="922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5/2/e/b/11949852011644141277ape_miele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49080"/>
            <a:ext cx="2330422" cy="247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clker.com/cliparts/a/f/8/6/a/Q/mariposa-butterfly-m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236028"/>
            <a:ext cx="2008825" cy="1262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clker.com/cliparts/G/7/T/C/R/A/little-bee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814" y="5512594"/>
            <a:ext cx="1080120" cy="70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553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hmyz na obrázcích.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Soubor:Apis mellifera b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2377121" cy="187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Bombus terrestris1 trzmiel ziemny small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5" t="7979" r="16629" b="23143"/>
          <a:stretch/>
        </p:blipFill>
        <p:spPr bwMode="auto">
          <a:xfrm>
            <a:off x="2744633" y="908721"/>
            <a:ext cx="1896062" cy="187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ComputerHotline - Pieris brassicae (by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08720"/>
            <a:ext cx="2106539" cy="186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Musca domestica September 2007-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9" r="10761"/>
          <a:stretch/>
        </p:blipFill>
        <p:spPr bwMode="auto">
          <a:xfrm>
            <a:off x="7092280" y="914647"/>
            <a:ext cx="1807030" cy="186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oubor:Carabus coriaceus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01" r="8967"/>
          <a:stretch/>
        </p:blipFill>
        <p:spPr bwMode="auto">
          <a:xfrm>
            <a:off x="251519" y="2924944"/>
            <a:ext cx="2691179" cy="224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oubor:Phalangium opilio with parasitic Mite larvae 20060729 top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730" y="2924944"/>
            <a:ext cx="2600563" cy="224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oubor:Ixodes.ricinus.searching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8" t="22655" r="34860" b="14568"/>
          <a:stretch/>
        </p:blipFill>
        <p:spPr bwMode="auto">
          <a:xfrm>
            <a:off x="6084168" y="2924944"/>
            <a:ext cx="2479395" cy="224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953" y="5648384"/>
            <a:ext cx="872160" cy="92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950960"/>
            <a:ext cx="765304" cy="57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654" y="5561856"/>
            <a:ext cx="95574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určitý druh hmyzu nejčastěji sídlí?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Spoj čarou.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2414" y="1916831"/>
            <a:ext cx="16551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PAVOUK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2414" y="2697117"/>
            <a:ext cx="13862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VČELA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2189" y="3515782"/>
            <a:ext cx="13673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KLÍŠTĚ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2189" y="4365104"/>
            <a:ext cx="2117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KOMÁR 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2414" y="5229200"/>
            <a:ext cx="19453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MRAVENEC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2414" y="1227574"/>
            <a:ext cx="1655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VOSA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55495" y="1916831"/>
            <a:ext cx="22470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MRAVENIŠTĚ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55495" y="2697117"/>
            <a:ext cx="13862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HNÍZDO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55494" y="3515782"/>
            <a:ext cx="18887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PAVUČINA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55496" y="4365104"/>
            <a:ext cx="2117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 VODY 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85721" y="5229200"/>
            <a:ext cx="19453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LESE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85721" y="1227574"/>
            <a:ext cx="1655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ÚL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4" descr="http://www.clker.com/cliparts/6/9/9/a/12401648871903454938Anonymous_Ant_2.svg.me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42"/>
          <a:stretch/>
        </p:blipFill>
        <p:spPr bwMode="auto">
          <a:xfrm>
            <a:off x="307539" y="5877273"/>
            <a:ext cx="842430" cy="87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038" y="6028087"/>
            <a:ext cx="765304" cy="57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6" descr="http://www.clker.com/cliparts/5/e/9/6/1194985434412803947cavalletta_architetto_fr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490" y="5752420"/>
            <a:ext cx="1296554" cy="81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Soubor:Anthill in natural monument Poust in 2011 (7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831" y="3861048"/>
            <a:ext cx="2571735" cy="17134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Common wasp, Queen and nest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85888"/>
            <a:ext cx="1681718" cy="250881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80391" y="3697449"/>
            <a:ext cx="8352928" cy="223803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hmyz, který může člověku nějak ublížit.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Vysvětli, jak a zda se před tím můžeme bránit.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bor:ComputerHotline - Pieris brassicae (by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10" y="1058329"/>
            <a:ext cx="1379452" cy="12241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2170"/>
            <a:ext cx="1022125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Soubor:Carabus coriaceus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01" r="8967"/>
          <a:stretch/>
        </p:blipFill>
        <p:spPr bwMode="auto">
          <a:xfrm>
            <a:off x="3984526" y="1046497"/>
            <a:ext cx="2099642" cy="137146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6/b/b/4/1194985459724703368flying_wasp_gerald_g.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856" y="1142747"/>
            <a:ext cx="1182530" cy="155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Soubor:Orthetrum cancellatum (male)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61" y="2210834"/>
            <a:ext cx="1593001" cy="121740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Soubor:Ixodes.ricinus.searching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8" t="22655" r="34860" b="14568"/>
          <a:stretch/>
        </p:blipFill>
        <p:spPr bwMode="auto">
          <a:xfrm>
            <a:off x="2796719" y="1835668"/>
            <a:ext cx="1368152" cy="124088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://www.clker.com/cliparts/6/9/9/a/12401648871903454938Anonymous_Ant_2.svg.me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42"/>
          <a:stretch/>
        </p:blipFill>
        <p:spPr bwMode="auto">
          <a:xfrm>
            <a:off x="4463988" y="2272289"/>
            <a:ext cx="1368152" cy="1428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8" descr="http://www.biolib.cz/IMG/GAL/125160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26"/>
          <a:stretch/>
        </p:blipFill>
        <p:spPr bwMode="auto">
          <a:xfrm>
            <a:off x="6036386" y="1722564"/>
            <a:ext cx="1642060" cy="12174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524626" y="3702417"/>
            <a:ext cx="4064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NEBEZPEČÍ PRO ČLOVĚKA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5" name="Šipka dolů 24"/>
          <p:cNvSpPr/>
          <p:nvPr/>
        </p:nvSpPr>
        <p:spPr>
          <a:xfrm>
            <a:off x="2020570" y="3702417"/>
            <a:ext cx="504056" cy="677833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lů 25"/>
          <p:cNvSpPr/>
          <p:nvPr/>
        </p:nvSpPr>
        <p:spPr>
          <a:xfrm>
            <a:off x="6480767" y="3702415"/>
            <a:ext cx="504056" cy="677833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Hmyz může být také užitečný. Například včela dává med a opyluje rostliny. Vylušti křížovku a vyprávěj, co víš o včele, která ti vyšla v tajence.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www.clker.com/cliparts/3/e/9/6/1298612651207341179hone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69884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2/e/b/11949852011644141277ape_miel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464" y="1268760"/>
            <a:ext cx="2330422" cy="247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http://www.clker.com/cliparts/G/7/T/C/R/A/little-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467" y="4570720"/>
            <a:ext cx="1080120" cy="70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http://www.clker.com/cliparts/G/7/T/C/R/A/little-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03404" y="2337559"/>
            <a:ext cx="1080120" cy="70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376241"/>
              </p:ext>
            </p:extLst>
          </p:nvPr>
        </p:nvGraphicFramePr>
        <p:xfrm>
          <a:off x="232453" y="1773360"/>
          <a:ext cx="3060000" cy="489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</a:tblGrid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3412164" y="1882862"/>
            <a:ext cx="3546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omácí zvíře, které dává mléko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98707" y="2506732"/>
            <a:ext cx="33444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ták, který létá nad vodou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07969" y="3105308"/>
            <a:ext cx="40443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aká je mořská voda - obráceně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07970" y="3739669"/>
            <a:ext cx="199340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ýtina - jinak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12163" y="4360973"/>
            <a:ext cx="354624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dravé jídlo s vitamíny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12163" y="4902710"/>
            <a:ext cx="411216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hmyz, který létá nad vodou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71052" y="5538036"/>
            <a:ext cx="43692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víře, které se chová pro kožešinu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96205" y="6247206"/>
            <a:ext cx="39120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nížka s přehledem hub nebo map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536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B050"/>
          </a:solidFill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098" name="Picture 2" descr="http://www.clker.com/cliparts/8/c/4/2/11954242322122977760ryanlerch_ragno_the_spider_with_a_simple_web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91643"/>
            <a:ext cx="2876468" cy="322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I/c/5/n/8/o/seagrass-hi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254" y="5040862"/>
            <a:ext cx="2349746" cy="181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http://www.clker.com/cliparts/1/c/c/6/1220545287120708193jimmiet_Monarch_Butterfly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5999"/>
            <a:ext cx="1171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24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Pojmenuj správně hmyz na obrázcích.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Soubor:Apis mellifera b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8720"/>
            <a:ext cx="2377121" cy="187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Bombus terrestris1 trzmiel ziemny small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5" t="7979" r="16629" b="23143"/>
          <a:stretch/>
        </p:blipFill>
        <p:spPr bwMode="auto">
          <a:xfrm>
            <a:off x="2744633" y="908721"/>
            <a:ext cx="1896062" cy="187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ComputerHotline - Pieris brassicae (by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08720"/>
            <a:ext cx="2106539" cy="1869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Soubor:Musca domestica September 2007-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9" r="10761"/>
          <a:stretch/>
        </p:blipFill>
        <p:spPr bwMode="auto">
          <a:xfrm>
            <a:off x="7092280" y="914647"/>
            <a:ext cx="1807030" cy="186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Soubor:Carabus coriaceus1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01" r="8967"/>
          <a:stretch/>
        </p:blipFill>
        <p:spPr bwMode="auto">
          <a:xfrm>
            <a:off x="251519" y="2924944"/>
            <a:ext cx="2691179" cy="224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Soubor:Phalangium opilio with parasitic Mite larvae 20060729 top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730" y="2924944"/>
            <a:ext cx="2600563" cy="224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Soubor:Ixodes.ricinus.searching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8" t="22655" r="34860" b="14568"/>
          <a:stretch/>
        </p:blipFill>
        <p:spPr bwMode="auto">
          <a:xfrm>
            <a:off x="6040985" y="2924944"/>
            <a:ext cx="2479395" cy="224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953" y="5648384"/>
            <a:ext cx="872160" cy="92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950960"/>
            <a:ext cx="765304" cy="57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 descr="http://www.clker.com/cliparts/7/f/5/4/11949847152118158226tulips_ganson.svg.me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654" y="5561856"/>
            <a:ext cx="95574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257823" y="2377969"/>
            <a:ext cx="228655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Včela medonosná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33333" y="2331643"/>
            <a:ext cx="17897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Čmelák zemní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946435" y="927157"/>
            <a:ext cx="17897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Bělásek zelný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59286" y="2380069"/>
            <a:ext cx="23105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Moucha domácí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1970" y="4762766"/>
            <a:ext cx="33133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třevlík kožitý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01528" y="2924944"/>
            <a:ext cx="28430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Pavouk (sekáč rohatý)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270367" y="4757535"/>
            <a:ext cx="22330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Klíště obecné</a:t>
            </a:r>
            <a:endParaRPr lang="cs-CZ" sz="20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1651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určitý druh hmyzu nejčastěji sídlí?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Spoj čarou.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2414" y="1916831"/>
            <a:ext cx="16551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PAVOUK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2414" y="2697117"/>
            <a:ext cx="13862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VČELA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2189" y="3515782"/>
            <a:ext cx="13673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KLÍŠTĚ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2189" y="4365104"/>
            <a:ext cx="2117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KOMÁR 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2414" y="5229200"/>
            <a:ext cx="19453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MRAVENEC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2414" y="1227574"/>
            <a:ext cx="1655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VOSA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55495" y="1916831"/>
            <a:ext cx="22470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MRAVENIŠTĚ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55495" y="2697117"/>
            <a:ext cx="13862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HNÍZDO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55494" y="3515782"/>
            <a:ext cx="188871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PAVUČINA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555496" y="4365104"/>
            <a:ext cx="211799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 VODY 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85721" y="5229200"/>
            <a:ext cx="19453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LESE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85721" y="1227574"/>
            <a:ext cx="16551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ÚL</a:t>
            </a:r>
            <a:endParaRPr lang="cs-CZ" sz="28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4" descr="http://www.clker.com/cliparts/6/9/9/a/12401648871903454938Anonymous_Ant_2.svg.med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42"/>
          <a:stretch/>
        </p:blipFill>
        <p:spPr bwMode="auto">
          <a:xfrm>
            <a:off x="307539" y="5877273"/>
            <a:ext cx="842430" cy="879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038" y="6028087"/>
            <a:ext cx="765304" cy="57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6" descr="http://www.clker.com/cliparts/5/e/9/6/1194985434412803947cavalletta_architetto_fr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490" y="5752420"/>
            <a:ext cx="1296554" cy="816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Soubor:Anthill in natural monument Poust in 2011 (7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831" y="3861048"/>
            <a:ext cx="2571735" cy="17134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Common wasp, Queen and nest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785888"/>
            <a:ext cx="1681718" cy="250881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Přímá spojnice 22"/>
          <p:cNvCxnSpPr>
            <a:endCxn id="15" idx="1"/>
          </p:cNvCxnSpPr>
          <p:nvPr/>
        </p:nvCxnSpPr>
        <p:spPr>
          <a:xfrm>
            <a:off x="1367969" y="1489184"/>
            <a:ext cx="3187526" cy="1469543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16" idx="1"/>
          </p:cNvCxnSpPr>
          <p:nvPr/>
        </p:nvCxnSpPr>
        <p:spPr>
          <a:xfrm>
            <a:off x="1835696" y="2223955"/>
            <a:ext cx="2719798" cy="155343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475656" y="1489184"/>
            <a:ext cx="3079838" cy="151148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8" idx="1"/>
          </p:cNvCxnSpPr>
          <p:nvPr/>
        </p:nvCxnSpPr>
        <p:spPr>
          <a:xfrm>
            <a:off x="1475656" y="3777392"/>
            <a:ext cx="3110065" cy="171341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708691" y="4634101"/>
            <a:ext cx="2719293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219" name="Přímá spojnice 9218"/>
          <p:cNvCxnSpPr>
            <a:stCxn id="12" idx="3"/>
          </p:cNvCxnSpPr>
          <p:nvPr/>
        </p:nvCxnSpPr>
        <p:spPr>
          <a:xfrm flipV="1">
            <a:off x="2267743" y="2178441"/>
            <a:ext cx="2160241" cy="3312369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32831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80391" y="3697449"/>
            <a:ext cx="8352928" cy="223803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hmyz, který může člověku nějak ublížit.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Vysvětli, jak a zda se před tím můžeme bránit.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814" y="5943022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bor:ComputerHotline - Pieris brassicae (by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10" y="1058329"/>
            <a:ext cx="1379452" cy="12241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ww.clker.com/cliparts/1/1/a/5/12316853131086947038mekonee_29_ladybug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2170"/>
            <a:ext cx="1022125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Soubor:Carabus coriaceus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01" r="8967"/>
          <a:stretch/>
        </p:blipFill>
        <p:spPr bwMode="auto">
          <a:xfrm>
            <a:off x="3984526" y="1046497"/>
            <a:ext cx="2099642" cy="137146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clker.com/cliparts/6/b/b/4/1194985459724703368flying_wasp_gerald_g.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04" y="4041080"/>
            <a:ext cx="1182530" cy="155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6" descr="Soubor:Orthetrum cancellatum (male)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61" y="2210834"/>
            <a:ext cx="1593001" cy="121740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2" descr="Soubor:Ixodes.ricinus.searching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8" t="22655" r="34860" b="14568"/>
          <a:stretch/>
        </p:blipFill>
        <p:spPr bwMode="auto">
          <a:xfrm>
            <a:off x="2729829" y="4414240"/>
            <a:ext cx="1368152" cy="124088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://www.clker.com/cliparts/6/9/9/a/12401648871903454938Anonymous_Ant_2.svg.me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42"/>
          <a:stretch/>
        </p:blipFill>
        <p:spPr bwMode="auto">
          <a:xfrm>
            <a:off x="4139952" y="4351448"/>
            <a:ext cx="1368152" cy="1428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8" descr="http://www.biolib.cz/IMG/GAL/125160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26"/>
          <a:stretch/>
        </p:blipFill>
        <p:spPr bwMode="auto">
          <a:xfrm>
            <a:off x="6480767" y="4456999"/>
            <a:ext cx="1642060" cy="121740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2524626" y="3702417"/>
            <a:ext cx="40644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NEBEZPEČÍ PRO ČLOVĚKA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5" name="Šipka dolů 24"/>
          <p:cNvSpPr/>
          <p:nvPr/>
        </p:nvSpPr>
        <p:spPr>
          <a:xfrm>
            <a:off x="2020570" y="3702417"/>
            <a:ext cx="504056" cy="677833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lů 25"/>
          <p:cNvSpPr/>
          <p:nvPr/>
        </p:nvSpPr>
        <p:spPr>
          <a:xfrm>
            <a:off x="6480767" y="3702415"/>
            <a:ext cx="504056" cy="677833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4330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Hmyz může být také užitečný. Například včela dává med a opyluje rostliny. Vylušti křížovku a vyprávěj, co víš o včele, která ti vyšla v tajence.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3074" name="Picture 2" descr="http://www.clker.com/cliparts/3/e/9/6/1298612651207341179hone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69884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http://www.clker.com/cliparts/5/2/e/b/11949852011644141277ape_miel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464" y="1268760"/>
            <a:ext cx="2330422" cy="247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http://www.clker.com/cliparts/G/7/T/C/R/A/little-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467" y="4570720"/>
            <a:ext cx="1080120" cy="70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http://www.clker.com/cliparts/G/7/T/C/R/A/little-bee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03404" y="2337559"/>
            <a:ext cx="1080120" cy="709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9783609"/>
              </p:ext>
            </p:extLst>
          </p:nvPr>
        </p:nvGraphicFramePr>
        <p:xfrm>
          <a:off x="232453" y="1773360"/>
          <a:ext cx="3060000" cy="489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2000"/>
                <a:gridCol w="612000"/>
                <a:gridCol w="612000"/>
                <a:gridCol w="612000"/>
                <a:gridCol w="612000"/>
              </a:tblGrid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6633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3412164" y="1882862"/>
            <a:ext cx="3546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omácí zvíře, které dává mléko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98707" y="2506732"/>
            <a:ext cx="334444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ták, který létá nad vodou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07969" y="3105308"/>
            <a:ext cx="404435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aká je mořská voda - obráceně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07970" y="3739669"/>
            <a:ext cx="199340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ýtina - jinak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12163" y="4360973"/>
            <a:ext cx="354624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dravé jídlo s vitamíny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12163" y="4902710"/>
            <a:ext cx="411216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hmyz, který létá nad vodou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71052" y="5538036"/>
            <a:ext cx="43692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víře, které se chová pro kožešinu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96205" y="6247206"/>
            <a:ext cx="39120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0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nížka s přehledem hub nebo map</a:t>
            </a:r>
            <a:endParaRPr lang="cs-CZ" sz="20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5475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/>
              <a:t>Uveřejněné odkazy [cit. </a:t>
            </a:r>
            <a:r>
              <a:rPr lang="cs-CZ" sz="1000" dirty="0" smtClean="0"/>
              <a:t>2013-01-03]. </a:t>
            </a:r>
            <a:r>
              <a:rPr lang="cs-CZ" sz="1000" dirty="0"/>
              <a:t>Dostupné pod licencí Public domain na </a:t>
            </a:r>
            <a:r>
              <a:rPr lang="cs-CZ" sz="1000" dirty="0" smtClean="0"/>
              <a:t>WWW:</a:t>
            </a:r>
          </a:p>
          <a:p>
            <a:pPr marL="0" indent="0"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Vosa kreslená		http</a:t>
            </a:r>
            <a:r>
              <a:rPr lang="cs-CZ" sz="1000" dirty="0"/>
              <a:t>://www.clker.com/clipart-3373.html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Zelený brouk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www.clker.com/clipart-1731.html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Skokan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www.clker.com/clipart-3344.html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Beruška		</a:t>
            </a:r>
            <a:r>
              <a:rPr lang="cs-CZ" sz="1000" dirty="0"/>
              <a:t>http://www.clker.com/clipart-ladybug.html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Žlutý motýl		http</a:t>
            </a:r>
            <a:r>
              <a:rPr lang="cs-CZ" sz="1000" dirty="0"/>
              <a:t>://</a:t>
            </a:r>
            <a:r>
              <a:rPr lang="cs-CZ" sz="1000" dirty="0" smtClean="0"/>
              <a:t>www.clker.com/clipart-butterfly.html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Hnědý brouk		http</a:t>
            </a:r>
            <a:r>
              <a:rPr lang="cs-CZ" sz="1000" dirty="0"/>
              <a:t>://</a:t>
            </a:r>
            <a:r>
              <a:rPr lang="cs-CZ" sz="1000" dirty="0" smtClean="0"/>
              <a:t>www.clker.com/clipart-insect-beetle.html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Zelená moucha		http</a:t>
            </a:r>
            <a:r>
              <a:rPr lang="cs-CZ" sz="1000" dirty="0"/>
              <a:t>://</a:t>
            </a:r>
            <a:r>
              <a:rPr lang="cs-CZ" sz="1000" dirty="0" smtClean="0"/>
              <a:t>www.clker.com/clipart-green-house-fly.html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Pavouk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www.clker.com/clipart-spider-4.html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Mravenec		</a:t>
            </a:r>
            <a:r>
              <a:rPr lang="cs-CZ" sz="1000" dirty="0"/>
              <a:t>http://www.clker.com/clipart-26734.html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Mandelinka		http</a:t>
            </a:r>
            <a:r>
              <a:rPr lang="cs-CZ" sz="1000" dirty="0"/>
              <a:t>://www.clker.com/clipart-3372.html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Plástev medu		http</a:t>
            </a:r>
            <a:r>
              <a:rPr lang="cs-CZ" sz="1000" dirty="0"/>
              <a:t>://www.clker.com/clipart-3088.html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Modrý motýl		http</a:t>
            </a:r>
            <a:r>
              <a:rPr lang="cs-CZ" sz="1000" dirty="0"/>
              <a:t>://www.clker.com/clipart-mariposa-butterfly.html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Včela		</a:t>
            </a:r>
            <a:r>
              <a:rPr lang="cs-CZ" sz="1000" dirty="0"/>
              <a:t>http://www.clker.com/clipart-little-bee-2.html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Med		</a:t>
            </a:r>
            <a:r>
              <a:rPr lang="cs-CZ" sz="1000" dirty="0"/>
              <a:t>http://www.clker.com/clipart-89644.html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Kreslený pavouk		http</a:t>
            </a:r>
            <a:r>
              <a:rPr lang="cs-CZ" sz="1000" dirty="0"/>
              <a:t>://</a:t>
            </a:r>
            <a:r>
              <a:rPr lang="cs-CZ" sz="1000" dirty="0" smtClean="0"/>
              <a:t>www.clker.com/clipart-10070.html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Včela medonosná	</a:t>
            </a:r>
            <a:r>
              <a:rPr lang="cs-CZ" sz="1000" dirty="0"/>
              <a:t>http://</a:t>
            </a:r>
            <a:r>
              <a:rPr lang="cs-CZ" sz="1000" dirty="0" smtClean="0"/>
              <a:t>cs.wikipedia.org/wiki/Soubor:Apis_mellifera_bi.jpg</a:t>
            </a:r>
          </a:p>
          <a:p>
            <a:pPr marL="0" indent="0">
              <a:buNone/>
              <a:defRPr/>
            </a:pPr>
            <a:r>
              <a:rPr lang="cs-CZ" sz="1000" dirty="0" smtClean="0"/>
              <a:t>Čmelák zemní		http</a:t>
            </a:r>
            <a:r>
              <a:rPr lang="cs-CZ" sz="1000" dirty="0"/>
              <a:t>://</a:t>
            </a:r>
            <a:r>
              <a:rPr lang="cs-CZ" sz="1000" dirty="0" smtClean="0"/>
              <a:t>cs.wikipedia.org/wiki/Soubor:Bombus_terrestris1_trzmiel_ziemny_small.jpg</a:t>
            </a:r>
          </a:p>
          <a:p>
            <a:pPr marL="0" indent="0">
              <a:buNone/>
              <a:defRPr/>
            </a:pPr>
            <a:r>
              <a:rPr lang="cs-CZ" sz="1000" dirty="0"/>
              <a:t>Bělásek zelný		http://cs.wikipedia.org/wiki/Soubor:ComputerHotline_-_Pieris_brassicae_(by).jpg</a:t>
            </a:r>
          </a:p>
          <a:p>
            <a:pPr marL="0" indent="0">
              <a:buNone/>
              <a:defRPr/>
            </a:pPr>
            <a:r>
              <a:rPr lang="cs-CZ" sz="1000" dirty="0" smtClean="0"/>
              <a:t>Moucha domácí		</a:t>
            </a:r>
            <a:r>
              <a:rPr lang="cs-CZ" sz="1000" dirty="0"/>
              <a:t>http://</a:t>
            </a:r>
            <a:r>
              <a:rPr lang="cs-CZ" sz="1000" dirty="0" smtClean="0"/>
              <a:t>cs.wikipedia.org/wiki/Soubor:Musca_domestica_September_2007-1.jpg</a:t>
            </a:r>
          </a:p>
          <a:p>
            <a:pPr marL="0" indent="0">
              <a:buNone/>
              <a:defRPr/>
            </a:pPr>
            <a:r>
              <a:rPr lang="cs-CZ" sz="1000" dirty="0" smtClean="0"/>
              <a:t>Střevlík kožitý		</a:t>
            </a:r>
            <a:r>
              <a:rPr lang="cs-CZ" sz="1000" dirty="0"/>
              <a:t>http://</a:t>
            </a:r>
            <a:r>
              <a:rPr lang="cs-CZ" sz="1000" dirty="0" smtClean="0"/>
              <a:t>cs.wikipedia.org/wiki/St%C5%99evl%C3%ADk</a:t>
            </a:r>
          </a:p>
          <a:p>
            <a:pPr marL="0" indent="0">
              <a:buNone/>
              <a:defRPr/>
            </a:pPr>
            <a:r>
              <a:rPr lang="cs-CZ" sz="1000" dirty="0" smtClean="0"/>
              <a:t>Pavouk (sekáč rohatý)	</a:t>
            </a:r>
            <a:r>
              <a:rPr lang="cs-CZ" sz="1000" dirty="0"/>
              <a:t>http://</a:t>
            </a:r>
            <a:r>
              <a:rPr lang="cs-CZ" sz="1000" dirty="0" smtClean="0"/>
              <a:t>cs.wikipedia.org/wiki/Soubor:Phalangium_opilio_with_parasitic_Mite_larvae_20060729_top.jpg</a:t>
            </a:r>
          </a:p>
          <a:p>
            <a:pPr marL="0" indent="0">
              <a:buNone/>
              <a:defRPr/>
            </a:pPr>
            <a:r>
              <a:rPr lang="cs-CZ" sz="1000" dirty="0" smtClean="0"/>
              <a:t>Klíště obecné		</a:t>
            </a:r>
            <a:r>
              <a:rPr lang="cs-CZ" sz="1000" dirty="0"/>
              <a:t>http://</a:t>
            </a:r>
            <a:r>
              <a:rPr lang="cs-CZ" sz="1000" dirty="0" smtClean="0"/>
              <a:t>cs.wikipedia.org/wiki/Soubor:Ixodes.ricinus.searching.jpg</a:t>
            </a:r>
          </a:p>
          <a:p>
            <a:pPr marL="0" indent="0">
              <a:buNone/>
              <a:defRPr/>
            </a:pPr>
            <a:r>
              <a:rPr lang="cs-CZ" sz="1000" dirty="0" smtClean="0"/>
              <a:t>Tulipány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www.clker.com/clipart-2530.html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Vysoká tráva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www.clker.com/clipart-seagrass.html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Mraveniště		</a:t>
            </a:r>
            <a:r>
              <a:rPr lang="cs-CZ" sz="1000" dirty="0"/>
              <a:t>http://cs.wikipedia.org/wiki/Soubor:Anthill_in_natural_monument_Poust_in_2011_(7).JPG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Vosí hnízdo		</a:t>
            </a:r>
            <a:r>
              <a:rPr lang="cs-CZ" sz="1000" dirty="0"/>
              <a:t>http://cs.wikipedia.org/wiki/Soubor:Common_wasp,_</a:t>
            </a:r>
            <a:r>
              <a:rPr lang="cs-CZ" sz="1000" dirty="0" smtClean="0"/>
              <a:t>Queen_and_nest.jpg</a:t>
            </a:r>
          </a:p>
          <a:p>
            <a:pPr marL="0" indent="0">
              <a:buNone/>
              <a:defRPr/>
            </a:pPr>
            <a:r>
              <a:rPr lang="cs-CZ" sz="1000" dirty="0"/>
              <a:t>Vážka		http://cs.wikipedia.org/wiki/Soubor:Orthetrum_cancellatum_(male).JPG</a:t>
            </a:r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http://www.clker.com/cliparts/8/c/4/2/11954242322122977760ryanlerch_ragno_the_spider_with_a_simple_web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707" y="676634"/>
            <a:ext cx="2876468" cy="322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14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446</Words>
  <Application>Microsoft Office PowerPoint</Application>
  <PresentationFormat>Předvádění na obrazovce (4:3)</PresentationFormat>
  <Paragraphs>175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62</cp:revision>
  <dcterms:created xsi:type="dcterms:W3CDTF">2013-12-01T09:41:20Z</dcterms:created>
  <dcterms:modified xsi:type="dcterms:W3CDTF">2014-01-12T09:38:17Z</dcterms:modified>
</cp:coreProperties>
</file>