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017" autoAdjust="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FC943-B395-4304-9B79-42DC64097AF9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236A84-8944-4D1A-83B0-619E23BD369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6D198B-60A3-4C3C-B2A0-16108793EE3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06EB43-554B-4860-BDC7-676AA036DE1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Podávání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léků konečníkem – per </a:t>
                      </a:r>
                      <a:r>
                        <a:rPr lang="cs-CZ" sz="2000" b="0" u="none" baseline="0" dirty="0" err="1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rectum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VY_32_INOVACE_5C_TOŠ_11(20)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Autofit/>
          </a:bodyPr>
          <a:lstStyle/>
          <a:p>
            <a:r>
              <a:rPr lang="cs-CZ" b="1" dirty="0" smtClean="0"/>
              <a:t>Podávání léků konečníkem – per </a:t>
            </a:r>
            <a:r>
              <a:rPr lang="cs-CZ" b="1" dirty="0" err="1" smtClean="0"/>
              <a:t>rectum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Léky podávané konečníkem působí asi za 15 </a:t>
            </a:r>
            <a:r>
              <a:rPr lang="cs-CZ" dirty="0" smtClean="0"/>
              <a:t>minut.</a:t>
            </a:r>
            <a:endParaRPr lang="cs-CZ" dirty="0"/>
          </a:p>
        </p:txBody>
      </p:sp>
      <p:pic>
        <p:nvPicPr>
          <p:cNvPr id="6" name="Obrázek 5" descr="F4009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3140968"/>
            <a:ext cx="3936437" cy="295232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084168" y="6309320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6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Zavádění čípků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/>
              <a:t>pohyblivý a chápající nemocný si může zavést čípek sám =&gt; vysvětlíme mu postup</a:t>
            </a:r>
          </a:p>
          <a:p>
            <a:r>
              <a:rPr lang="cs-CZ" dirty="0"/>
              <a:t>ostatním zavedeme čípek sami: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oblékneme si ochranné rukavice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vysvětlíme nemocnému postup a otočíme jej na bok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/>
              <a:t>roztáhneme mu hýždě a ukazovákem čípek zavedeme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Léčebné čípky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itchFamily="2" charset="2"/>
              <a:buChar char="Ø"/>
            </a:pPr>
            <a:r>
              <a:rPr lang="cs-CZ" sz="3600" dirty="0"/>
              <a:t>zmírňují bolest, </a:t>
            </a:r>
            <a:endParaRPr lang="cs-CZ" sz="3600" dirty="0" smtClean="0"/>
          </a:p>
          <a:p>
            <a:pPr lvl="0">
              <a:buFont typeface="Wingdings" pitchFamily="2" charset="2"/>
              <a:buChar char="Ø"/>
            </a:pPr>
            <a:r>
              <a:rPr lang="cs-CZ" sz="3600" dirty="0" smtClean="0"/>
              <a:t>tlumí </a:t>
            </a:r>
            <a:r>
              <a:rPr lang="cs-CZ" sz="3600" dirty="0"/>
              <a:t>křeče</a:t>
            </a:r>
            <a:r>
              <a:rPr lang="cs-CZ" sz="3600" dirty="0" smtClean="0"/>
              <a:t>,</a:t>
            </a:r>
          </a:p>
          <a:p>
            <a:pPr lvl="0">
              <a:buFont typeface="Wingdings" pitchFamily="2" charset="2"/>
              <a:buChar char="Ø"/>
            </a:pPr>
            <a:r>
              <a:rPr lang="cs-CZ" sz="3600" dirty="0" smtClean="0"/>
              <a:t> </a:t>
            </a:r>
            <a:r>
              <a:rPr lang="cs-CZ" sz="3600" dirty="0"/>
              <a:t>snižují teplotu, </a:t>
            </a:r>
            <a:endParaRPr lang="cs-CZ" sz="3600" dirty="0" smtClean="0"/>
          </a:p>
          <a:p>
            <a:pPr lvl="0">
              <a:buFont typeface="Wingdings" pitchFamily="2" charset="2"/>
              <a:buChar char="Ø"/>
            </a:pPr>
            <a:r>
              <a:rPr lang="cs-CZ" sz="3600" dirty="0" smtClean="0"/>
              <a:t>potlačují </a:t>
            </a:r>
            <a:r>
              <a:rPr lang="cs-CZ" sz="3600" dirty="0"/>
              <a:t>pocit na zvracení, </a:t>
            </a:r>
            <a:endParaRPr lang="cs-CZ" sz="3600" dirty="0" smtClean="0"/>
          </a:p>
          <a:p>
            <a:pPr lvl="0">
              <a:buFont typeface="Wingdings" pitchFamily="2" charset="2"/>
              <a:buChar char="Ø"/>
            </a:pPr>
            <a:r>
              <a:rPr lang="cs-CZ" sz="3600" dirty="0" smtClean="0"/>
              <a:t>potlačují </a:t>
            </a:r>
            <a:r>
              <a:rPr lang="cs-CZ" sz="3600" dirty="0"/>
              <a:t>krvácení při hemeroidech, </a:t>
            </a:r>
            <a:endParaRPr lang="cs-CZ" sz="3600" dirty="0" smtClean="0"/>
          </a:p>
          <a:p>
            <a:pPr lvl="0">
              <a:buFont typeface="Wingdings" pitchFamily="2" charset="2"/>
              <a:buChar char="Ø"/>
            </a:pPr>
            <a:r>
              <a:rPr lang="cs-CZ" sz="3600" dirty="0" smtClean="0"/>
              <a:t>přispívají </a:t>
            </a:r>
            <a:r>
              <a:rPr lang="cs-CZ" sz="3600" dirty="0"/>
              <a:t>ke snazšímu odchodu stolice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9000"/>
                            </p:stCondLst>
                            <p:childTnLst>
                              <p:par>
                                <p:cTn id="3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Vpravování mastí do konečníku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endParaRPr lang="cs-CZ" sz="4000" dirty="0" smtClean="0"/>
          </a:p>
          <a:p>
            <a:pPr lvl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mast </a:t>
            </a:r>
            <a:r>
              <a:rPr lang="cs-CZ" sz="4000" dirty="0"/>
              <a:t>se jemně nanese </a:t>
            </a:r>
            <a:r>
              <a:rPr lang="cs-CZ" sz="4000" dirty="0" smtClean="0"/>
              <a:t>prstem v</a:t>
            </a:r>
            <a:r>
              <a:rPr lang="cs-CZ" sz="4000" dirty="0"/>
              <a:t> ochranné rukavici přímo do konečníku a jeho okolí nebo pomocí nástavce – </a:t>
            </a:r>
            <a:r>
              <a:rPr lang="cs-CZ" sz="4000" dirty="0" smtClean="0"/>
              <a:t>aplikátoru  </a:t>
            </a:r>
            <a:endParaRPr lang="cs-CZ" sz="4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/>
              <a:t>Léčebné klyzma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4000" dirty="0"/>
              <a:t>do tlustého střeva se zavádí lék nebo výživné látky</a:t>
            </a:r>
          </a:p>
          <a:p>
            <a:pPr lvl="0">
              <a:buFont typeface="Wingdings" pitchFamily="2" charset="2"/>
              <a:buChar char="Ø"/>
            </a:pPr>
            <a:r>
              <a:rPr lang="cs-CZ" sz="4000" dirty="0"/>
              <a:t>nemocný má být předem vyprázdněn</a:t>
            </a:r>
          </a:p>
          <a:p>
            <a:pPr lvl="0">
              <a:buFont typeface="Wingdings" pitchFamily="2" charset="2"/>
              <a:buChar char="Ø"/>
            </a:pPr>
            <a:r>
              <a:rPr lang="cs-CZ" sz="4000" dirty="0"/>
              <a:t>podává se buď </a:t>
            </a:r>
            <a:r>
              <a:rPr lang="cs-CZ" sz="4000" dirty="0" err="1"/>
              <a:t>mikroklyzmatem</a:t>
            </a:r>
            <a:r>
              <a:rPr lang="cs-CZ" sz="4000" dirty="0"/>
              <a:t> nebo kapénkovým klyzmatem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Popiš postup při zavádění    čípku nemocnému.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Vyjmenuj léčebné účinky čípků.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způsobem vpravíme mast do konečníku?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do konečníku zavádíme léčebným 	klyzmatem a jak se 	podává?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pPr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Vyhledej názvy léčebných čípků, při jakých zdravotních problémech se používají.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Vyhledej pomůcky k </a:t>
            </a:r>
            <a:r>
              <a:rPr lang="cs-CZ" dirty="0" err="1" smtClean="0"/>
              <a:t>mikroklyzmatu</a:t>
            </a:r>
            <a:r>
              <a:rPr lang="cs-CZ" dirty="0" smtClean="0"/>
              <a:t>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Využij a pracuj s internetovými zdroji.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0"/>
                            </p:stCondLst>
                            <p:childTnLst>
                              <p:par>
                                <p:cTn id="26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000"/>
                            </p:stCondLst>
                            <p:childTnLst>
                              <p:par>
                                <p:cTn id="34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8000"/>
                            </p:stCondLst>
                            <p:childTnLst>
                              <p:par>
                                <p:cTn id="38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9000"/>
                            </p:stCondLst>
                            <p:childTnLst>
                              <p:par>
                                <p:cTn id="42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418740"/>
            <a:ext cx="91440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</a:t>
            </a: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dirty="0" smtClean="0"/>
              <a:t>NEZNÁMÝ. </a:t>
            </a:r>
            <a:r>
              <a:rPr lang="cs-CZ" sz="2800" i="1" dirty="0" smtClean="0"/>
              <a:t>Ose.</a:t>
            </a:r>
            <a:r>
              <a:rPr lang="cs-CZ" sz="2800" i="1" smtClean="0"/>
              <a:t>zshk.cz</a:t>
            </a:r>
            <a:r>
              <a:rPr lang="cs-CZ" sz="2800" dirty="0" smtClean="0"/>
              <a:t> [online]. [cit. 28.11.2013]. Dostupný na WWW: http://ose.</a:t>
            </a:r>
            <a:r>
              <a:rPr lang="cs-CZ" sz="2800" dirty="0" err="1" smtClean="0"/>
              <a:t>zshk.cz</a:t>
            </a:r>
            <a:r>
              <a:rPr lang="cs-CZ" sz="2800" dirty="0" smtClean="0"/>
              <a:t>/</a:t>
            </a:r>
            <a:r>
              <a:rPr lang="cs-CZ" sz="2800" dirty="0" err="1" smtClean="0"/>
              <a:t>vyuka</a:t>
            </a:r>
            <a:r>
              <a:rPr lang="cs-CZ" sz="2800" dirty="0" smtClean="0"/>
              <a:t>/</a:t>
            </a:r>
            <a:r>
              <a:rPr lang="cs-CZ" sz="2800" dirty="0" err="1" smtClean="0"/>
              <a:t>osetrovatelske</a:t>
            </a:r>
            <a:r>
              <a:rPr lang="cs-CZ" sz="2800" dirty="0" smtClean="0"/>
              <a:t>-postupy.</a:t>
            </a:r>
            <a:r>
              <a:rPr lang="cs-CZ" sz="2800" dirty="0" err="1" smtClean="0"/>
              <a:t>aspx</a:t>
            </a:r>
            <a:r>
              <a:rPr lang="cs-CZ" sz="2800" dirty="0" smtClean="0"/>
              <a:t>?id=22</a:t>
            </a:r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275</Words>
  <Application>Microsoft Office PowerPoint</Application>
  <PresentationFormat>Předvádění na obrazovce (4:3)</PresentationFormat>
  <Paragraphs>73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Anotace</vt:lpstr>
      <vt:lpstr>Podávání léků konečníkem – per rectum </vt:lpstr>
      <vt:lpstr>Zavádění čípků</vt:lpstr>
      <vt:lpstr>Léčebné čípky</vt:lpstr>
      <vt:lpstr>Vpravování mastí do konečníku</vt:lpstr>
      <vt:lpstr>Léčebné klyzma</vt:lpstr>
      <vt:lpstr>Kontrolní otázky a cvičení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Podávání léků konečníkem – per rectum </dc:title>
  <dc:creator>Admin</dc:creator>
  <cp:lastModifiedBy>Dum</cp:lastModifiedBy>
  <cp:revision>11</cp:revision>
  <dcterms:created xsi:type="dcterms:W3CDTF">2013-10-13T16:08:40Z</dcterms:created>
  <dcterms:modified xsi:type="dcterms:W3CDTF">2014-02-23T11:03:34Z</dcterms:modified>
</cp:coreProperties>
</file>