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59" r:id="rId9"/>
    <p:sldId id="265" r:id="rId10"/>
    <p:sldId id="266" r:id="rId11"/>
    <p:sldId id="267" r:id="rId12"/>
    <p:sldId id="268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9.png"/><Relationship Id="rId7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1.png"/><Relationship Id="rId10" Type="http://schemas.openxmlformats.org/officeDocument/2006/relationships/image" Target="../media/image15.png"/><Relationship Id="rId4" Type="http://schemas.openxmlformats.org/officeDocument/2006/relationships/image" Target="../media/image5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5.png"/><Relationship Id="rId3" Type="http://schemas.openxmlformats.org/officeDocument/2006/relationships/image" Target="../media/image16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9.png"/><Relationship Id="rId9" Type="http://schemas.openxmlformats.org/officeDocument/2006/relationships/image" Target="../media/image21.png"/><Relationship Id="rId14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3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8.png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0.pn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5.png"/><Relationship Id="rId3" Type="http://schemas.openxmlformats.org/officeDocument/2006/relationships/image" Target="../media/image16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9.png"/><Relationship Id="rId9" Type="http://schemas.openxmlformats.org/officeDocument/2006/relationships/image" Target="../media/image21.png"/><Relationship Id="rId1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3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8.png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313"/>
            <a:ext cx="8229600" cy="496902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materiálu: </a:t>
            </a:r>
            <a:r>
              <a:rPr lang="cs-CZ" b="1" dirty="0" smtClean="0"/>
              <a:t>VY_12_INOVACE_ČJS.2.Bal.34_Živá_a_neživá_příroda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Datum</a:t>
            </a:r>
            <a:r>
              <a:rPr lang="cs-CZ" dirty="0"/>
              <a:t>: </a:t>
            </a:r>
            <a:r>
              <a:rPr lang="cs-CZ" b="1" dirty="0" smtClean="0"/>
              <a:t>2</a:t>
            </a:r>
            <a:r>
              <a:rPr lang="cs-CZ" b="1" dirty="0" smtClean="0"/>
              <a:t>. </a:t>
            </a:r>
            <a:r>
              <a:rPr lang="cs-CZ" b="1" dirty="0" smtClean="0"/>
              <a:t>1. 2014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 smtClean="0"/>
              <a:t>druhý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b="1" dirty="0"/>
              <a:t>	</a:t>
            </a:r>
            <a:r>
              <a:rPr lang="cs-CZ" b="1" dirty="0" smtClean="0"/>
              <a:t>Živá a neživá příroda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Anotace: Prezentace je určena žákům druhého ročníku a slouží k procvičování </a:t>
            </a:r>
          </a:p>
          <a:p>
            <a:pPr marL="0" indent="0">
              <a:buNone/>
            </a:pPr>
            <a:r>
              <a:rPr lang="cs-CZ" b="1" dirty="0" smtClean="0"/>
              <a:t>                 znalostí o živé a neživé přírodě. Žáci poznávají přírodniny živé a neživé,</a:t>
            </a:r>
          </a:p>
          <a:p>
            <a:pPr marL="0" indent="0">
              <a:buNone/>
            </a:pPr>
            <a:r>
              <a:rPr lang="cs-CZ" b="1" dirty="0" smtClean="0"/>
              <a:t>                 u živých přírodnin vybírají způsob, kterým se pohybují a rozmnožují.</a:t>
            </a:r>
          </a:p>
          <a:p>
            <a:pPr marL="0" indent="0">
              <a:buNone/>
            </a:pPr>
            <a:r>
              <a:rPr lang="cs-CZ" b="1" dirty="0" smtClean="0"/>
              <a:t>                 Názvy neživých přírodnin zařazují do vět podle jejich obsahu.</a:t>
            </a:r>
          </a:p>
          <a:p>
            <a:pPr marL="0" indent="0">
              <a:buNone/>
            </a:pPr>
            <a:r>
              <a:rPr lang="cs-CZ" b="1" dirty="0" smtClean="0"/>
              <a:t>       </a:t>
            </a:r>
          </a:p>
          <a:p>
            <a:pPr marL="0" indent="0">
              <a:buNone/>
            </a:pPr>
            <a:r>
              <a:rPr lang="cs-CZ" b="1" dirty="0" smtClean="0"/>
              <a:t>             </a:t>
            </a: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543163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clker.com/cliparts/f/4/f/1/119714853862138461freedo_Fawn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79166"/>
            <a:ext cx="2451653" cy="2418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54974" y="6583267"/>
            <a:ext cx="9019174" cy="260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cs-CZ" sz="1200" b="1" dirty="0" smtClean="0"/>
              <a:t>Autorem materiálu a všech jeho částí, není-li uvedeno jinak, je Mgr. Pavla Balejová.</a:t>
            </a:r>
          </a:p>
          <a:p>
            <a:pPr algn="ctr">
              <a:lnSpc>
                <a:spcPct val="80000"/>
              </a:lnSpc>
              <a:buFont typeface="Arial" pitchFamily="34" charset="0"/>
              <a:buNone/>
              <a:defRPr/>
            </a:pPr>
            <a:endParaRPr lang="cs-CZ" sz="1400" b="1" dirty="0"/>
          </a:p>
        </p:txBody>
      </p:sp>
      <p:sp>
        <p:nvSpPr>
          <p:cNvPr id="2" name="Obdélník 1"/>
          <p:cNvSpPr/>
          <p:nvPr/>
        </p:nvSpPr>
        <p:spPr>
          <a:xfrm>
            <a:off x="560105" y="747504"/>
            <a:ext cx="820891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Ž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I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Á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CC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Ž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I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Á</a:t>
            </a:r>
          </a:p>
          <a:p>
            <a:pPr algn="ctr"/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CC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P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Ř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Í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R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D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7030A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8244408" y="116632"/>
            <a:ext cx="785512" cy="748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395536" y="2270998"/>
            <a:ext cx="630014" cy="58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06557" y="5000211"/>
            <a:ext cx="615449" cy="58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2564904"/>
            <a:ext cx="615449" cy="58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31025" y="3533254"/>
            <a:ext cx="1425869" cy="2622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963227" y="3604552"/>
            <a:ext cx="1701333" cy="2622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http://www.clker.com/cliparts/G/F/d/i/O/N/bushes-hi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65"/>
          <a:stretch/>
        </p:blipFill>
        <p:spPr bwMode="auto">
          <a:xfrm>
            <a:off x="6156176" y="5194506"/>
            <a:ext cx="2743229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9212" y="61704"/>
            <a:ext cx="998184" cy="951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http://www.clker.com/cliparts/6/c/1/9/11954421781272093507ryanlerch_Golden_Plovers.svg.me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2623" y="98376"/>
            <a:ext cx="1728192" cy="70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lker.com/cliparts/0/b/8/9/1216137609217389073Angelo_Gemmi_stone.svg.me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35756"/>
            <a:ext cx="1394514" cy="181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http://www.clker.com/cliparts/0/b/8/9/1216137609217389073Angelo_Gemmi_stone.svg.med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628989" y="5705827"/>
            <a:ext cx="607268" cy="791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22947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Nejprve si nahlas přečti úvodní článek.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760" y="1412776"/>
            <a:ext cx="8543066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Příroda kolem nás se dá rozdělit na živou a neživou.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 živé přírody patří rostliny a živočichové, protože dýchají kyslík, přijímají živiny, rostou, pohybují se a rozmnožují. Voda, vzduch a půda nerostou, nedýchají, ani se nerozmnožují. Patří tedy do neživé přírody. Přírodu musíme chránit a žádnou její část zbytečně neničíme. Vždyť i člověk je součástí přírody. Některé přírodniny využívá jako suroviny pro své výrobky.</a:t>
            </a:r>
          </a:p>
        </p:txBody>
      </p:sp>
      <p:pic>
        <p:nvPicPr>
          <p:cNvPr id="9" name="Picture 8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009" y="233293"/>
            <a:ext cx="1211047" cy="1154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05564" y="622034"/>
            <a:ext cx="615449" cy="58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 descr="http://www.clker.com/cliparts/0/b/8/9/1216137609217389073Angelo_Gemmi_stone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8" y="4857760"/>
            <a:ext cx="1394514" cy="181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www.clker.com/cliparts/0/b/8/9/1216137609217389073Angelo_Gemmi_stone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2305" y="5315151"/>
            <a:ext cx="785108" cy="1022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://www.clker.com/cliparts/0/b/8/9/1216137609217389073Angelo_Gemmi_stone.svg.me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9373" y="5661248"/>
            <a:ext cx="607268" cy="791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ttp://www.clker.com/cliparts/0/b/8/9/1216137609217389073Angelo_Gemmi_stone.svg.me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8097453" y="5638700"/>
            <a:ext cx="607268" cy="791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http://www.clker.com/cliparts/G/F/d/i/O/N/bushes-hi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65"/>
          <a:stretch/>
        </p:blipFill>
        <p:spPr bwMode="auto">
          <a:xfrm>
            <a:off x="53490" y="5377806"/>
            <a:ext cx="2743229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http://www.clker.com/cliparts/b/T/v/f/6/G/lilys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9103" y="4869161"/>
            <a:ext cx="1011776" cy="1535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www.clker.com/cliparts/7/6/0/a/1194984732275610276daffodil_jonathan_dietri_01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423967" y="5046513"/>
            <a:ext cx="590041" cy="136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5553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Rozhodni, co patří do živé a co do neživé přírody.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107504" y="3697449"/>
            <a:ext cx="4392487" cy="223803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4644008" y="3697449"/>
            <a:ext cx="4392488" cy="223803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223627" y="3731380"/>
            <a:ext cx="21602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ž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ivá příroda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610411" y="3697449"/>
            <a:ext cx="24596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eživá příroda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 descr="http://www.clker.com/cliparts/i/W/f/P/a/p/mouse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08" y="1059979"/>
            <a:ext cx="1104437" cy="561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3146" y="740861"/>
            <a:ext cx="1071306" cy="102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http://www.clker.com/cliparts/f/4/f/1/119714853862138461freedo_Fawn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732539"/>
            <a:ext cx="1043549" cy="1029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0" descr="http://www.clker.com/cliparts/1/c/c/6/1220545287120708193jimmiet_Monarch_Butterfly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223" y="757967"/>
            <a:ext cx="782922" cy="942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8/7/e/8/1194986745221290688fire_valessio_soares_de_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5426" y="561505"/>
            <a:ext cx="1317948" cy="155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http://www.clker.com/cliparts/0/b/8/9/1216137609217389073Angelo_Gemmi_stone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849039"/>
            <a:ext cx="697257" cy="908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7567" y="1988840"/>
            <a:ext cx="828417" cy="1146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http://www.clker.com/cliparts/b/T/v/f/6/G/lilys-m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908" y="1964419"/>
            <a:ext cx="721782" cy="1095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4/2/4/6/11954460462053156856fir_tree_micha_l_latour_01.svg.me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715" y="1912934"/>
            <a:ext cx="734536" cy="1298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8/c/7/9/12284211212082395678rg1024_beach.svg.hi.png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58"/>
          <a:stretch/>
        </p:blipFill>
        <p:spPr bwMode="auto">
          <a:xfrm>
            <a:off x="5972636" y="2229886"/>
            <a:ext cx="1260738" cy="905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a/a/6/4/1228428520667582858sivvus_weather_symbols_4.svg.med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9278" y="2229886"/>
            <a:ext cx="1164614" cy="993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clker.com/cliparts/e/0/7/4/1194989727766910731the_moon_dan_gerhards_01.svg.med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223" y="2326325"/>
            <a:ext cx="722549" cy="712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5364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k živým přírodninám,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jakým způsobem se pohybují.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clker.com/cliparts/b/7/a/c/11949898031195101122gatto_cat_architetto_fra_03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299" y="1087915"/>
            <a:ext cx="1489348" cy="1484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http://www.clker.com/cliparts/1/1/a/5/12316853131086947038mekonee_29_ladybug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830" y="1142747"/>
            <a:ext cx="1247842" cy="1318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7/f/5/4/11949847152118158226tulips_ganson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662" y="1142747"/>
            <a:ext cx="1221227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i/z/K/Y/F/D/jellyfish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973976"/>
            <a:ext cx="1438705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2/1/b/0/12065766141921761702rygle_Snake_Colour_Outline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984" y="3645024"/>
            <a:ext cx="2857500" cy="666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a/e/4/0/11954412511420549680molumen_Fish_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246" y="3429000"/>
            <a:ext cx="1851828" cy="76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www.clker.com/cliparts/Y/f/v/m/p/3/flying-bird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429000"/>
            <a:ext cx="1177877" cy="118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clker.com/cliparts/b/c/a/b/1197159923103778050TheresaKnott_frog.svg.me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3272" y="3602918"/>
            <a:ext cx="1143597" cy="75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2412994" y="5007570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plave</a:t>
            </a:r>
            <a:endParaRPr lang="cs-CZ" sz="28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412993" y="5687420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lazí se</a:t>
            </a:r>
            <a:endParaRPr lang="cs-CZ" sz="28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10564" y="5007570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skáče</a:t>
            </a:r>
            <a:endParaRPr lang="cs-CZ" sz="28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10563" y="5669200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běhá</a:t>
            </a:r>
            <a:endParaRPr lang="cs-CZ" sz="28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020272" y="4987093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leze</a:t>
            </a:r>
            <a:endParaRPr lang="cs-CZ" sz="28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020272" y="5666943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1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tevírá a zavírá květy</a:t>
            </a:r>
            <a:endParaRPr lang="cs-CZ" sz="1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717842" y="4987093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létá</a:t>
            </a:r>
            <a:endParaRPr lang="cs-CZ" sz="28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717841" y="5648723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znáší se</a:t>
            </a:r>
            <a:endParaRPr lang="cs-CZ" sz="28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Rectangle 3"/>
          <p:cNvSpPr txBox="1">
            <a:spLocks noChangeArrowheads="1"/>
          </p:cNvSpPr>
          <p:nvPr/>
        </p:nvSpPr>
        <p:spPr>
          <a:xfrm>
            <a:off x="154974" y="6583267"/>
            <a:ext cx="9019174" cy="2606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cs-CZ" sz="1600" b="1" dirty="0" smtClean="0"/>
              <a:t>Rostliny se nepohybují z místa na místo, ale hýbají svými částmi.</a:t>
            </a:r>
          </a:p>
          <a:p>
            <a:pPr algn="ctr">
              <a:lnSpc>
                <a:spcPct val="80000"/>
              </a:lnSpc>
              <a:buFont typeface="Arial" pitchFamily="34" charset="0"/>
              <a:buNone/>
              <a:defRPr/>
            </a:pPr>
            <a:endParaRPr lang="cs-CZ" sz="1800" b="1" dirty="0"/>
          </a:p>
        </p:txBody>
      </p:sp>
    </p:spTree>
    <p:extLst>
      <p:ext uri="{BB962C8B-B14F-4D97-AF65-F5344CB8AC3E}">
        <p14:creationId xmlns:p14="http://schemas.microsoft.com/office/powerpoint/2010/main" val="1779536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Dokonči správně věty o neživých přírodninách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spojením čarou.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30054" y="2100867"/>
            <a:ext cx="9189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Půda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3773" y="2562532"/>
            <a:ext cx="15533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Voda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0054" y="3024197"/>
            <a:ext cx="134025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Mraky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91106" y="3490763"/>
            <a:ext cx="146196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Slunce 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1107" y="3967319"/>
            <a:ext cx="12239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Oheň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4061" y="4428984"/>
            <a:ext cx="11883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Skála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37016" y="1664220"/>
            <a:ext cx="11424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Vzduch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5" name="Picture 8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161" y="577253"/>
            <a:ext cx="1071306" cy="102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0" descr="http://www.clker.com/cliparts/a/a/6/4/1228428520667582858sivvus_weather_symbols_4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9438" y="670416"/>
            <a:ext cx="1164614" cy="993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clker.com/cliparts/G/F/d/i/O/N/bushes-hi.p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65"/>
          <a:stretch/>
        </p:blipFill>
        <p:spPr bwMode="auto">
          <a:xfrm>
            <a:off x="983166" y="5323419"/>
            <a:ext cx="2743229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http://www.clker.com/cliparts/1/1/a/5/12316853131086947038mekonee_29_ladybug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3073" y="5805264"/>
            <a:ext cx="794991" cy="840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www.clker.com/cliparts/a/1/f/8/13803183991163569201waterfall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70409" y="4659817"/>
            <a:ext cx="1791403" cy="216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délník 18"/>
          <p:cNvSpPr/>
          <p:nvPr/>
        </p:nvSpPr>
        <p:spPr>
          <a:xfrm>
            <a:off x="2856003" y="2100867"/>
            <a:ext cx="546760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 může vyskytovat i jako pára a led.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868669" y="2562532"/>
            <a:ext cx="61054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 tvořena z velkých kamenů, nerostů a hornin.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894950" y="3024197"/>
            <a:ext cx="51751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ení vidět, ale je všude kolem nás.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856002" y="3490763"/>
            <a:ext cx="564511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bsahuje zbytky rostlin a těl živočichů. 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856003" y="3967319"/>
            <a:ext cx="507450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sobě shromažďují vypařenou vodu.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796719" y="4428984"/>
            <a:ext cx="62397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usí být pod kontrolou, aby nebyl nebezpečný.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901911" y="1664220"/>
            <a:ext cx="590225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ává světlo a teplo potřebné k životu.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Šipka doprava 1"/>
          <p:cNvSpPr/>
          <p:nvPr/>
        </p:nvSpPr>
        <p:spPr>
          <a:xfrm>
            <a:off x="1081050" y="2793364"/>
            <a:ext cx="576064" cy="851660"/>
          </a:xfrm>
          <a:prstGeom prst="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9536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9472" y="4334795"/>
            <a:ext cx="2987824" cy="196941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3110552" y="4334795"/>
            <a:ext cx="2987824" cy="196941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6246902" y="4334795"/>
            <a:ext cx="2841579" cy="196941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Zařaď do skupin, jak se živočichové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rostliny rozmnožují.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www.clker.com/cliparts/Z/h/e/U/v/X/chicken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433" y="1228563"/>
            <a:ext cx="1190267" cy="126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clker.com/cliparts/a/6/a/6/1194989844558026598beagle_copper_ganson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176865"/>
            <a:ext cx="1643348" cy="1594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clker.com/cliparts/f/f/6/c/11954458641265747371Gerald_G_KU_taraxacum_officinale.svg.hi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92331"/>
            <a:ext cx="1277368" cy="1594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www.clker.com/cliparts/e/4/3/a/11949846452110606755woman_fashion_01_gerald__01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6482" y="665693"/>
            <a:ext cx="739082" cy="188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www.clker.com/cliparts/e/1/d/9/11954419721404968889johnny_automatic_stork_1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021" y="2770913"/>
            <a:ext cx="682748" cy="149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ttp://www.clker.com/cliparts/e/E/5/h/8/o/swallow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9356" y="2708920"/>
            <a:ext cx="1539768" cy="1333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http://www.clker.com/cliparts/d/u/L/r/U/E/fox-sitting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7556" y="2873962"/>
            <a:ext cx="815980" cy="1290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http://www.clker.com/cliparts/y/C/s/C/Y/L/apple-tree-m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0240" y="2708920"/>
            <a:ext cx="1071563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499116" y="4365032"/>
            <a:ext cx="216024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odí živá mláďata</a:t>
            </a:r>
            <a:endParaRPr lang="cs-CZ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524344" y="4384003"/>
            <a:ext cx="216024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náší vajíčka</a:t>
            </a:r>
            <a:endParaRPr lang="cs-CZ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263536" y="4384003"/>
            <a:ext cx="277296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ozmnožuje se semeny</a:t>
            </a:r>
            <a:endParaRPr lang="cs-CZ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9536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5230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608455" y="3356992"/>
            <a:ext cx="1872208" cy="2232248"/>
          </a:xfrm>
          <a:prstGeom prst="downArrow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66059" y="3533254"/>
            <a:ext cx="1425869" cy="2622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4563" y="3604552"/>
            <a:ext cx="1701333" cy="2622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9241"/>
            <a:ext cx="1380619" cy="1316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www.clker.com/cliparts/6/c/1/9/11954421781272093507ryanlerch_Golden_Plovers.svg.me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284" y="661908"/>
            <a:ext cx="2554676" cy="103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8249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Rozhodni, co patří do živé a co do neživé přírody.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107504" y="3697449"/>
            <a:ext cx="4392487" cy="223803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4644008" y="3697449"/>
            <a:ext cx="4392488" cy="223803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223627" y="3731380"/>
            <a:ext cx="21602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ž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ivá příroda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610411" y="3697449"/>
            <a:ext cx="24596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eživá příroda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 descr="http://www.clker.com/cliparts/i/W/f/P/a/p/mouse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532" y="4240602"/>
            <a:ext cx="1104437" cy="561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991" y="3780867"/>
            <a:ext cx="1071306" cy="102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http://www.clker.com/cliparts/f/4/f/1/119714853862138461freedo_Fawn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9713" y="4149080"/>
            <a:ext cx="1043549" cy="1029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0" descr="http://www.clker.com/cliparts/1/c/c/6/1220545287120708193jimmiet_Monarch_Butterfly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258" y="4147987"/>
            <a:ext cx="782922" cy="942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8/7/e/8/1194986745221290688fire_valessio_soares_de_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865" y="4434419"/>
            <a:ext cx="1317948" cy="155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http://www.clker.com/cliparts/0/b/8/9/1216137609217389073Angelo_Gemmi_stone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3373" y="4238545"/>
            <a:ext cx="697257" cy="908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83867" y="3861048"/>
            <a:ext cx="828417" cy="1146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http://www.clker.com/cliparts/b/T/v/f/6/G/lilys-m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845" y="4663897"/>
            <a:ext cx="721782" cy="1095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4/2/4/6/11954460462053156856fir_tree_micha_l_latour_01.svg.me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9043" y="4619013"/>
            <a:ext cx="734536" cy="1298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8/c/7/9/12284211212082395678rg1024_beach.svg.hi.png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58"/>
          <a:stretch/>
        </p:blipFill>
        <p:spPr bwMode="auto">
          <a:xfrm>
            <a:off x="5099898" y="5073147"/>
            <a:ext cx="1260738" cy="905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a/a/6/4/1228428520667582858sivvus_weather_symbols_4.svg.med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3257" y="5097488"/>
            <a:ext cx="1164614" cy="993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clker.com/cliparts/e/0/7/4/1194989727766910731the_moon_dan_gerhards_01.svg.med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0885" y="3911554"/>
            <a:ext cx="722549" cy="712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12490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k živým přírodninám,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jakým způsobem se pohybují.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clker.com/cliparts/b/7/a/c/11949898031195101122gatto_cat_architetto_fra_03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299" y="1087915"/>
            <a:ext cx="1489348" cy="1484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http://www.clker.com/cliparts/1/1/a/5/12316853131086947038mekonee_29_ladybug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830" y="1142747"/>
            <a:ext cx="1247842" cy="1318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7/f/5/4/11949847152118158226tulips_ganson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662" y="1142747"/>
            <a:ext cx="1221227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i/z/K/Y/F/D/jellyfish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973976"/>
            <a:ext cx="1438705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2/1/b/0/12065766141921761702rygle_Snake_Colour_Outline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984" y="3645024"/>
            <a:ext cx="2857500" cy="666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a/e/4/0/11954412511420549680molumen_Fish_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246" y="3429000"/>
            <a:ext cx="1851828" cy="76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www.clker.com/cliparts/Y/f/v/m/p/3/flying-bird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429000"/>
            <a:ext cx="1177877" cy="118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clker.com/cliparts/b/c/a/b/1197159923103778050TheresaKnott_frog.svg.me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3272" y="3602918"/>
            <a:ext cx="1143597" cy="75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3348072" y="4268374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plave</a:t>
            </a:r>
            <a:endParaRPr lang="cs-CZ" sz="28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77322" y="4529984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lazí se</a:t>
            </a:r>
            <a:endParaRPr lang="cs-CZ" sz="28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049298" y="4311775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skáče</a:t>
            </a:r>
            <a:endParaRPr lang="cs-CZ" sz="28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26299" y="2630160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běhá</a:t>
            </a:r>
            <a:endParaRPr lang="cs-CZ" sz="28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261497" y="2537321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leze</a:t>
            </a:r>
            <a:endParaRPr lang="cs-CZ" sz="28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21188" y="2805303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1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tevírá a zavírá květy</a:t>
            </a:r>
            <a:endParaRPr lang="cs-CZ" sz="1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231801" y="4463873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létá</a:t>
            </a:r>
            <a:endParaRPr lang="cs-CZ" sz="28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871469" y="2630160"/>
            <a:ext cx="1584175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8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znáší se</a:t>
            </a:r>
            <a:endParaRPr lang="cs-CZ" sz="28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Rectangle 3"/>
          <p:cNvSpPr txBox="1">
            <a:spLocks noChangeArrowheads="1"/>
          </p:cNvSpPr>
          <p:nvPr/>
        </p:nvSpPr>
        <p:spPr>
          <a:xfrm>
            <a:off x="154974" y="6583267"/>
            <a:ext cx="9019174" cy="2606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cs-CZ" sz="1600" b="1" dirty="0" smtClean="0"/>
              <a:t>Rostliny se nepohybují z místa na místo, ale hýbají svými částmi.</a:t>
            </a:r>
          </a:p>
          <a:p>
            <a:pPr algn="ctr">
              <a:lnSpc>
                <a:spcPct val="80000"/>
              </a:lnSpc>
              <a:buFont typeface="Arial" pitchFamily="34" charset="0"/>
              <a:buNone/>
              <a:defRPr/>
            </a:pPr>
            <a:endParaRPr lang="cs-CZ" sz="1800" b="1" dirty="0"/>
          </a:p>
        </p:txBody>
      </p:sp>
    </p:spTree>
    <p:extLst>
      <p:ext uri="{BB962C8B-B14F-4D97-AF65-F5344CB8AC3E}">
        <p14:creationId xmlns:p14="http://schemas.microsoft.com/office/powerpoint/2010/main" val="15409887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Dokonči správně věty o neživých přírodninách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spojením čarou.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096295" y="3485786"/>
            <a:ext cx="9189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Půda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35065" y="2087950"/>
            <a:ext cx="87939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Voda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04632" y="3954785"/>
            <a:ext cx="134025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Mraky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54713" y="1639202"/>
            <a:ext cx="146196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Slunce 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907704" y="4414948"/>
            <a:ext cx="12239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Oheň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986828" y="2541693"/>
            <a:ext cx="11883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Skála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907704" y="3024121"/>
            <a:ext cx="11424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Vzduch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5" name="Picture 8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161" y="577253"/>
            <a:ext cx="1071306" cy="102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0" descr="http://www.clker.com/cliparts/a/a/6/4/1228428520667582858sivvus_weather_symbols_4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9438" y="670416"/>
            <a:ext cx="1164614" cy="993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clker.com/cliparts/G/F/d/i/O/N/bushes-hi.p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65"/>
          <a:stretch/>
        </p:blipFill>
        <p:spPr bwMode="auto">
          <a:xfrm>
            <a:off x="983166" y="5323419"/>
            <a:ext cx="2743229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http://www.clker.com/cliparts/1/1/a/5/12316853131086947038mekonee_29_ladybug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3073" y="5805264"/>
            <a:ext cx="794991" cy="840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www.clker.com/cliparts/a/1/f/8/13803183991163569201waterfall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70409" y="4659817"/>
            <a:ext cx="1791403" cy="216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délník 18"/>
          <p:cNvSpPr/>
          <p:nvPr/>
        </p:nvSpPr>
        <p:spPr>
          <a:xfrm>
            <a:off x="2856003" y="2100867"/>
            <a:ext cx="546760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 může vyskytovat i jako pára a led.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868669" y="2562532"/>
            <a:ext cx="61054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 tvořena z velkých kamenů, nerostů a hornin.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894950" y="3024197"/>
            <a:ext cx="51751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ení vidět, ale je všude kolem nás.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856002" y="3490763"/>
            <a:ext cx="564511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bsahuje zbytky rostlin a těl živočichů. 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856003" y="3967319"/>
            <a:ext cx="507450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sobě shromažďují vypařenou vodu.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796719" y="4428984"/>
            <a:ext cx="62397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usí být pod kontrolou, aby nebyl nebezpečný.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901911" y="1664220"/>
            <a:ext cx="590225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ává světlo a teplo potřebné k životu.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Šipka doprava 1"/>
          <p:cNvSpPr/>
          <p:nvPr/>
        </p:nvSpPr>
        <p:spPr>
          <a:xfrm>
            <a:off x="1081050" y="2793364"/>
            <a:ext cx="576064" cy="851660"/>
          </a:xfrm>
          <a:prstGeom prst="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83483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9472" y="4334795"/>
            <a:ext cx="2987824" cy="1969410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3110552" y="4334795"/>
            <a:ext cx="2987824" cy="196941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6246902" y="4334795"/>
            <a:ext cx="2841579" cy="196941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Zařaď do skupin, jak se živočichové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rostliny rozmnožují.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www.clker.com/cliparts/Z/h/e/U/v/X/chicken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8798" y="4608857"/>
            <a:ext cx="1190267" cy="126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clker.com/cliparts/a/6/a/6/1194989844558026598beagle_copper_ganson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72" y="4813573"/>
            <a:ext cx="1643348" cy="1594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clker.com/cliparts/f/f/6/c/11954458641265747371Gerald_G_KU_taraxacum_officinale.svg.hi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4803550"/>
            <a:ext cx="1277368" cy="1594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www.clker.com/cliparts/e/4/3/a/11949846452110606755woman_fashion_01_gerald__01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226" y="4760973"/>
            <a:ext cx="739082" cy="188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www.clker.com/cliparts/e/1/d/9/11954419721404968889johnny_automatic_stork_1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3090" y="4934010"/>
            <a:ext cx="682748" cy="149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ttp://www.clker.com/cliparts/e/E/5/h/8/o/swallow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464" y="4615786"/>
            <a:ext cx="1539768" cy="1333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http://www.clker.com/cliparts/d/u/L/r/U/E/fox-sitting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1246" y="5106559"/>
            <a:ext cx="815980" cy="1290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http://www.clker.com/cliparts/y/C/s/C/Y/L/apple-tree-m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4182" y="4953237"/>
            <a:ext cx="1071563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499116" y="4365032"/>
            <a:ext cx="216024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odí živá mláďata</a:t>
            </a:r>
            <a:endParaRPr lang="cs-CZ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524344" y="4384003"/>
            <a:ext cx="216024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náší vajíčka</a:t>
            </a:r>
            <a:endParaRPr lang="cs-CZ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263536" y="4384003"/>
            <a:ext cx="277296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ozmnožuje se semeny</a:t>
            </a:r>
            <a:endParaRPr lang="cs-CZ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008844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" dirty="0"/>
              <a:t>Uveřejněné odkazy [cit. </a:t>
            </a:r>
            <a:r>
              <a:rPr lang="cs-CZ" sz="1000" dirty="0" smtClean="0"/>
              <a:t>2013-01-02]. </a:t>
            </a:r>
            <a:r>
              <a:rPr lang="cs-CZ" sz="1000" dirty="0"/>
              <a:t>Dostupné pod licencí Public domain na </a:t>
            </a:r>
            <a:r>
              <a:rPr lang="cs-CZ" sz="1000" dirty="0" smtClean="0"/>
              <a:t>WWW:</a:t>
            </a:r>
          </a:p>
          <a:p>
            <a:pPr marL="0" indent="0">
              <a:buNone/>
              <a:defRPr/>
            </a:pPr>
            <a:endParaRPr lang="cs-CZ" sz="1000" dirty="0" smtClean="0"/>
          </a:p>
          <a:p>
            <a:pPr marL="0" indent="0">
              <a:buNone/>
              <a:defRPr/>
            </a:pPr>
            <a:r>
              <a:rPr lang="cs-CZ" sz="1000" dirty="0" smtClean="0"/>
              <a:t>dítě</a:t>
            </a:r>
            <a:r>
              <a:rPr lang="cs-CZ" sz="1000" dirty="0"/>
              <a:t>		http://www.clker.com/clipart-standing-kid-cartoon.html</a:t>
            </a:r>
          </a:p>
          <a:p>
            <a:pPr marL="0" indent="0">
              <a:buNone/>
              <a:defRPr/>
            </a:pPr>
            <a:r>
              <a:rPr lang="cs-CZ" sz="1000" dirty="0"/>
              <a:t>dítě2		http://www.clker.com/clipart-kid-wearing-cap-1.html</a:t>
            </a:r>
          </a:p>
          <a:p>
            <a:pPr marL="0" indent="0">
              <a:buNone/>
              <a:defRPr/>
            </a:pPr>
            <a:r>
              <a:rPr lang="cs-CZ" sz="1000" dirty="0"/>
              <a:t>dítě 3		http://www.clker.com/clipart-jumping-girl.html</a:t>
            </a:r>
          </a:p>
          <a:p>
            <a:pPr marL="0" indent="0">
              <a:buNone/>
              <a:defRPr/>
            </a:pPr>
            <a:r>
              <a:rPr lang="cs-CZ" sz="1000" dirty="0"/>
              <a:t>dítě 4 		http://www.clker.com/clipart-girl-wearing-polka-dot-dress.html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000" dirty="0"/>
              <a:t>učitelka		http://www.clker.com/clipart-woman-cartoon.html</a:t>
            </a:r>
          </a:p>
          <a:p>
            <a:pPr marL="0" indent="0">
              <a:buNone/>
              <a:defRPr/>
            </a:pPr>
            <a:r>
              <a:rPr lang="cs-CZ" sz="1000" dirty="0"/>
              <a:t>dítě 5 		http://www.clker.com/clipart-girl-jumping-upside-down.html</a:t>
            </a:r>
          </a:p>
          <a:p>
            <a:pPr marL="0" indent="0">
              <a:buNone/>
              <a:defRPr/>
            </a:pPr>
            <a:r>
              <a:rPr lang="pt-BR" sz="1000" dirty="0"/>
              <a:t>motýl </a:t>
            </a:r>
            <a:r>
              <a:rPr lang="cs-CZ" sz="1000" dirty="0"/>
              <a:t>		</a:t>
            </a:r>
            <a:r>
              <a:rPr lang="pt-BR" sz="1000" dirty="0"/>
              <a:t>http://www.clker.com/clipart-butterflylighting</a:t>
            </a:r>
            <a:r>
              <a:rPr lang="cs-CZ" sz="1000" dirty="0"/>
              <a:t>.html</a:t>
            </a:r>
          </a:p>
          <a:p>
            <a:pPr marL="0" indent="0">
              <a:buNone/>
              <a:defRPr/>
            </a:pPr>
            <a:r>
              <a:rPr lang="cs-CZ" sz="1000" dirty="0"/>
              <a:t>Keř		http://www.clker.com/clipart-bushes.html</a:t>
            </a:r>
          </a:p>
          <a:p>
            <a:pPr marL="0" indent="0">
              <a:buNone/>
              <a:defRPr/>
            </a:pPr>
            <a:r>
              <a:rPr lang="cs-CZ" sz="1000" dirty="0"/>
              <a:t>Slunce		http://www.clker.com/clipart-6492.html</a:t>
            </a:r>
          </a:p>
          <a:p>
            <a:pPr marL="0" indent="0">
              <a:buNone/>
              <a:defRPr/>
            </a:pPr>
            <a:r>
              <a:rPr lang="cs-CZ" sz="1000" dirty="0"/>
              <a:t>Letící ptáci		http://www.clker.com/clipart-11914.html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Kámen		</a:t>
            </a:r>
            <a:r>
              <a:rPr lang="cs-CZ" sz="1000" dirty="0"/>
              <a:t>http://www.clker.com/clipart-23243.html</a:t>
            </a:r>
            <a:endParaRPr lang="cs-CZ" sz="1000" dirty="0" smtClean="0"/>
          </a:p>
          <a:p>
            <a:pPr marL="0" indent="0">
              <a:buNone/>
              <a:defRPr/>
            </a:pPr>
            <a:r>
              <a:rPr lang="cs-CZ" sz="1000" dirty="0" smtClean="0"/>
              <a:t>Kolouch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www.clker.com/clipart-15773.html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Květina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www.clker.com/clipart-lilys.html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Květina 2 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www.clker.com/clipart-2545.html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Myš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www.clker.com/clipart-mouse-1.html</a:t>
            </a:r>
          </a:p>
          <a:p>
            <a:pPr marL="0" indent="0">
              <a:buNone/>
              <a:defRPr/>
            </a:pPr>
            <a:r>
              <a:rPr lang="cs-CZ" sz="1000" dirty="0"/>
              <a:t>Žlutý motýl		http://www.clker.com/clipart-butterfly.html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Oheň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www.clker.com/clipart-4522.html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Strom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www.clker.com/clipart-12551.html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Pláž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www.clker.com/clipart-25223.html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Mrak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www.clker.com/clipart-25248.html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Měsíc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www.clker.com/clipart-6959.html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Kočka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www.clker.com/clipart-6989.html</a:t>
            </a:r>
          </a:p>
          <a:p>
            <a:pPr marL="0" indent="0">
              <a:buNone/>
              <a:defRPr/>
            </a:pPr>
            <a:r>
              <a:rPr lang="cs-CZ" sz="1000" dirty="0"/>
              <a:t>Beruška		http://www.clker.com/clipart-ladybug.html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Tulipány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www.clker.com/clipart-2530.html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Medůza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www.clker.com/clipart-jellyfish-1.html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Had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www.clker.com/clipart-snake-colour.html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Ryba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www.clker.com/clipart-11823.html</a:t>
            </a:r>
          </a:p>
          <a:p>
            <a:pPr marL="0" indent="0">
              <a:buNone/>
              <a:defRPr/>
            </a:pPr>
            <a:r>
              <a:rPr lang="cs-CZ" sz="1000" dirty="0"/>
              <a:t>letící pták		http://www.clker.com/clipart-flying-bird-1.html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Žába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www.clker.com/clipart-16132.html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Vodopád		</a:t>
            </a:r>
            <a:r>
              <a:rPr lang="cs-CZ" sz="1000" dirty="0"/>
              <a:t>http://www.clker.com/clipart-345820.html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Slepice		http</a:t>
            </a:r>
            <a:r>
              <a:rPr lang="cs-CZ" sz="1000" dirty="0"/>
              <a:t>://</a:t>
            </a:r>
            <a:r>
              <a:rPr lang="cs-CZ" sz="1000" dirty="0" smtClean="0"/>
              <a:t>www.clker.com/clipart-chicken-3.html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Pes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www.clker.com/clipart-7006.html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Žena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www.clker.com/clipart-2448.html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Čáp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www.clker.com/clipart-11893.html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Vlaštovka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www.clker.com/clipart-swallow-2.html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Liška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www.clker.com/clipart-fox-sitting.html</a:t>
            </a:r>
          </a:p>
          <a:p>
            <a:pPr marL="0" indent="0">
              <a:buNone/>
              <a:defRPr/>
            </a:pPr>
            <a:r>
              <a:rPr lang="cs-CZ" sz="1000" dirty="0"/>
              <a:t>Strom 2		http://www.clker.com/clipart-16034.html</a:t>
            </a:r>
          </a:p>
          <a:p>
            <a:pPr marL="0" indent="0">
              <a:buNone/>
              <a:defRPr/>
            </a:pPr>
            <a:endParaRPr lang="cs-CZ" sz="1000" dirty="0" smtClean="0"/>
          </a:p>
          <a:p>
            <a:pPr marL="0" indent="0">
              <a:buNone/>
              <a:defRPr/>
            </a:pPr>
            <a:endParaRPr lang="cs-CZ" sz="1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46144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429</Words>
  <Application>Microsoft Office PowerPoint</Application>
  <PresentationFormat>Předvádění na obrazovce (4:3)</PresentationFormat>
  <Paragraphs>148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77</cp:revision>
  <dcterms:created xsi:type="dcterms:W3CDTF">2013-12-01T09:41:20Z</dcterms:created>
  <dcterms:modified xsi:type="dcterms:W3CDTF">2014-01-12T09:39:01Z</dcterms:modified>
</cp:coreProperties>
</file>