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59" r:id="rId9"/>
    <p:sldId id="265" r:id="rId10"/>
    <p:sldId id="266" r:id="rId11"/>
    <p:sldId id="267" r:id="rId12"/>
    <p:sldId id="268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008000"/>
    <a:srgbClr val="6633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8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1.png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41.png"/><Relationship Id="rId4" Type="http://schemas.openxmlformats.org/officeDocument/2006/relationships/image" Target="../media/image37.png"/><Relationship Id="rId9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8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1.png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41.png"/><Relationship Id="rId4" Type="http://schemas.openxmlformats.org/officeDocument/2006/relationships/image" Target="../media/image37.png"/><Relationship Id="rId9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313"/>
            <a:ext cx="8229600" cy="496902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/>
              <a:t>Název školy: </a:t>
            </a:r>
            <a:r>
              <a:rPr lang="cs-CZ" b="1" dirty="0"/>
              <a:t> Základní škola a Mateřská škola Kladno, Norská 2633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Autor: </a:t>
            </a:r>
            <a:r>
              <a:rPr lang="cs-CZ" b="1" dirty="0"/>
              <a:t>Mgr. Pavla Balejová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materiálu: </a:t>
            </a:r>
            <a:r>
              <a:rPr lang="cs-CZ" b="1" dirty="0" smtClean="0"/>
              <a:t>VY_12_INOVACE_ČJS.2.Bal.35_Lidské_výrobky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Datum</a:t>
            </a:r>
            <a:r>
              <a:rPr lang="cs-CZ" dirty="0"/>
              <a:t>: </a:t>
            </a:r>
            <a:r>
              <a:rPr lang="cs-CZ" b="1" dirty="0" smtClean="0"/>
              <a:t>4</a:t>
            </a:r>
            <a:r>
              <a:rPr lang="cs-CZ" b="1" dirty="0" smtClean="0"/>
              <a:t>. </a:t>
            </a:r>
            <a:r>
              <a:rPr lang="cs-CZ" b="1" dirty="0" smtClean="0"/>
              <a:t>1. 2014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Ročník: </a:t>
            </a:r>
            <a:r>
              <a:rPr lang="cs-CZ" b="1" dirty="0" smtClean="0"/>
              <a:t>druhý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Vzdělávací oblast: </a:t>
            </a:r>
            <a:r>
              <a:rPr lang="cs-CZ" b="1" dirty="0"/>
              <a:t>Člověk a jeho svět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Vzdělávací obor: </a:t>
            </a:r>
            <a:r>
              <a:rPr lang="cs-CZ" b="1" dirty="0"/>
              <a:t>Člověk a jeho svět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Název: </a:t>
            </a:r>
            <a:r>
              <a:rPr lang="cs-CZ" b="1" dirty="0"/>
              <a:t>	</a:t>
            </a:r>
            <a:r>
              <a:rPr lang="cs-CZ" b="1" dirty="0" smtClean="0"/>
              <a:t>Lidské výrobky</a:t>
            </a:r>
            <a:r>
              <a:rPr lang="cs-CZ" b="1" dirty="0"/>
              <a:t/>
            </a:r>
            <a:br>
              <a:rPr lang="cs-CZ" b="1" dirty="0"/>
            </a:br>
            <a:r>
              <a:rPr lang="cs-CZ" dirty="0"/>
              <a:t>Číslo operačního programu: </a:t>
            </a:r>
            <a:r>
              <a:rPr lang="cs-CZ" b="1" dirty="0"/>
              <a:t>CZ.1.07/1.4.00/21.3489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projektu: </a:t>
            </a:r>
            <a:r>
              <a:rPr lang="cs-CZ" b="1" dirty="0"/>
              <a:t>UČÍME SE S RADOSTÍ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 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Anotace: Prezentace slouží žákům druhého ročníku a je určena k opakování</a:t>
            </a:r>
          </a:p>
          <a:p>
            <a:pPr marL="0" indent="0">
              <a:buNone/>
            </a:pPr>
            <a:r>
              <a:rPr lang="cs-CZ" b="1" dirty="0" smtClean="0"/>
              <a:t>                  látky o lidských výrobcích. Žáci rozlišují lidské výrobky od přírodnin</a:t>
            </a:r>
          </a:p>
          <a:p>
            <a:pPr marL="0" indent="0">
              <a:buNone/>
            </a:pPr>
            <a:r>
              <a:rPr lang="cs-CZ" b="1" dirty="0" smtClean="0"/>
              <a:t>                  a poznávají jejich vlastnosti. Určují také, z jaké přírodniny nebo z jakého</a:t>
            </a:r>
          </a:p>
          <a:p>
            <a:pPr marL="0" indent="0">
              <a:buNone/>
            </a:pPr>
            <a:r>
              <a:rPr lang="cs-CZ" b="1" dirty="0" smtClean="0"/>
              <a:t>                  materiálu (suroviny) jsou lidské výrobky zhotoveny.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14843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54316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4974" y="6583267"/>
            <a:ext cx="9019174" cy="260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1200" b="1" dirty="0" smtClean="0"/>
              <a:t>Autorem materiálu a všech jeho částí, není-li uvedeno jinak, je Mgr. Pavla Balejová.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  <a:defRPr/>
            </a:pPr>
            <a:endParaRPr lang="cs-CZ" sz="1400" b="1" dirty="0"/>
          </a:p>
        </p:txBody>
      </p:sp>
      <p:sp>
        <p:nvSpPr>
          <p:cNvPr id="6" name="Obdélník 5"/>
          <p:cNvSpPr/>
          <p:nvPr/>
        </p:nvSpPr>
        <p:spPr>
          <a:xfrm>
            <a:off x="535629" y="260648"/>
            <a:ext cx="820891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I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É</a:t>
            </a:r>
          </a:p>
          <a:p>
            <a:pPr algn="ctr"/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C0099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V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CC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Ý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R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</a:t>
            </a:r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Y</a:t>
            </a:r>
          </a:p>
        </p:txBody>
      </p:sp>
      <p:pic>
        <p:nvPicPr>
          <p:cNvPr id="7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6438" y="3543455"/>
            <a:ext cx="1572139" cy="2891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27984" y="3711916"/>
            <a:ext cx="1936216" cy="268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clker.com/cliparts/5/8/b/e/1194989613713613142aircraft_jarno_vasamaa1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59" y="864945"/>
            <a:ext cx="1764353" cy="121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lker.com/cliparts/f/2/d/a/12205457591348504686maidis_Horizontal_Striped_Hot_Air_Balloons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743255"/>
            <a:ext cx="109447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clker.com/cliparts/8/6/3/e/13023666351773828959iphone-m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46" y="3522065"/>
            <a:ext cx="1548058" cy="107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lker.com/cliparts/Z/y/3/X/A/b/old-fashioned-radio-m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219" y="4686486"/>
            <a:ext cx="1809322" cy="86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clker.com/cliparts/a/1/7/b/1194989604419727334vtt_02.svg.me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20" y="4737087"/>
            <a:ext cx="28575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294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Přečti si článek a potom jmenuj další lidské výrobky.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70467" y="1052736"/>
            <a:ext cx="854306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Věci, které nepatří mezi přírodniny, ale vytvořili je lidé,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</a:t>
            </a: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azýváme výrobky. Slouží lidem k různým účelům a činnostem. K jejich výrobě někdy potřebují suroviny, které získávají v přírodě. Třeba dřevo k výrobě nábytku je nařezáno ze stromů. Dnes si již život bez mnoha výrobků neumíme ani představit. Vždyť tolikrát za den použijeme třeba skleničku, talíř, kapesník, tužku nebo papír. A také se většina z nás ráda dívá na televizi nebo čte knížky.</a:t>
            </a:r>
          </a:p>
        </p:txBody>
      </p:sp>
      <p:pic>
        <p:nvPicPr>
          <p:cNvPr id="2050" name="Picture 2" descr="http://www.clker.com/cliparts/b/7/1/a/11954296111581224882Machovka_Bookcase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229" y="4725144"/>
            <a:ext cx="211327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lker.com/cliparts/4/2/3/1/1195427192355627869JicJac_Happy_Hour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245372"/>
            <a:ext cx="1042988" cy="142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lker.com/cliparts/H/g/l/a/i/v/plasma-tv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875033"/>
            <a:ext cx="1630416" cy="111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553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97678" y="4437112"/>
            <a:ext cx="4392487" cy="2238038"/>
          </a:xfrm>
          <a:prstGeom prst="roundRect">
            <a:avLst/>
          </a:prstGeom>
          <a:solidFill>
            <a:srgbClr val="008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>
            <a:off x="4634182" y="4437112"/>
            <a:ext cx="4392488" cy="2238038"/>
          </a:xfrm>
          <a:prstGeom prst="roundRect">
            <a:avLst/>
          </a:prstGeom>
          <a:solidFill>
            <a:srgbClr val="CC0099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Rozhodni, co je přírodnina a co je lidský výrobek.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Picture 4" descr="http://www.clker.com/cliparts/y/C/s/C/Y/L/apple-tree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578" y="980728"/>
            <a:ext cx="1071563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lker.com/cliparts/b/T/v/f/6/G/lilys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8183" y="864129"/>
            <a:ext cx="1011776" cy="1535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clker.com/cliparts/Z/y/3/X/A/b/old-fashioned-radio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68960"/>
            <a:ext cx="1809322" cy="86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99792" y="2693232"/>
            <a:ext cx="848887" cy="1244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clker.com/cliparts/Y/f/v/m/p/3/flying-bird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47659"/>
            <a:ext cx="1177877" cy="118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clker.com/cliparts/8/2/2/b/11949897431174857887orso_architetto_francesc_03.svg.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91" y="2821855"/>
            <a:ext cx="1606905" cy="120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clker.com/cliparts/8/5/9/a/1194986046631458511teacup_ganson.svg.me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93" y="1203085"/>
            <a:ext cx="1265596" cy="97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clker.com/cliparts/e/8/1/a/11949853511374305291borsa_estiva_architetto__01.svg.me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588" y="1147580"/>
            <a:ext cx="815757" cy="105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clker.com/cliparts/2/5/5/5/11949864361651380699hiking_boot_jarno_vasama_.svg.med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490" y="1059308"/>
            <a:ext cx="1428750" cy="126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clker.com/cliparts/6/f/d/8/1194985166350909057road_runner_ganson.svg.med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350" y="3027031"/>
            <a:ext cx="2055581" cy="79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1213801" y="4471043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přírodnina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600585" y="4437112"/>
            <a:ext cx="24596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idské výrobky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536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Urči, jaké výrobky můžeš vyrobit ze surovin, které získáš z daných přírodnin. Dávej obrázky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správně pod sebe.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9532" y="4365104"/>
            <a:ext cx="1654156" cy="2376264"/>
          </a:xfrm>
          <a:prstGeom prst="roundRect">
            <a:avLst/>
          </a:prstGeom>
          <a:ln w="57150">
            <a:solidFill>
              <a:srgbClr val="D6009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927412" y="4365104"/>
            <a:ext cx="1654156" cy="2376264"/>
          </a:xfrm>
          <a:prstGeom prst="roundRect">
            <a:avLst/>
          </a:prstGeom>
          <a:ln w="57150">
            <a:solidFill>
              <a:srgbClr val="008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3707904" y="4365104"/>
            <a:ext cx="1654156" cy="2376264"/>
          </a:xfrm>
          <a:prstGeom prst="roundRect">
            <a:avLst/>
          </a:prstGeom>
          <a:ln w="57150">
            <a:solidFill>
              <a:srgbClr val="D6009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5508104" y="4375855"/>
            <a:ext cx="1654156" cy="2376264"/>
          </a:xfrm>
          <a:prstGeom prst="roundRect">
            <a:avLst/>
          </a:prstGeom>
          <a:ln w="57150">
            <a:solidFill>
              <a:srgbClr val="008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7314660" y="4349891"/>
            <a:ext cx="1654156" cy="2376264"/>
          </a:xfrm>
          <a:prstGeom prst="roundRect">
            <a:avLst/>
          </a:prstGeom>
          <a:ln w="57150">
            <a:solidFill>
              <a:srgbClr val="D6009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77312" y="1628800"/>
            <a:ext cx="8891503" cy="2592288"/>
          </a:xfrm>
          <a:prstGeom prst="roundRect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Šipka dolů 1"/>
          <p:cNvSpPr/>
          <p:nvPr/>
        </p:nvSpPr>
        <p:spPr>
          <a:xfrm>
            <a:off x="4170562" y="3888279"/>
            <a:ext cx="705002" cy="665618"/>
          </a:xfrm>
          <a:prstGeom prst="downArrow">
            <a:avLst/>
          </a:prstGeom>
          <a:solidFill>
            <a:srgbClr val="008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098" name="Picture 2" descr="http://www.clker.com/cliparts/F/l/d/o/A/L/crossiant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32" y="5733256"/>
            <a:ext cx="94955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lker.com/cliparts/m/h/s/3/F/Q/cheese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41" y="5805264"/>
            <a:ext cx="126329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clker.com/cliparts/1/5/7/b/11949864461694789848winter_hat_nathan_eady_01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663" y="5684987"/>
            <a:ext cx="992800" cy="85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clker.com/cliparts/4/2/1/b/11971009421578933719mcol_sausage.svg.me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025" y="5538023"/>
            <a:ext cx="117831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clker.com/cliparts/c/2/2/0/1194983999743266509pencil_benji_park_01.svg.me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376" y="5584950"/>
            <a:ext cx="632724" cy="96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www.clker.com/cliparts/4/2/4/6/11954460462053156856fir_tree_micha_l_latour_01.svg.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109" y="2132856"/>
            <a:ext cx="734536" cy="129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File:Klas psenic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362" y="2195656"/>
            <a:ext cx="986400" cy="117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clker.com/cliparts/a/9/7/3/1321393689511437786Sheep%20Side%20View.svg.me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10" y="2214184"/>
            <a:ext cx="1217226" cy="121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www.clker.com/cliparts/2/8/5/c/1257103449718985262davidone_Cow.svg.med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810" y="2214184"/>
            <a:ext cx="1326430" cy="123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www.clker.com/cliparts/f/1/s/C/t/a/pig-standing-md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360414"/>
            <a:ext cx="1490855" cy="94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536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Lidské výrobky mohou být zhotoveny z různých materiálů. Zařaď je do správné skupiny.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4580" y="1152889"/>
            <a:ext cx="4392487" cy="172819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18907" y="3068960"/>
            <a:ext cx="4392487" cy="1728192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14579" y="4981195"/>
            <a:ext cx="4392487" cy="172819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4644008" y="4981195"/>
            <a:ext cx="4392487" cy="172819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213801" y="1152889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papír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13801" y="3068960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plast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213801" y="4981195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sklo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60131" y="4981195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kov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170" name="Picture 2" descr="http://www.clker.com/cliparts/9/2/8/3/1197086082345724626koliberek_Key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04083"/>
            <a:ext cx="1206986" cy="49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clker.com/cliparts/4/2/3/1/1195427192355627869JicJac_Happy_Hour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836" y="1550332"/>
            <a:ext cx="737121" cy="100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clker.com/cliparts/b/4/f/6/11971145761433221437jonata_PET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459732"/>
            <a:ext cx="733395" cy="125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clker.com/cliparts/b/b/c/0/119714966515669925nlyl_notebook.svg.me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1734" y="1554393"/>
            <a:ext cx="931948" cy="113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www.clker.com/cliparts/d/5/b/f/11954357171428729264molumen_toilet_paper_roll.svg.me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776" y="2894671"/>
            <a:ext cx="1113466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www.clker.com/cliparts/4/Q/1/D/t/u/red-comb-m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856" y="3008415"/>
            <a:ext cx="1738790" cy="92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://www.clker.com/cliparts/4/8/8/4/12262024902138741587rg1024_two_knifes.svg.med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07"/>
          <a:stretch/>
        </p:blipFill>
        <p:spPr bwMode="auto">
          <a:xfrm rot="5400000">
            <a:off x="6258154" y="3089189"/>
            <a:ext cx="709659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http://www.clker.com/cliparts/9/w/w/N/0/C/fishbowl-m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993" y="3112397"/>
            <a:ext cx="941538" cy="85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536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Lidské výrobky mají různé vlastnosti. Přiřaď vlastnosti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jednotlivým předmětům. Jaké to je?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9218" name="Picture 2" descr="http://www.clker.com/cliparts/7/6/5/2/119498660214366620349ball_form_jarno_vasama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586"/>
            <a:ext cx="1414462" cy="126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clker.com/cliparts/a/3/b/4/1206564683243345793sarxos_Ruller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345"/>
            <a:ext cx="2088232" cy="995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://www.clker.com/cliparts/4/8/8/4/12262024902138741587rg1024_two_knifes.svg.me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07"/>
          <a:stretch/>
        </p:blipFill>
        <p:spPr bwMode="auto">
          <a:xfrm rot="5400000">
            <a:off x="5717928" y="758867"/>
            <a:ext cx="709659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clker.com/cliparts/4/e/5/1/1317193904475748526screen%20shot%202011-09-21%20at%2011.49.02%20pm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491604"/>
            <a:ext cx="980273" cy="130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clker.com/cliparts/8/5/9/a/1194986046631458511teacup_ganson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489452"/>
            <a:ext cx="1581562" cy="121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www.clker.com/cliparts/b/0/b/d/13444048401912257549buckwheat-pillow-m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78" y="3544566"/>
            <a:ext cx="2016224" cy="116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www.clker.com/cliparts/e/0/2/f/13356710241997076880blank%20chain-md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32" b="46580"/>
          <a:stretch/>
        </p:blipFill>
        <p:spPr bwMode="auto">
          <a:xfrm>
            <a:off x="3813499" y="3778651"/>
            <a:ext cx="1084954" cy="6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://www.clker.com/cliparts/e/0/2/f/13356710241997076880blank%20chain-md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32" b="46580"/>
          <a:stretch/>
        </p:blipFill>
        <p:spPr bwMode="auto">
          <a:xfrm flipH="1">
            <a:off x="2910982" y="3778650"/>
            <a:ext cx="902517" cy="6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http://www.clker.com/cliparts/5/3/1/d/12657853231095347206dresser-m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470" y="3372114"/>
            <a:ext cx="1300163" cy="142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2553950" y="5530790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průhledné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553949" y="6210640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hranaté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51520" y="5530790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rovné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1519" y="6192420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kulaté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161228" y="5530790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křehké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858797" y="6210640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měkké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161228" y="6210640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ostré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858796" y="5530790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pevné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536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25230" y="2060848"/>
            <a:ext cx="62537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Následuje řešení:</a:t>
            </a:r>
            <a:endParaRPr lang="cs-CZ" sz="66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594426" y="3789040"/>
            <a:ext cx="1872208" cy="2232248"/>
          </a:xfrm>
          <a:prstGeom prst="downArrow">
            <a:avLst/>
          </a:prstGeom>
          <a:solidFill>
            <a:srgbClr val="00206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5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72680" y="3459185"/>
            <a:ext cx="1572139" cy="2891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8184" y="3650161"/>
            <a:ext cx="1936216" cy="268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clker.com/cliparts/5/8/b/e/1194989613713613142aircraft_jarno_vasamaa1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58" y="692696"/>
            <a:ext cx="1764353" cy="121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clker.com/cliparts/f/2/d/a/12205457591348504686maidis_Horizontal_Striped_Hot_Air_Balloons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69660"/>
            <a:ext cx="109447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24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97678" y="4437112"/>
            <a:ext cx="4392487" cy="2238038"/>
          </a:xfrm>
          <a:prstGeom prst="roundRect">
            <a:avLst/>
          </a:prstGeom>
          <a:solidFill>
            <a:srgbClr val="008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>
            <a:off x="4634182" y="4437112"/>
            <a:ext cx="4392488" cy="2238038"/>
          </a:xfrm>
          <a:prstGeom prst="roundRect">
            <a:avLst/>
          </a:prstGeom>
          <a:solidFill>
            <a:srgbClr val="CC0099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Rozhodni, co je přírodnina a co je lidský výrobek.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Picture 4" descr="http://www.clker.com/cliparts/y/C/s/C/Y/L/apple-tree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50" y="4437112"/>
            <a:ext cx="1071563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lker.com/cliparts/b/T/v/f/6/G/lilys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462" y="4312681"/>
            <a:ext cx="1011776" cy="1535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clker.com/cliparts/Z/y/3/X/A/b/old-fashioned-radio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140" y="5749800"/>
            <a:ext cx="1809322" cy="86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4802" y="5234235"/>
            <a:ext cx="848887" cy="1244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clker.com/cliparts/Y/f/v/m/p/3/flying-bird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82" y="4994263"/>
            <a:ext cx="1177877" cy="118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clker.com/cliparts/8/2/2/b/11949897431174857887orso_architetto_francesc_03.svg.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333" y="5273259"/>
            <a:ext cx="1606905" cy="120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clker.com/cliparts/8/5/9/a/1194986046631458511teacup_ganson.svg.me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46980"/>
            <a:ext cx="1265596" cy="97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clker.com/cliparts/e/8/1/a/11949853511374305291borsa_estiva_architetto__01.svg.me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245" y="4952500"/>
            <a:ext cx="815757" cy="105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clker.com/cliparts/2/5/5/5/11949864361651380699hiking_boot_jarno_vasama_.svg.med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398" y="4613785"/>
            <a:ext cx="1428750" cy="126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clker.com/cliparts/6/f/d/8/1194985166350909057road_runner_ganson.svg.med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465" y="5823450"/>
            <a:ext cx="2055581" cy="79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1213801" y="4471043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přírodnina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600585" y="4437112"/>
            <a:ext cx="24596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idské výrobky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4484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Urči, jaké výrobky můžeš vyrobit ze surovin, které získáš z daných přírodnin. Dávej obrázky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správně pod sebe.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9532" y="4365104"/>
            <a:ext cx="1654156" cy="2376264"/>
          </a:xfrm>
          <a:prstGeom prst="roundRect">
            <a:avLst/>
          </a:prstGeom>
          <a:ln w="57150">
            <a:solidFill>
              <a:srgbClr val="D6009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927412" y="4365104"/>
            <a:ext cx="1654156" cy="2376264"/>
          </a:xfrm>
          <a:prstGeom prst="roundRect">
            <a:avLst/>
          </a:prstGeom>
          <a:ln w="57150">
            <a:solidFill>
              <a:srgbClr val="008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3707904" y="4365104"/>
            <a:ext cx="1654156" cy="2376264"/>
          </a:xfrm>
          <a:prstGeom prst="roundRect">
            <a:avLst/>
          </a:prstGeom>
          <a:ln w="57150">
            <a:solidFill>
              <a:srgbClr val="D6009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5508104" y="4375855"/>
            <a:ext cx="1654156" cy="2376264"/>
          </a:xfrm>
          <a:prstGeom prst="roundRect">
            <a:avLst/>
          </a:prstGeom>
          <a:ln w="57150">
            <a:solidFill>
              <a:srgbClr val="008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7314660" y="4349891"/>
            <a:ext cx="1654156" cy="2376264"/>
          </a:xfrm>
          <a:prstGeom prst="roundRect">
            <a:avLst/>
          </a:prstGeom>
          <a:ln w="57150">
            <a:solidFill>
              <a:srgbClr val="D6009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77312" y="1628800"/>
            <a:ext cx="8891503" cy="2592288"/>
          </a:xfrm>
          <a:prstGeom prst="roundRect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Šipka dolů 1"/>
          <p:cNvSpPr/>
          <p:nvPr/>
        </p:nvSpPr>
        <p:spPr>
          <a:xfrm>
            <a:off x="4170562" y="3888279"/>
            <a:ext cx="705002" cy="665618"/>
          </a:xfrm>
          <a:prstGeom prst="downArrow">
            <a:avLst/>
          </a:prstGeom>
          <a:solidFill>
            <a:srgbClr val="008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098" name="Picture 2" descr="http://www.clker.com/cliparts/F/l/d/o/A/L/crossiant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32" y="5733256"/>
            <a:ext cx="94955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lker.com/cliparts/m/h/s/3/F/Q/cheese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41" y="5805264"/>
            <a:ext cx="126329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clker.com/cliparts/1/5/7/b/11949864461694789848winter_hat_nathan_eady_01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663" y="5684987"/>
            <a:ext cx="992800" cy="85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clker.com/cliparts/4/2/1/b/11971009421578933719mcol_sausage.svg.me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025" y="5538023"/>
            <a:ext cx="117831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clker.com/cliparts/c/2/2/0/1194983999743266509pencil_benji_park_01.svg.me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376" y="5584950"/>
            <a:ext cx="632724" cy="96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www.clker.com/cliparts/4/2/4/6/11954460462053156856fir_tree_micha_l_latour_01.svg.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376" y="4386433"/>
            <a:ext cx="734536" cy="129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File:Klas psenic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80" y="4489897"/>
            <a:ext cx="986400" cy="117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clker.com/cliparts/a/9/7/3/1321393689511437786Sheep%20Side%20View.svg.me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369" y="4467761"/>
            <a:ext cx="1217226" cy="121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www.clker.com/cliparts/2/8/5/c/1257103449718985262davidone_Cow.svg.med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275" y="4489897"/>
            <a:ext cx="1326430" cy="123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www.clker.com/cliparts/f/1/s/C/t/a/pig-standing-md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753" y="4603602"/>
            <a:ext cx="1490855" cy="94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8469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Lidské výrobky mohou být zhotoveny z různých materiálů. Zařaď je do správné skupiny.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4580" y="1152889"/>
            <a:ext cx="4392487" cy="172819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18907" y="3068960"/>
            <a:ext cx="4392487" cy="1728192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14579" y="4981195"/>
            <a:ext cx="4392487" cy="172819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4644008" y="4981195"/>
            <a:ext cx="4392487" cy="172819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213801" y="1152889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papír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13801" y="3068960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plast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213801" y="4981195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sklo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60131" y="4981195"/>
            <a:ext cx="21602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kov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170" name="Picture 2" descr="http://www.clker.com/cliparts/9/2/8/3/1197086082345724626koliberek_Key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595847"/>
            <a:ext cx="1206986" cy="49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clker.com/cliparts/4/2/3/1/1195427192355627869JicJac_Happy_Hour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97" y="5342096"/>
            <a:ext cx="737121" cy="100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clker.com/cliparts/b/4/f/6/11971145761433221437jonata_PET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36" y="3369312"/>
            <a:ext cx="733395" cy="125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www.clker.com/cliparts/b/b/c/0/119714966515669925nlyl_notebook.svg.me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18230"/>
            <a:ext cx="931948" cy="113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www.clker.com/cliparts/d/5/b/f/11954357171428729264molumen_toilet_paper_roll.svg.me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308" y="1518230"/>
            <a:ext cx="1113466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www.clker.com/cliparts/4/Q/1/D/t/u/red-comb-m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970" y="3513819"/>
            <a:ext cx="1738790" cy="92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://www.clker.com/cliparts/4/8/8/4/12262024902138741587rg1024_two_knifes.svg.med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07"/>
          <a:stretch/>
        </p:blipFill>
        <p:spPr bwMode="auto">
          <a:xfrm rot="5400000">
            <a:off x="7014072" y="4771370"/>
            <a:ext cx="709659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http://www.clker.com/cliparts/9/w/w/N/0/C/fishbowl-m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272" y="5418755"/>
            <a:ext cx="941538" cy="85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146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Lidské výrobky mají různé vlastnosti. Přiřaď vlastnosti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jednotlivým předmětům. Jaké to je?</a:t>
            </a:r>
            <a:endParaRPr lang="cs-CZ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9218" name="Picture 2" descr="http://www.clker.com/cliparts/7/6/5/2/119498660214366620349ball_form_jarno_vasama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586"/>
            <a:ext cx="1414462" cy="126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clker.com/cliparts/a/3/b/4/1206564683243345793sarxos_Ruller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345"/>
            <a:ext cx="2088232" cy="995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://www.clker.com/cliparts/4/8/8/4/12262024902138741587rg1024_two_knifes.svg.me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07"/>
          <a:stretch/>
        </p:blipFill>
        <p:spPr bwMode="auto">
          <a:xfrm rot="5400000">
            <a:off x="5717928" y="758867"/>
            <a:ext cx="709659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clker.com/cliparts/4/e/5/1/1317193904475748526screen%20shot%202011-09-21%20at%2011.49.02%20pm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491604"/>
            <a:ext cx="980273" cy="130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clker.com/cliparts/8/5/9/a/1194986046631458511teacup_ganson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489452"/>
            <a:ext cx="1581562" cy="121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www.clker.com/cliparts/b/0/b/d/13444048401912257549buckwheat-pillow-m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78" y="3544566"/>
            <a:ext cx="2016224" cy="116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www.clker.com/cliparts/e/0/2/f/13356710241997076880blank%20chain-md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32" b="46580"/>
          <a:stretch/>
        </p:blipFill>
        <p:spPr bwMode="auto">
          <a:xfrm>
            <a:off x="3813499" y="3778651"/>
            <a:ext cx="1084954" cy="6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://www.clker.com/cliparts/e/0/2/f/13356710241997076880blank%20chain-md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32" b="46580"/>
          <a:stretch/>
        </p:blipFill>
        <p:spPr bwMode="auto">
          <a:xfrm flipH="1">
            <a:off x="2910982" y="3778650"/>
            <a:ext cx="902517" cy="6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http://www.clker.com/cliparts/5/3/1/d/12657853231095347206dresser-m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470" y="3372114"/>
            <a:ext cx="1300163" cy="142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7350463" y="2801240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průhledné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330449" y="4806648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hranaté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520684" y="2767736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rovné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69839" y="2850918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kulaté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89662" y="4818381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křehké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69839" y="4800864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měkké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280669" y="2767736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ostré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059833" y="4570032"/>
            <a:ext cx="1584175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CC0099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pevné</a:t>
            </a:r>
            <a:endParaRPr lang="cs-CZ" sz="24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82142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650" dirty="0"/>
              <a:t>Uveřejněné odkazy [cit. </a:t>
            </a:r>
            <a:r>
              <a:rPr lang="cs-CZ" sz="650" dirty="0" smtClean="0"/>
              <a:t>2013-01-04</a:t>
            </a:r>
            <a:r>
              <a:rPr lang="cs-CZ" sz="650" dirty="0" smtClean="0"/>
              <a:t>]. </a:t>
            </a:r>
            <a:r>
              <a:rPr lang="cs-CZ" sz="650" dirty="0"/>
              <a:t>Dostupné pod licencí Public domain na </a:t>
            </a:r>
            <a:r>
              <a:rPr lang="cs-CZ" sz="650" dirty="0" smtClean="0"/>
              <a:t>WWW:</a:t>
            </a:r>
          </a:p>
          <a:p>
            <a:pPr marL="0" indent="0">
              <a:buNone/>
              <a:defRPr/>
            </a:pPr>
            <a:r>
              <a:rPr lang="cs-CZ" sz="650" dirty="0"/>
              <a:t>dítě		http://www.clker.com/clipart-standing-kid-cartoon.html</a:t>
            </a:r>
          </a:p>
          <a:p>
            <a:pPr marL="0" indent="0">
              <a:buNone/>
              <a:defRPr/>
            </a:pPr>
            <a:r>
              <a:rPr lang="cs-CZ" sz="650" dirty="0"/>
              <a:t>dítě2		http://www.clker.com/clipart-kid-wearing-cap-1.html</a:t>
            </a:r>
          </a:p>
          <a:p>
            <a:pPr marL="0" indent="0">
              <a:buNone/>
              <a:defRPr/>
            </a:pPr>
            <a:r>
              <a:rPr lang="cs-CZ" sz="650" dirty="0"/>
              <a:t>dítě 3		http://www.clker.com/clipart-jumping-girl.html</a:t>
            </a:r>
          </a:p>
          <a:p>
            <a:pPr marL="0" indent="0">
              <a:buNone/>
              <a:defRPr/>
            </a:pPr>
            <a:r>
              <a:rPr lang="cs-CZ" sz="650" dirty="0"/>
              <a:t>dítě 4 		http://www.clker.com/clipart-girl-wearing-polka-dot-dress.html</a:t>
            </a:r>
          </a:p>
          <a:p>
            <a:pPr marL="0" indent="0">
              <a:buNone/>
              <a:defRPr/>
            </a:pPr>
            <a:r>
              <a:rPr lang="cs-CZ" sz="650" dirty="0"/>
              <a:t>učitelka		http://www.clker.com/clipart-woman-cartoon.html</a:t>
            </a:r>
          </a:p>
          <a:p>
            <a:pPr marL="0" indent="0">
              <a:buNone/>
              <a:defRPr/>
            </a:pPr>
            <a:r>
              <a:rPr lang="cs-CZ" sz="650" dirty="0"/>
              <a:t>dítě 5 		http://www.clker.com/clipart-girl-jumping-upside-down.html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Letadlo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www.clker.com/clipart-6889.html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Balón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www.clker.com/clipart-24141.html</a:t>
            </a:r>
          </a:p>
          <a:p>
            <a:pPr marL="0" indent="0">
              <a:buNone/>
              <a:defRPr/>
            </a:pPr>
            <a:r>
              <a:rPr lang="cs-CZ" sz="650" dirty="0"/>
              <a:t>telefon		http://www.clker.com/clipart-95700.html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Staré rádio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www.clker.com/clipart-old-fashioned-radio.html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Kolo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www.clker.com/clipart-6882.html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Knihovna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www.clker.com/clipart-10581.html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Sklenička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www.clker.com/clipart-10355.html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Televize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www.clker.com/clipart-plasma-tv-1.html</a:t>
            </a:r>
          </a:p>
          <a:p>
            <a:pPr marL="0" indent="0">
              <a:buNone/>
              <a:defRPr/>
            </a:pPr>
            <a:r>
              <a:rPr lang="cs-CZ" sz="650" dirty="0"/>
              <a:t>Strom 2		http://www.clker.com/clipart-16034.html</a:t>
            </a:r>
          </a:p>
          <a:p>
            <a:pPr marL="0" indent="0">
              <a:buNone/>
              <a:defRPr/>
            </a:pPr>
            <a:r>
              <a:rPr lang="cs-CZ" sz="650" dirty="0"/>
              <a:t>Květina		http://www.clker.com/clipart-lilys.html</a:t>
            </a:r>
          </a:p>
          <a:p>
            <a:pPr marL="0" indent="0">
              <a:buNone/>
              <a:defRPr/>
            </a:pPr>
            <a:r>
              <a:rPr lang="cs-CZ" sz="650" dirty="0"/>
              <a:t>Letící </a:t>
            </a:r>
            <a:r>
              <a:rPr lang="cs-CZ" sz="650" dirty="0" smtClean="0"/>
              <a:t>pták</a:t>
            </a:r>
            <a:r>
              <a:rPr lang="cs-CZ" sz="650" dirty="0"/>
              <a:t>		http://www.clker.com/clipart-11914.html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Medvěd		</a:t>
            </a:r>
            <a:r>
              <a:rPr lang="cs-CZ" sz="650" dirty="0"/>
              <a:t>http://www.clker.com/clipart-6967.html</a:t>
            </a:r>
            <a:endParaRPr lang="cs-CZ" sz="650" dirty="0" smtClean="0"/>
          </a:p>
          <a:p>
            <a:pPr marL="0" indent="0">
              <a:buNone/>
              <a:defRPr/>
            </a:pPr>
            <a:r>
              <a:rPr lang="cs-CZ" sz="650" dirty="0" smtClean="0"/>
              <a:t>Hrneček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www.clker.com/clipart-3941.html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Taška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www.clker.com/clipart-3254.html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Bota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www.clker.com/clipart-4218.html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Auto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www.clker.com/clipart-3047.html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Rohlík		</a:t>
            </a:r>
            <a:r>
              <a:rPr lang="cs-CZ" sz="650" dirty="0"/>
              <a:t>http://www.clker.com/clipart-crossiant-.</a:t>
            </a:r>
            <a:r>
              <a:rPr lang="cs-CZ" sz="650" dirty="0" smtClean="0"/>
              <a:t>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Sýr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www.clker.com/clipart-cheese-1.html</a:t>
            </a:r>
          </a:p>
          <a:p>
            <a:pPr marL="0" indent="0">
              <a:buNone/>
              <a:defRPr/>
            </a:pPr>
            <a:r>
              <a:rPr lang="cs-CZ" sz="650" dirty="0"/>
              <a:t>Čepice		http://www.clker.com/clipart-4230.html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Jitrnice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www.clker.com/clipart-14250.html</a:t>
            </a:r>
          </a:p>
          <a:p>
            <a:pPr marL="0" indent="0">
              <a:buNone/>
              <a:defRPr/>
            </a:pPr>
            <a:r>
              <a:rPr lang="cs-CZ" sz="650" dirty="0"/>
              <a:t>Strom		http://www.clker.com/clipart-12551.html</a:t>
            </a:r>
          </a:p>
          <a:p>
            <a:pPr marL="0" indent="0">
              <a:buNone/>
              <a:defRPr/>
            </a:pPr>
            <a:r>
              <a:rPr lang="cs-CZ" sz="650" dirty="0"/>
              <a:t>Pšenice		http://commons.wikimedia.org/wiki/File:Klas_psenice.jpg?uselang=cs</a:t>
            </a:r>
          </a:p>
          <a:p>
            <a:pPr marL="0" indent="0">
              <a:buNone/>
              <a:defRPr/>
            </a:pPr>
            <a:r>
              <a:rPr lang="cs-CZ" sz="650" dirty="0" smtClean="0"/>
              <a:t>Ovce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www.clker.com/clipart-160132.html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Kráva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www.clker.com/clipart-30095.html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Vepř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www.clker.com/clipart-pig-standing.html</a:t>
            </a:r>
            <a:endParaRPr lang="cs-CZ" sz="650" dirty="0"/>
          </a:p>
          <a:p>
            <a:pPr marL="0" indent="0">
              <a:buNone/>
              <a:defRPr/>
            </a:pPr>
            <a:r>
              <a:rPr lang="cs-CZ" sz="650" dirty="0" smtClean="0"/>
              <a:t>Klíč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www.clker.com/clipart-12868.html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Pet lahev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www.clker.com/clipart-14861.html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Sešit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www.clker.com/clipart-15922.html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Toaletní papír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www.clker.com/clipart-11186.html</a:t>
            </a:r>
            <a:endParaRPr lang="cs-CZ" sz="650" dirty="0"/>
          </a:p>
          <a:p>
            <a:pPr marL="0" indent="0">
              <a:buNone/>
              <a:defRPr/>
            </a:pPr>
            <a:r>
              <a:rPr lang="cs-CZ" sz="650" dirty="0" smtClean="0"/>
              <a:t>Hřeben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www.clker.com/clipart-red-comb.html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Nůž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www.clker.com/clipart-24949.htm</a:t>
            </a:r>
          </a:p>
          <a:p>
            <a:pPr marL="0" indent="0">
              <a:buNone/>
              <a:defRPr/>
            </a:pPr>
            <a:r>
              <a:rPr lang="cs-CZ" sz="650" dirty="0" smtClean="0"/>
              <a:t>Akvárium		</a:t>
            </a:r>
            <a:r>
              <a:rPr lang="cs-CZ" sz="650" dirty="0"/>
              <a:t>http://www.clker.com/clipart-fishbowl-1.html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Koule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www.clker.com/clipart-4393.html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Pravítko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www.clker.com/clipart-ruler.html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Sklenička 2 		</a:t>
            </a:r>
            <a:r>
              <a:rPr lang="cs-CZ" sz="650" dirty="0"/>
              <a:t>http://</a:t>
            </a:r>
            <a:r>
              <a:rPr lang="cs-CZ" sz="650" dirty="0" smtClean="0"/>
              <a:t>www.clker.com/clipart-148293.html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Polštář		</a:t>
            </a:r>
            <a:r>
              <a:rPr lang="cs-CZ" sz="800" dirty="0"/>
              <a:t>http://</a:t>
            </a:r>
            <a:r>
              <a:rPr lang="cs-CZ" sz="800" dirty="0" smtClean="0"/>
              <a:t>www.clker.com/clipart-227796.html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Řetěz		</a:t>
            </a:r>
            <a:r>
              <a:rPr lang="cs-CZ" sz="800" dirty="0"/>
              <a:t>http://</a:t>
            </a:r>
            <a:r>
              <a:rPr lang="cs-CZ" sz="800" dirty="0" smtClean="0"/>
              <a:t>www.clker.com/clipart-201484.html</a:t>
            </a:r>
          </a:p>
          <a:p>
            <a:pPr marL="0" indent="0">
              <a:buNone/>
              <a:defRPr/>
            </a:pPr>
            <a:r>
              <a:rPr lang="cs-CZ" sz="650" dirty="0" smtClean="0"/>
              <a:t>Skříň		</a:t>
            </a:r>
            <a:r>
              <a:rPr lang="cs-CZ" sz="800" dirty="0"/>
              <a:t>http://www.clker.com/clipart-51901.html</a:t>
            </a:r>
            <a:endParaRPr lang="cs-CZ" sz="65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65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http://www.clker.com/cliparts/2/8/5/c/1257103449718985262davidone_Cow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340768"/>
            <a:ext cx="3456384" cy="322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clker.com/cliparts/m/h/s/3/F/Q/cheese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4500570"/>
            <a:ext cx="126329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clker.com/cliparts/m/h/s/3/F/Q/cheese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702" y="5072074"/>
            <a:ext cx="126329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14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304</Words>
  <Application>Microsoft Office PowerPoint</Application>
  <PresentationFormat>Předvádění na obrazovce (4:3)</PresentationFormat>
  <Paragraphs>121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80</cp:revision>
  <dcterms:created xsi:type="dcterms:W3CDTF">2013-12-01T09:41:20Z</dcterms:created>
  <dcterms:modified xsi:type="dcterms:W3CDTF">2014-01-12T09:40:05Z</dcterms:modified>
</cp:coreProperties>
</file>