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05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EAFB7-0465-4EEB-8F78-AEFE580B8A0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664753-B665-424B-B4A7-8201A0EDCC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2BFB12-13A5-4CF3-8F3C-3D8750085235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FE879-02C3-4CC4-BEBA-B1C70C857A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Podávání</a:t>
                      </a:r>
                      <a:r>
                        <a:rPr lang="cs-CZ" sz="2000" b="0" u="none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léků </a:t>
                      </a:r>
                      <a:r>
                        <a:rPr lang="cs-CZ" sz="2000" b="0" u="none" baseline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do ucha 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VY_32_INOVACE_5C_TOŠ_14(20)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jakými způsoby se podávají léky, správné postupy podání léků a význam užívání léků.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Podávání léků do ucha</a:t>
            </a:r>
            <a:endParaRPr lang="cs-CZ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sz="4800" dirty="0" smtClean="0"/>
              <a:t>  </a:t>
            </a:r>
          </a:p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Do </a:t>
            </a:r>
            <a:r>
              <a:rPr lang="cs-CZ" sz="4800" dirty="0"/>
              <a:t>ucha se aplikují tekuté léky a masti</a:t>
            </a:r>
          </a:p>
          <a:p>
            <a:endParaRPr lang="cs-CZ" dirty="0"/>
          </a:p>
        </p:txBody>
      </p:sp>
      <p:pic>
        <p:nvPicPr>
          <p:cNvPr id="7" name="Zástupný symbol pro obsah 6" descr="907331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88024" y="1772816"/>
            <a:ext cx="3872686" cy="3092315"/>
          </a:xfrm>
        </p:spPr>
      </p:pic>
      <p:sp>
        <p:nvSpPr>
          <p:cNvPr id="8" name="TextovéPole 7"/>
          <p:cNvSpPr txBox="1"/>
          <p:nvPr/>
        </p:nvSpPr>
        <p:spPr>
          <a:xfrm>
            <a:off x="6444208" y="638132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/>
            </a:r>
            <a:br>
              <a:rPr lang="cs-CZ" b="1" dirty="0"/>
            </a:br>
            <a:r>
              <a:rPr lang="cs-CZ" b="1" u="sng" dirty="0"/>
              <a:t>Kapání léku do ucha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Nemocný sedí na židli bokem k opěradlu, zdravé ucho skloní k rameni nebo leží na boku na zdravém uchu.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Pod uchem držíme čtverec buničiny.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Ordinovaný roztok za současného klidného slovního doprovodu opatrně vkápneme do ucha.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Odtékající tekutinu odsajeme buničinou.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Požádáme nemocného, aby ještě 1 až 2 minutu nechal hlavu v úklonu.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u="sng" dirty="0" smtClean="0"/>
              <a:t/>
            </a:r>
            <a:br>
              <a:rPr lang="cs-CZ" sz="4800" u="sng" dirty="0" smtClean="0"/>
            </a:br>
            <a:r>
              <a:rPr lang="cs-CZ" sz="5400" u="sng" dirty="0" smtClean="0"/>
              <a:t>Mast</a:t>
            </a:r>
            <a:r>
              <a:rPr lang="cs-CZ" sz="5400" dirty="0"/>
              <a:t/>
            </a:r>
            <a:br>
              <a:rPr lang="cs-CZ" sz="5400" dirty="0"/>
            </a:br>
            <a:endParaRPr lang="cs-CZ" sz="5400" dirty="0"/>
          </a:p>
        </p:txBody>
      </p:sp>
      <p:pic>
        <p:nvPicPr>
          <p:cNvPr id="7" name="Zástupný symbol pro obsah 6" descr="hbf_borova_mast_30g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43881"/>
            <a:ext cx="4038600" cy="403860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/>
              <a:t>Naneseme do zevního zvukovodu štětičkou.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/>
              <a:t>Hlavu nemocného přidržujeme v krajině spánkové, abychom mu zabránili v neočekávaném pohybu.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500"/>
                            </p:stCondLst>
                            <p:childTnLst>
                              <p:par>
                                <p:cTn id="18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4900" b="1" dirty="0" smtClean="0"/>
              <a:t>Podávání </a:t>
            </a:r>
            <a:r>
              <a:rPr lang="cs-CZ" sz="4900" b="1" dirty="0"/>
              <a:t>léků na sliznici nosní</a:t>
            </a:r>
            <a:r>
              <a:rPr lang="cs-CZ" sz="4900" dirty="0"/>
              <a:t/>
            </a:r>
            <a:br>
              <a:rPr lang="cs-CZ" sz="4900" dirty="0"/>
            </a:br>
            <a:endParaRPr lang="cs-CZ" sz="4900" dirty="0"/>
          </a:p>
        </p:txBody>
      </p:sp>
      <p:pic>
        <p:nvPicPr>
          <p:cNvPr id="4" name="Zástupný symbol pro obsah 3" descr="nisita-ointment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12954" y="1442370"/>
            <a:ext cx="7763502" cy="457891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399398"/>
            <a:ext cx="9144000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 charset="-122"/>
                <a:cs typeface="Times New Roman" pitchFamily="18" charset="0"/>
              </a:rPr>
              <a:t>Do nosu se vpravuje lék, který se má vstřebat sliznicí do krevního oběhu, a lék, který léčí zanícenou nebo zduřelou sliznici.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 charset="-122"/>
                <a:cs typeface="Times New Roman" pitchFamily="18" charset="0"/>
              </a:rPr>
              <a:t>Lék určený pro krevní oběh se aplikuje ve formě spreje z lahviček s rozprašovačem.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 charset="-122"/>
                <a:cs typeface="Times New Roman" pitchFamily="18" charset="0"/>
              </a:rPr>
              <a:t>K léčení sliznice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rgbClr val="00000A"/>
                </a:solidFill>
                <a:effectLst/>
                <a:ea typeface="SimSun" charset="-122"/>
                <a:cs typeface="Times New Roman" pitchFamily="18" charset="0"/>
              </a:rPr>
              <a:t> se do nosu aplikuje mast nebo léčebný roztok.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/>
              <a:t>Postup: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Při aplikaci masti nemocný sedí nebo leží, hlavu zakloní.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K hrdlu tuby s mastí přiložíme štětičku nebo smotek a za současného otáčení jej obalujeme mastí.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Mast pak šetrně zaneseme do nosu.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Při vkapávání léku zakloní nemocný hlavu na opačnou stranu než je nosní dírka, do níž se lék aplikuje.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Do každé nosní dírky se vkápne určený počet kapek.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Jakmile nemocný ucítí, že mu tekutina vtéká do krku, přestaneme kapat.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 druhy léků aplikované do ucha a jak správně léky podáme.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Jaký léčebný účinek mají léky podané na sliznici nosu?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Popiš postup aplikace léku sliznicí nosu.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Úkol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Vyhledej konkrétní druhy léků podávaných do ucha a nosní sliznici a jak jsou přípravky baleny.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Využij a pracuj s internetovými zdroji.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282834"/>
            <a:ext cx="9144000" cy="8771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Použité zdroje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3600" b="1" u="sng" dirty="0" smtClean="0"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err="1" smtClean="0"/>
              <a:t>Bdl</a:t>
            </a:r>
            <a:r>
              <a:rPr lang="cs-CZ" sz="2400" i="1" dirty="0" smtClean="0"/>
              <a:t>-</a:t>
            </a:r>
            <a:r>
              <a:rPr lang="cs-CZ" sz="2400" i="1" dirty="0" err="1" smtClean="0"/>
              <a:t>cee.com</a:t>
            </a:r>
            <a:r>
              <a:rPr lang="cs-CZ" sz="2400" dirty="0" smtClean="0"/>
              <a:t> [online]. [cit. 28.11.2013]. Dostupný na WWW: http://www.</a:t>
            </a:r>
            <a:r>
              <a:rPr lang="cs-CZ" sz="2400" dirty="0" err="1" smtClean="0"/>
              <a:t>bdl</a:t>
            </a:r>
            <a:r>
              <a:rPr lang="cs-CZ" sz="2400" dirty="0" smtClean="0"/>
              <a:t>-</a:t>
            </a:r>
            <a:r>
              <a:rPr lang="cs-CZ" sz="2400" dirty="0" err="1" smtClean="0"/>
              <a:t>cee.com</a:t>
            </a:r>
            <a:r>
              <a:rPr lang="cs-CZ" sz="2400" dirty="0" smtClean="0"/>
              <a:t>/lahev-s-</a:t>
            </a:r>
            <a:r>
              <a:rPr lang="cs-CZ" sz="2400" dirty="0" err="1" smtClean="0"/>
              <a:t>kapatkem</a:t>
            </a:r>
            <a:r>
              <a:rPr lang="cs-CZ" sz="2400" dirty="0" smtClean="0"/>
              <a:t>-</a:t>
            </a:r>
            <a:r>
              <a:rPr lang="cs-CZ" sz="2400" dirty="0" err="1" smtClean="0"/>
              <a:t>hdpe</a:t>
            </a:r>
            <a:r>
              <a:rPr lang="cs-CZ" sz="2400" dirty="0" smtClean="0"/>
              <a:t>-</a:t>
            </a:r>
            <a:r>
              <a:rPr lang="cs-CZ" sz="2400" dirty="0" err="1" smtClean="0"/>
              <a:t>prirodni</a:t>
            </a:r>
            <a:r>
              <a:rPr lang="cs-CZ" sz="2400" dirty="0" smtClean="0"/>
              <a:t>-zabarveni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err="1" smtClean="0"/>
              <a:t>Drmax</a:t>
            </a:r>
            <a:r>
              <a:rPr lang="cs-CZ" sz="2400" i="1" dirty="0" smtClean="0"/>
              <a:t>-</a:t>
            </a:r>
            <a:r>
              <a:rPr lang="cs-CZ" sz="2400" i="1" dirty="0" err="1" smtClean="0"/>
              <a:t>lekarna.cz</a:t>
            </a:r>
            <a:r>
              <a:rPr lang="cs-CZ" sz="2400" dirty="0" smtClean="0"/>
              <a:t> [online]. [cit. 28.11.2013]. Dostupný na WWW: http://www.</a:t>
            </a:r>
            <a:r>
              <a:rPr lang="cs-CZ" sz="2400" dirty="0" err="1" smtClean="0"/>
              <a:t>drmax</a:t>
            </a:r>
            <a:r>
              <a:rPr lang="cs-CZ" sz="2400" dirty="0" smtClean="0"/>
              <a:t>-</a:t>
            </a:r>
            <a:r>
              <a:rPr lang="cs-CZ" sz="2400" dirty="0" err="1" smtClean="0"/>
              <a:t>lekarna.cz</a:t>
            </a:r>
            <a:r>
              <a:rPr lang="cs-CZ" sz="2400" dirty="0" smtClean="0"/>
              <a:t>/</a:t>
            </a:r>
            <a:r>
              <a:rPr lang="cs-CZ" sz="2400" dirty="0" err="1" smtClean="0"/>
              <a:t>hbf</a:t>
            </a:r>
            <a:r>
              <a:rPr lang="cs-CZ" sz="2400" dirty="0" smtClean="0"/>
              <a:t>-</a:t>
            </a:r>
            <a:r>
              <a:rPr lang="cs-CZ" sz="2400" dirty="0" err="1" smtClean="0"/>
              <a:t>borova</a:t>
            </a:r>
            <a:r>
              <a:rPr lang="cs-CZ" sz="2400" dirty="0" smtClean="0"/>
              <a:t>-mast-30g.html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NEZNÁMÝ. </a:t>
            </a:r>
            <a:r>
              <a:rPr lang="cs-CZ" sz="2400" i="1" dirty="0" err="1" smtClean="0"/>
              <a:t>M</a:t>
            </a:r>
            <a:r>
              <a:rPr lang="cs-CZ" sz="2400" i="1" dirty="0" err="1" smtClean="0"/>
              <a:t>dx.cz</a:t>
            </a:r>
            <a:r>
              <a:rPr lang="cs-CZ" sz="2400" dirty="0" smtClean="0"/>
              <a:t> [online]. [cit. 28.11.2013]. Dostupný na WWW: http://www.</a:t>
            </a:r>
            <a:r>
              <a:rPr lang="cs-CZ" sz="2400" dirty="0" err="1" smtClean="0"/>
              <a:t>mdx.cz</a:t>
            </a:r>
            <a:r>
              <a:rPr lang="cs-CZ" sz="2400" dirty="0" smtClean="0"/>
              <a:t>/</a:t>
            </a:r>
            <a:r>
              <a:rPr lang="cs-CZ" sz="2400" dirty="0" err="1" smtClean="0"/>
              <a:t>dalsi</a:t>
            </a:r>
            <a:r>
              <a:rPr lang="cs-CZ" sz="2400" dirty="0" smtClean="0"/>
              <a:t>-</a:t>
            </a:r>
            <a:r>
              <a:rPr lang="cs-CZ" sz="2400" dirty="0" err="1" smtClean="0"/>
              <a:t>pripravky.html</a:t>
            </a:r>
            <a:endParaRPr lang="cs-CZ" sz="24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241</Words>
  <Application>Microsoft Office PowerPoint</Application>
  <PresentationFormat>Předvádění na obrazovce (4:3)</PresentationFormat>
  <Paragraphs>81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Podávání léků do ucha</vt:lpstr>
      <vt:lpstr> Kapání léku do ucha</vt:lpstr>
      <vt:lpstr> Mast </vt:lpstr>
      <vt:lpstr> Podávání léků na sliznici nosní </vt:lpstr>
      <vt:lpstr>Snímek 7</vt:lpstr>
      <vt:lpstr>Postup:</vt:lpstr>
      <vt:lpstr>Kontrolní otázky a cvičení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Podávání léků do ucha</dc:title>
  <dc:creator>Admin</dc:creator>
  <cp:lastModifiedBy>Dum</cp:lastModifiedBy>
  <cp:revision>11</cp:revision>
  <dcterms:created xsi:type="dcterms:W3CDTF">2013-10-13T16:46:26Z</dcterms:created>
  <dcterms:modified xsi:type="dcterms:W3CDTF">2014-02-23T10:53:17Z</dcterms:modified>
</cp:coreProperties>
</file>