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62" r:id="rId6"/>
    <p:sldId id="263" r:id="rId7"/>
    <p:sldId id="264" r:id="rId8"/>
    <p:sldId id="259" r:id="rId9"/>
    <p:sldId id="265" r:id="rId10"/>
    <p:sldId id="266" r:id="rId11"/>
    <p:sldId id="267" r:id="rId12"/>
    <p:sldId id="268" r:id="rId13"/>
    <p:sldId id="260"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CC"/>
    <a:srgbClr val="0080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pPr/>
              <a:t>12.1.2014</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pPr/>
              <a:t>12.1.2014</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6.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9.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484313"/>
            <a:ext cx="8229600" cy="4969023"/>
          </a:xfrm>
        </p:spPr>
        <p:txBody>
          <a:bodyPr>
            <a:normAutofit fontScale="47500" lnSpcReduction="20000"/>
          </a:bodyPr>
          <a:lstStyle/>
          <a:p>
            <a:pPr marL="0" indent="0">
              <a:buNone/>
            </a:pPr>
            <a:r>
              <a:rPr lang="cs-CZ" dirty="0"/>
              <a:t>Název školy: </a:t>
            </a:r>
            <a:r>
              <a:rPr lang="cs-CZ" b="1" dirty="0"/>
              <a:t> Základní škola a Mateřská škola Kladno, Norská 2633</a:t>
            </a:r>
            <a:r>
              <a:rPr lang="cs-CZ" dirty="0"/>
              <a:t/>
            </a:r>
            <a:br>
              <a:rPr lang="cs-CZ" dirty="0"/>
            </a:br>
            <a:r>
              <a:rPr lang="cs-CZ" dirty="0"/>
              <a:t>Autor: </a:t>
            </a:r>
            <a:r>
              <a:rPr lang="cs-CZ" b="1" dirty="0"/>
              <a:t>Mgr. Pavla Balejová</a:t>
            </a:r>
            <a:endParaRPr lang="cs-CZ" dirty="0"/>
          </a:p>
          <a:p>
            <a:pPr marL="0" indent="0">
              <a:buNone/>
            </a:pPr>
            <a:r>
              <a:rPr lang="cs-CZ" dirty="0"/>
              <a:t>Název materiálu: </a:t>
            </a:r>
            <a:r>
              <a:rPr lang="cs-CZ" b="1" dirty="0" smtClean="0"/>
              <a:t>VY_12_INOVACE_ČJS.2.Bal.36_Volný_čas</a:t>
            </a:r>
            <a:endParaRPr lang="cs-CZ" dirty="0"/>
          </a:p>
          <a:p>
            <a:pPr marL="0" indent="0">
              <a:buNone/>
            </a:pPr>
            <a:endParaRPr lang="cs-CZ" dirty="0" smtClean="0"/>
          </a:p>
          <a:p>
            <a:pPr marL="0" indent="0">
              <a:buNone/>
            </a:pPr>
            <a:r>
              <a:rPr lang="cs-CZ" dirty="0" smtClean="0"/>
              <a:t>Datum</a:t>
            </a:r>
            <a:r>
              <a:rPr lang="cs-CZ" dirty="0"/>
              <a:t>: </a:t>
            </a:r>
            <a:r>
              <a:rPr lang="cs-CZ" b="1" dirty="0"/>
              <a:t>4</a:t>
            </a:r>
            <a:r>
              <a:rPr lang="cs-CZ" b="1" dirty="0" smtClean="0"/>
              <a:t>. 1. 2014</a:t>
            </a:r>
            <a:endParaRPr lang="cs-CZ" dirty="0"/>
          </a:p>
          <a:p>
            <a:pPr marL="0" indent="0">
              <a:buNone/>
            </a:pPr>
            <a:r>
              <a:rPr lang="cs-CZ" dirty="0"/>
              <a:t> </a:t>
            </a:r>
          </a:p>
          <a:p>
            <a:pPr marL="0" indent="0">
              <a:buNone/>
            </a:pPr>
            <a:r>
              <a:rPr lang="cs-CZ" dirty="0"/>
              <a:t>Ročník: </a:t>
            </a:r>
            <a:r>
              <a:rPr lang="cs-CZ" b="1" dirty="0" smtClean="0"/>
              <a:t>druhý</a:t>
            </a:r>
            <a:endParaRPr lang="cs-CZ" dirty="0"/>
          </a:p>
          <a:p>
            <a:pPr marL="0" indent="0">
              <a:buNone/>
            </a:pPr>
            <a:r>
              <a:rPr lang="cs-CZ" b="1" dirty="0"/>
              <a:t> </a:t>
            </a:r>
            <a:endParaRPr lang="cs-CZ" dirty="0"/>
          </a:p>
          <a:p>
            <a:pPr marL="0" indent="0">
              <a:buNone/>
            </a:pPr>
            <a:r>
              <a:rPr lang="cs-CZ" dirty="0"/>
              <a:t>Vzdělávací oblast: </a:t>
            </a:r>
            <a:r>
              <a:rPr lang="cs-CZ" b="1" dirty="0"/>
              <a:t>Člověk a jeho svět</a:t>
            </a:r>
            <a:endParaRPr lang="cs-CZ" dirty="0"/>
          </a:p>
          <a:p>
            <a:pPr marL="0" indent="0">
              <a:buNone/>
            </a:pPr>
            <a:r>
              <a:rPr lang="cs-CZ" dirty="0"/>
              <a:t> </a:t>
            </a:r>
          </a:p>
          <a:p>
            <a:pPr marL="0" indent="0">
              <a:buNone/>
            </a:pPr>
            <a:r>
              <a:rPr lang="cs-CZ" dirty="0"/>
              <a:t>Vzdělávací obor: </a:t>
            </a:r>
            <a:r>
              <a:rPr lang="cs-CZ" b="1" dirty="0"/>
              <a:t>Člověk a jeho svět</a:t>
            </a:r>
            <a:r>
              <a:rPr lang="cs-CZ" dirty="0"/>
              <a:t/>
            </a:r>
            <a:br>
              <a:rPr lang="cs-CZ" dirty="0"/>
            </a:br>
            <a:r>
              <a:rPr lang="cs-CZ" dirty="0"/>
              <a:t>Název: </a:t>
            </a:r>
            <a:r>
              <a:rPr lang="cs-CZ" b="1" dirty="0"/>
              <a:t>	</a:t>
            </a:r>
            <a:r>
              <a:rPr lang="cs-CZ" b="1" dirty="0" smtClean="0"/>
              <a:t>Volný čas</a:t>
            </a:r>
            <a:r>
              <a:rPr lang="cs-CZ" b="1" dirty="0"/>
              <a:t/>
            </a:r>
            <a:br>
              <a:rPr lang="cs-CZ" b="1" dirty="0"/>
            </a:br>
            <a:r>
              <a:rPr lang="cs-CZ" dirty="0"/>
              <a:t>Číslo operačního programu: </a:t>
            </a:r>
            <a:r>
              <a:rPr lang="cs-CZ" b="1" dirty="0"/>
              <a:t>CZ.1.07/1.4.00/21.3489</a:t>
            </a:r>
            <a:endParaRPr lang="cs-CZ" dirty="0"/>
          </a:p>
          <a:p>
            <a:pPr marL="0" indent="0">
              <a:buNone/>
            </a:pPr>
            <a:r>
              <a:rPr lang="cs-CZ" dirty="0"/>
              <a:t>Název projektu: </a:t>
            </a:r>
            <a:r>
              <a:rPr lang="cs-CZ" b="1" dirty="0"/>
              <a:t>UČÍME SE S RADOSTÍ</a:t>
            </a:r>
            <a:endParaRPr lang="cs-CZ" dirty="0"/>
          </a:p>
          <a:p>
            <a:pPr marL="0" indent="0">
              <a:buNone/>
            </a:pPr>
            <a:r>
              <a:rPr lang="cs-CZ" dirty="0"/>
              <a:t>  </a:t>
            </a:r>
            <a:endParaRPr lang="cs-CZ" dirty="0" smtClean="0"/>
          </a:p>
          <a:p>
            <a:pPr marL="0" indent="0">
              <a:buNone/>
            </a:pPr>
            <a:endParaRPr lang="cs-CZ" dirty="0" smtClean="0"/>
          </a:p>
          <a:p>
            <a:pPr marL="0" indent="0">
              <a:buNone/>
            </a:pPr>
            <a:r>
              <a:rPr lang="cs-CZ" b="1" dirty="0" smtClean="0"/>
              <a:t>Anotace: Výukový materiál je určen žákům druhého ročníku a slouží k procvičování</a:t>
            </a:r>
          </a:p>
          <a:p>
            <a:pPr marL="0" indent="0">
              <a:buNone/>
            </a:pPr>
            <a:r>
              <a:rPr lang="cs-CZ" b="1" dirty="0" smtClean="0"/>
              <a:t>                  látky o volném čase, zálibách a možnostech kulturního a sportovního vyžití.</a:t>
            </a:r>
          </a:p>
          <a:p>
            <a:pPr marL="0" indent="0">
              <a:buNone/>
            </a:pPr>
            <a:r>
              <a:rPr lang="cs-CZ" b="1" dirty="0" smtClean="0"/>
              <a:t>                  Žáci podle obrázků poznávají různé lidské záliby (koníčky) a rozlišují je od</a:t>
            </a:r>
          </a:p>
          <a:p>
            <a:pPr marL="0" indent="0">
              <a:buNone/>
            </a:pPr>
            <a:r>
              <a:rPr lang="cs-CZ" b="1" dirty="0" smtClean="0"/>
              <a:t>                  povinností. Vybírají také z nabídky různé druhy zařízení, která poskytují zábavu.</a:t>
            </a:r>
          </a:p>
          <a:p>
            <a:pPr marL="0" indent="0">
              <a:buNone/>
            </a:pPr>
            <a:r>
              <a:rPr lang="cs-CZ" b="1" dirty="0" smtClean="0"/>
              <a:t>         </a:t>
            </a:r>
            <a:endParaRPr lang="cs-CZ" b="1" dirty="0"/>
          </a:p>
          <a:p>
            <a:pPr marL="0" indent="0">
              <a:buNone/>
            </a:pPr>
            <a:endParaRPr lang="cs-CZ" b="1" dirty="0" smtClean="0"/>
          </a:p>
          <a:p>
            <a:pPr marL="0" indent="0">
              <a:buNone/>
            </a:pPr>
            <a:endParaRPr lang="cs-CZ" b="1" dirty="0"/>
          </a:p>
          <a:p>
            <a:pPr marL="0" indent="0">
              <a:buNone/>
            </a:pPr>
            <a:endParaRPr lang="cs-CZ" b="1" dirty="0" smtClean="0"/>
          </a:p>
          <a:p>
            <a:pPr marL="0" indent="0">
              <a:buNone/>
            </a:pPr>
            <a:endParaRPr lang="cs-CZ" b="1" dirty="0"/>
          </a:p>
          <a:p>
            <a:pPr marL="0" indent="0">
              <a:buNone/>
            </a:pPr>
            <a:endParaRPr lang="cs-CZ" b="1" dirty="0" smtClean="0"/>
          </a:p>
          <a:p>
            <a:pPr marL="0" indent="0">
              <a:buNone/>
            </a:pPr>
            <a:endParaRPr lang="cs-CZ" b="1" dirty="0"/>
          </a:p>
          <a:p>
            <a:pPr marL="0" indent="0">
              <a:buNone/>
            </a:pPr>
            <a:endParaRPr lang="cs-CZ" b="1" dirty="0" smtClean="0"/>
          </a:p>
          <a:p>
            <a:pPr marL="0" indent="0">
              <a:buNone/>
            </a:pPr>
            <a:endParaRPr lang="cs-CZ" b="1" dirty="0" smtClean="0"/>
          </a:p>
          <a:p>
            <a:pPr marL="0" indent="0">
              <a:buNone/>
            </a:pPr>
            <a:endParaRPr lang="cs-CZ" b="1" dirty="0" smtClean="0"/>
          </a:p>
          <a:p>
            <a:pPr marL="0" indent="0">
              <a:buNone/>
            </a:pPr>
            <a:endParaRPr lang="cs-CZ" dirty="0" smtClean="0"/>
          </a:p>
          <a:p>
            <a:pPr marL="0" indent="0">
              <a:buNone/>
            </a:pPr>
            <a:endParaRPr lang="cs-CZ"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8057" cy="1484313"/>
          </a:xfrm>
          <a:prstGeom prst="rect">
            <a:avLst/>
          </a:prstGeom>
          <a:solidFill>
            <a:srgbClr val="FFFFFF"/>
          </a:solidFill>
        </p:spPr>
      </p:pic>
    </p:spTree>
    <p:extLst>
      <p:ext uri="{BB962C8B-B14F-4D97-AF65-F5344CB8AC3E}">
        <p14:creationId xmlns:p14="http://schemas.microsoft.com/office/powerpoint/2010/main" val="5431638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clker.com/cliparts/8/c/7/9/12284211212082395678rg1024_beach.svg.hi.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284984"/>
            <a:ext cx="9144000" cy="354791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7" descr="Logolinka ZŠ a MŠ Kladno, Norská 263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81781" b="5473"/>
          <a:stretch/>
        </p:blipFill>
        <p:spPr bwMode="auto">
          <a:xfrm>
            <a:off x="7382402" y="260648"/>
            <a:ext cx="1268034" cy="1208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txBox="1">
            <a:spLocks noChangeArrowheads="1"/>
          </p:cNvSpPr>
          <p:nvPr/>
        </p:nvSpPr>
        <p:spPr>
          <a:xfrm>
            <a:off x="154974" y="6583267"/>
            <a:ext cx="9019174" cy="26064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lnSpc>
                <a:spcPct val="80000"/>
              </a:lnSpc>
              <a:spcBef>
                <a:spcPct val="0"/>
              </a:spcBef>
              <a:buFont typeface="Arial" pitchFamily="34" charset="0"/>
              <a:buNone/>
              <a:defRPr/>
            </a:pPr>
            <a:r>
              <a:rPr lang="cs-CZ" sz="1200" b="1" dirty="0" smtClean="0"/>
              <a:t>Autorem materiálu a všech jeho částí, není-li uvedeno jinak, je Mgr. Pavla Balejová.</a:t>
            </a:r>
          </a:p>
          <a:p>
            <a:pPr algn="ctr">
              <a:lnSpc>
                <a:spcPct val="80000"/>
              </a:lnSpc>
              <a:buFont typeface="Arial" pitchFamily="34" charset="0"/>
              <a:buNone/>
              <a:defRPr/>
            </a:pPr>
            <a:endParaRPr lang="cs-CZ" sz="1400" b="1" dirty="0"/>
          </a:p>
        </p:txBody>
      </p:sp>
      <p:sp>
        <p:nvSpPr>
          <p:cNvPr id="6" name="Obdélník 5"/>
          <p:cNvSpPr/>
          <p:nvPr/>
        </p:nvSpPr>
        <p:spPr>
          <a:xfrm>
            <a:off x="517171" y="0"/>
            <a:ext cx="8208912" cy="3631763"/>
          </a:xfrm>
          <a:prstGeom prst="rect">
            <a:avLst/>
          </a:prstGeom>
        </p:spPr>
        <p:txBody>
          <a:bodyPr wrap="square">
            <a:spAutoFit/>
          </a:bodyPr>
          <a:lstStyle/>
          <a:p>
            <a:pPr algn="ctr"/>
            <a:r>
              <a:rPr lang="cs-CZ" sz="11500" b="1" dirty="0" smtClean="0">
                <a:ln w="17780" cmpd="sng">
                  <a:solidFill>
                    <a:srgbClr val="FFFFFF"/>
                  </a:solidFill>
                  <a:prstDash val="solid"/>
                  <a:miter lim="800000"/>
                </a:ln>
                <a:solidFill>
                  <a:srgbClr val="CC00CC"/>
                </a:solidFill>
                <a:effectLst>
                  <a:outerShdw blurRad="50800" algn="tl" rotWithShape="0">
                    <a:srgbClr val="000000"/>
                  </a:outerShdw>
                </a:effectLst>
              </a:rPr>
              <a:t>V</a:t>
            </a:r>
            <a:r>
              <a:rPr lang="cs-CZ" sz="11500" b="1" dirty="0" smtClean="0">
                <a:ln w="17780" cmpd="sng">
                  <a:solidFill>
                    <a:srgbClr val="FFFFFF"/>
                  </a:solidFill>
                  <a:prstDash val="solid"/>
                  <a:miter lim="800000"/>
                </a:ln>
                <a:solidFill>
                  <a:srgbClr val="00B050"/>
                </a:solidFill>
                <a:effectLst>
                  <a:outerShdw blurRad="50800" algn="tl" rotWithShape="0">
                    <a:srgbClr val="000000"/>
                  </a:outerShdw>
                </a:effectLst>
              </a:rPr>
              <a:t>O</a:t>
            </a:r>
            <a:r>
              <a:rPr lang="cs-CZ" sz="11500" b="1" dirty="0" smtClean="0">
                <a:ln w="17780" cmpd="sng">
                  <a:solidFill>
                    <a:srgbClr val="FFFFFF"/>
                  </a:solidFill>
                  <a:prstDash val="solid"/>
                  <a:miter lim="800000"/>
                </a:ln>
                <a:solidFill>
                  <a:srgbClr val="CC00CC"/>
                </a:solidFill>
                <a:effectLst>
                  <a:outerShdw blurRad="50800" algn="tl" rotWithShape="0">
                    <a:srgbClr val="000000"/>
                  </a:outerShdw>
                </a:effectLst>
              </a:rPr>
              <a:t>L</a:t>
            </a:r>
            <a:r>
              <a:rPr lang="cs-CZ" sz="11500" b="1" dirty="0" smtClean="0">
                <a:ln w="17780" cmpd="sng">
                  <a:solidFill>
                    <a:srgbClr val="FFFFFF"/>
                  </a:solidFill>
                  <a:prstDash val="solid"/>
                  <a:miter lim="800000"/>
                </a:ln>
                <a:solidFill>
                  <a:srgbClr val="00B050"/>
                </a:solidFill>
                <a:effectLst>
                  <a:outerShdw blurRad="50800" algn="tl" rotWithShape="0">
                    <a:srgbClr val="000000"/>
                  </a:outerShdw>
                </a:effectLst>
              </a:rPr>
              <a:t>N</a:t>
            </a:r>
            <a:r>
              <a:rPr lang="cs-CZ" sz="11500" b="1" dirty="0" smtClean="0">
                <a:ln w="17780" cmpd="sng">
                  <a:solidFill>
                    <a:srgbClr val="FFFFFF"/>
                  </a:solidFill>
                  <a:prstDash val="solid"/>
                  <a:miter lim="800000"/>
                </a:ln>
                <a:solidFill>
                  <a:srgbClr val="CC00CC"/>
                </a:solidFill>
                <a:effectLst>
                  <a:outerShdw blurRad="50800" algn="tl" rotWithShape="0">
                    <a:srgbClr val="000000"/>
                  </a:outerShdw>
                </a:effectLst>
              </a:rPr>
              <a:t>Ý</a:t>
            </a:r>
          </a:p>
          <a:p>
            <a:pPr algn="ctr"/>
            <a:r>
              <a:rPr lang="cs-CZ" sz="11500" b="1" dirty="0" smtClean="0">
                <a:ln w="17780" cmpd="sng">
                  <a:solidFill>
                    <a:srgbClr val="FFFFFF"/>
                  </a:solidFill>
                  <a:prstDash val="solid"/>
                  <a:miter lim="800000"/>
                </a:ln>
                <a:solidFill>
                  <a:srgbClr val="00B050"/>
                </a:solidFill>
                <a:effectLst>
                  <a:outerShdw blurRad="50800" algn="tl" rotWithShape="0">
                    <a:srgbClr val="000000"/>
                  </a:outerShdw>
                </a:effectLst>
              </a:rPr>
              <a:t>Č</a:t>
            </a:r>
            <a:r>
              <a:rPr lang="cs-CZ" sz="11500" b="1" dirty="0" smtClean="0">
                <a:ln w="17780" cmpd="sng">
                  <a:solidFill>
                    <a:srgbClr val="FFFFFF"/>
                  </a:solidFill>
                  <a:prstDash val="solid"/>
                  <a:miter lim="800000"/>
                </a:ln>
                <a:solidFill>
                  <a:srgbClr val="CC00CC"/>
                </a:solidFill>
                <a:effectLst>
                  <a:outerShdw blurRad="50800" algn="tl" rotWithShape="0">
                    <a:srgbClr val="000000"/>
                  </a:outerShdw>
                </a:effectLst>
              </a:rPr>
              <a:t>A</a:t>
            </a:r>
            <a:r>
              <a:rPr lang="cs-CZ" sz="11500" b="1" dirty="0" smtClean="0">
                <a:ln w="17780" cmpd="sng">
                  <a:solidFill>
                    <a:srgbClr val="FFFFFF"/>
                  </a:solidFill>
                  <a:prstDash val="solid"/>
                  <a:miter lim="800000"/>
                </a:ln>
                <a:solidFill>
                  <a:srgbClr val="00B050"/>
                </a:solidFill>
                <a:effectLst>
                  <a:outerShdw blurRad="50800" algn="tl" rotWithShape="0">
                    <a:srgbClr val="000000"/>
                  </a:outerShdw>
                </a:effectLst>
              </a:rPr>
              <a:t>S</a:t>
            </a:r>
          </a:p>
        </p:txBody>
      </p:sp>
      <p:pic>
        <p:nvPicPr>
          <p:cNvPr id="7" name="Picture 8" descr="http://www.clker.com/cliparts/L/J/8/K/g/k/jumping-girl-md.pn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15164"/>
          <a:stretch/>
        </p:blipFill>
        <p:spPr bwMode="auto">
          <a:xfrm flipH="1">
            <a:off x="4567413" y="3528252"/>
            <a:ext cx="1948802" cy="277768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www.clker.com/cliparts/Y/L/5/d/y/8/girl-jumping-upside-down-md.png"/>
          <p:cNvPicPr>
            <a:picLocks noChangeAspect="1" noChangeArrowheads="1"/>
          </p:cNvPicPr>
          <p:nvPr/>
        </p:nvPicPr>
        <p:blipFill rotWithShape="1">
          <a:blip r:embed="rId5">
            <a:extLst>
              <a:ext uri="{28A0092B-C50C-407E-A947-70E740481C1C}">
                <a14:useLocalDpi xmlns:a14="http://schemas.microsoft.com/office/drawing/2010/main" val="0"/>
              </a:ext>
            </a:extLst>
          </a:blip>
          <a:srcRect b="14413"/>
          <a:stretch/>
        </p:blipFill>
        <p:spPr bwMode="auto">
          <a:xfrm rot="10800000">
            <a:off x="2798099" y="3429000"/>
            <a:ext cx="2065420" cy="297618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ttp://www.clker.com/cliparts/5/3/a/3/1194989210401174033sun01.svg.med.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4974" y="148522"/>
            <a:ext cx="1748976" cy="16673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clker.com/cliparts/4/9/2/4/11949868192101645660volley_ball_angelo_gelmi_01.svg.med.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157311" y="5297824"/>
            <a:ext cx="998031" cy="100811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http://www.clker.com/cliparts/6/c/1/9/11954421781272093507ryanlerch_Golden_Plovers.svg.med.pn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937052" y="1682655"/>
            <a:ext cx="1728192" cy="70279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http://www.clker.com/cliparts/5/8/b/e/1194989613713613142aircraft_jarno_vasamaa1.svg.med.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15616" y="1567742"/>
            <a:ext cx="1351629" cy="93262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clker.com/cliparts/1/d/a/6/11970917161615154558carlitos_Balloons.svg.med.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flipH="1">
            <a:off x="7669154" y="3126017"/>
            <a:ext cx="1094025" cy="1621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2294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188640"/>
            <a:ext cx="8784976" cy="523220"/>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Přečti si článek a potom vyprávěj, jak trávíš volný čas.</a:t>
            </a:r>
            <a:endParaRPr lang="cs-CZ" sz="2800" b="1" spc="50" dirty="0">
              <a:ln w="11430"/>
              <a:solidFill>
                <a:srgbClr val="CC00CC"/>
              </a:solidFill>
              <a:effectLst>
                <a:outerShdw blurRad="76200" dist="50800" dir="5400000" algn="tl" rotWithShape="0">
                  <a:srgbClr val="000000">
                    <a:alpha val="65000"/>
                  </a:srgbClr>
                </a:outerShdw>
              </a:effectLst>
              <a:latin typeface="+mn-lt"/>
            </a:endParaRPr>
          </a:p>
        </p:txBody>
      </p:sp>
      <p:sp>
        <p:nvSpPr>
          <p:cNvPr id="3" name="Obdélník 2"/>
          <p:cNvSpPr/>
          <p:nvPr/>
        </p:nvSpPr>
        <p:spPr>
          <a:xfrm>
            <a:off x="270467" y="1052736"/>
            <a:ext cx="8543066" cy="4401205"/>
          </a:xfrm>
          <a:prstGeom prst="rect">
            <a:avLst/>
          </a:prstGeom>
          <a:noFill/>
        </p:spPr>
        <p:txBody>
          <a:bodyPr wrap="square">
            <a:spAutoFit/>
          </a:bodyPr>
          <a:lstStyle/>
          <a:p>
            <a:pPr fontAlgn="auto">
              <a:spcBef>
                <a:spcPts val="0"/>
              </a:spcBef>
              <a:spcAft>
                <a:spcPts val="0"/>
              </a:spcAft>
              <a:defRPr/>
            </a:pPr>
            <a:r>
              <a:rPr lang="cs-CZ" sz="2800" b="1" dirty="0" smtClean="0">
                <a:ln w="1905"/>
                <a:solidFill>
                  <a:srgbClr val="008000"/>
                </a:solidFill>
                <a:effectLst>
                  <a:innerShdw blurRad="69850" dist="43180" dir="5400000">
                    <a:srgbClr val="000000">
                      <a:alpha val="65000"/>
                    </a:srgbClr>
                  </a:innerShdw>
                </a:effectLst>
              </a:rPr>
              <a:t>Po splnění svých povinností má každý člověk právo </a:t>
            </a:r>
          </a:p>
          <a:p>
            <a:pPr fontAlgn="auto">
              <a:spcBef>
                <a:spcPts val="0"/>
              </a:spcBef>
              <a:spcAft>
                <a:spcPts val="0"/>
              </a:spcAft>
              <a:defRPr/>
            </a:pPr>
            <a:r>
              <a:rPr lang="cs-CZ" sz="2800" b="1" dirty="0" smtClean="0">
                <a:ln w="1905"/>
                <a:solidFill>
                  <a:srgbClr val="008000"/>
                </a:solidFill>
                <a:effectLst>
                  <a:innerShdw blurRad="69850" dist="43180" dir="5400000">
                    <a:srgbClr val="000000">
                      <a:alpha val="65000"/>
                    </a:srgbClr>
                  </a:innerShdw>
                </a:effectLst>
              </a:rPr>
              <a:t>na odpočinek. Po škole nebo po práci tedy nastává náš volný čas. Můžeme ho trávit různým způsobem. Věnujeme se činnostem, které nás baví. Můžeme rozvíjet svoje záliby (koníčky). Mezi nimi by neměl chybět pobyt venku. Doma nebo v zájmových kroužcích a v kulturních zařízeních se můžeme věnovat třeba kreslení, tanci nebo modelářství. Lidé také pěstují různé druhy sportu. Každý den bychom si měli najít alespoň chvilku pro sebe!</a:t>
            </a:r>
          </a:p>
        </p:txBody>
      </p:sp>
      <p:pic>
        <p:nvPicPr>
          <p:cNvPr id="5" name="Picture 4" descr="http://www.clker.com/cliparts/i/v/w/Q/G/X/standing-kid-cartoon-md.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3275856" y="4894779"/>
            <a:ext cx="984959" cy="181183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http://www.clker.com/cliparts/a/1/7/b/1194989604419727334vtt_02.svg.me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5516242"/>
            <a:ext cx="1790250" cy="109802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ttp://www.clker.com/cliparts/1/d/a/6/11970917161615154558carlitos_Balloons.svg.med.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7886342" y="4913035"/>
            <a:ext cx="802610" cy="118994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0" descr="http://www.clker.com/cliparts/r/o/J/x/N/q/girl-wearing-polka-dot-dress-md.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7236295" y="5187234"/>
            <a:ext cx="1051351" cy="1540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5553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188640"/>
            <a:ext cx="8784976" cy="523220"/>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Přiřaď k obrázku správný název záliby (koníčku).</a:t>
            </a:r>
            <a:endParaRPr lang="cs-CZ" sz="2800" b="1" spc="50" dirty="0">
              <a:ln w="11430"/>
              <a:solidFill>
                <a:srgbClr val="CC00CC"/>
              </a:solidFill>
              <a:effectLst>
                <a:outerShdw blurRad="76200" dist="50800" dir="5400000" algn="tl" rotWithShape="0">
                  <a:srgbClr val="000000">
                    <a:alpha val="65000"/>
                  </a:srgbClr>
                </a:outerShdw>
              </a:effectLst>
              <a:latin typeface="+mn-lt"/>
            </a:endParaRPr>
          </a:p>
        </p:txBody>
      </p:sp>
      <p:pic>
        <p:nvPicPr>
          <p:cNvPr id="1026" name="Picture 2" descr="http://www.clker.com/cliparts/1/1/6/2/1194985952866884806stack_of_books_01.svg.me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281" y="1052736"/>
            <a:ext cx="1656184" cy="12531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clker.com/cliparts/m/P/k/q/Y/W/camara-fotos-vector-m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1145104"/>
            <a:ext cx="1728192" cy="10684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clker.com/cliparts/3/7/d/5/1197103862376117882Gioppino_Soccer_Ball.svg.med.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98231" y="1132306"/>
            <a:ext cx="1197561" cy="117361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clker.com/cliparts/6/a/d/5/11971605971090639138TheresaKnott_piano.svg.me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32240" y="867371"/>
            <a:ext cx="1703919" cy="175716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8" descr="http://www.clker.com/cliparts/c/d/e/e/11949844921707832865lana_architetto_francesc_01.svg.med.png"/>
          <p:cNvPicPr>
            <a:picLocks noChangeAspect="1" noChangeArrowheads="1"/>
          </p:cNvPicPr>
          <p:nvPr/>
        </p:nvPicPr>
        <p:blipFill>
          <a:blip r:embed="rId6"/>
          <a:srcRect/>
          <a:stretch>
            <a:fillRect/>
          </a:stretch>
        </p:blipFill>
        <p:spPr bwMode="auto">
          <a:xfrm>
            <a:off x="552265" y="3140968"/>
            <a:ext cx="1577750" cy="1368152"/>
          </a:xfrm>
          <a:prstGeom prst="rect">
            <a:avLst/>
          </a:prstGeom>
          <a:noFill/>
          <a:ln w="9525">
            <a:noFill/>
            <a:miter lim="800000"/>
            <a:headEnd/>
            <a:tailEnd/>
          </a:ln>
        </p:spPr>
      </p:pic>
      <p:pic>
        <p:nvPicPr>
          <p:cNvPr id="1034" name="Picture 10" descr="http://www.clker.com/cliparts/6/d/4/b/1195427416646281929lalolalo_backpack.svg.med.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76871" y="2656565"/>
            <a:ext cx="1527508" cy="182810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ttp://www.clker.com/cliparts/0/b/8/6/12205455981250934167ben_Postage_Stampe_template.svg.med.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68919" y="2852936"/>
            <a:ext cx="1656184" cy="143536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ttp://www.clker.com/cliparts/h/6/C/u/b/o/plane-with-propeller-md.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20271" y="2852936"/>
            <a:ext cx="1628773" cy="1172717"/>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http://www.clker.com/cliparts/P/F/9/N/t/c/glue-md.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34657" y="3610086"/>
            <a:ext cx="1040806" cy="1356420"/>
          </a:xfrm>
          <a:prstGeom prst="rect">
            <a:avLst/>
          </a:prstGeom>
          <a:noFill/>
          <a:extLst>
            <a:ext uri="{909E8E84-426E-40DD-AFC4-6F175D3DCCD1}">
              <a14:hiddenFill xmlns:a14="http://schemas.microsoft.com/office/drawing/2010/main">
                <a:solidFill>
                  <a:srgbClr val="FFFFFF"/>
                </a:solidFill>
              </a14:hiddenFill>
            </a:ext>
          </a:extLst>
        </p:spPr>
      </p:pic>
      <p:sp>
        <p:nvSpPr>
          <p:cNvPr id="12" name="Obdélník 11"/>
          <p:cNvSpPr/>
          <p:nvPr/>
        </p:nvSpPr>
        <p:spPr>
          <a:xfrm>
            <a:off x="7577237" y="6102063"/>
            <a:ext cx="918962"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četba</a:t>
            </a:r>
            <a:endParaRPr lang="cs-CZ" sz="2400" b="1" dirty="0">
              <a:ln w="1905"/>
              <a:solidFill>
                <a:srgbClr val="002060"/>
              </a:solidFill>
              <a:effectLst>
                <a:innerShdw blurRad="69850" dist="43180" dir="5400000">
                  <a:srgbClr val="000000">
                    <a:alpha val="65000"/>
                  </a:srgbClr>
                </a:innerShdw>
              </a:effectLst>
            </a:endParaRPr>
          </a:p>
        </p:txBody>
      </p:sp>
      <p:sp>
        <p:nvSpPr>
          <p:cNvPr id="13" name="Obdélník 12"/>
          <p:cNvSpPr/>
          <p:nvPr/>
        </p:nvSpPr>
        <p:spPr>
          <a:xfrm>
            <a:off x="4998231" y="5631630"/>
            <a:ext cx="2022040"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fotografování</a:t>
            </a:r>
            <a:endParaRPr lang="cs-CZ" sz="2400" b="1" dirty="0">
              <a:ln w="1905"/>
              <a:solidFill>
                <a:srgbClr val="002060"/>
              </a:solidFill>
              <a:effectLst>
                <a:innerShdw blurRad="69850" dist="43180" dir="5400000">
                  <a:srgbClr val="000000">
                    <a:alpha val="65000"/>
                  </a:srgbClr>
                </a:innerShdw>
              </a:effectLst>
            </a:endParaRPr>
          </a:p>
        </p:txBody>
      </p:sp>
      <p:sp>
        <p:nvSpPr>
          <p:cNvPr id="14" name="Obdélník 13"/>
          <p:cNvSpPr/>
          <p:nvPr/>
        </p:nvSpPr>
        <p:spPr>
          <a:xfrm>
            <a:off x="4998231" y="6091714"/>
            <a:ext cx="1340258"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turistika</a:t>
            </a:r>
            <a:endParaRPr lang="cs-CZ" sz="2400" b="1" dirty="0">
              <a:ln w="1905"/>
              <a:solidFill>
                <a:srgbClr val="002060"/>
              </a:solidFill>
              <a:effectLst>
                <a:innerShdw blurRad="69850" dist="43180" dir="5400000">
                  <a:srgbClr val="000000">
                    <a:alpha val="65000"/>
                  </a:srgbClr>
                </a:innerShdw>
              </a:effectLst>
            </a:endParaRPr>
          </a:p>
        </p:txBody>
      </p:sp>
      <p:sp>
        <p:nvSpPr>
          <p:cNvPr id="15" name="Obdélník 14"/>
          <p:cNvSpPr/>
          <p:nvPr/>
        </p:nvSpPr>
        <p:spPr>
          <a:xfrm>
            <a:off x="2674761" y="5640398"/>
            <a:ext cx="2323470" cy="338554"/>
          </a:xfrm>
          <a:prstGeom prst="rect">
            <a:avLst/>
          </a:prstGeom>
          <a:noFill/>
        </p:spPr>
        <p:txBody>
          <a:bodyPr wrap="square">
            <a:spAutoFit/>
          </a:bodyPr>
          <a:lstStyle/>
          <a:p>
            <a:pPr fontAlgn="auto">
              <a:spcBef>
                <a:spcPts val="0"/>
              </a:spcBef>
              <a:spcAft>
                <a:spcPts val="0"/>
              </a:spcAft>
              <a:defRPr/>
            </a:pPr>
            <a:r>
              <a:rPr lang="cs-CZ" sz="1600" b="1" dirty="0">
                <a:ln w="1905"/>
                <a:solidFill>
                  <a:srgbClr val="002060"/>
                </a:solidFill>
                <a:effectLst>
                  <a:innerShdw blurRad="69850" dist="43180" dir="5400000">
                    <a:srgbClr val="000000">
                      <a:alpha val="65000"/>
                    </a:srgbClr>
                  </a:innerShdw>
                </a:effectLst>
              </a:rPr>
              <a:t>h</a:t>
            </a:r>
            <a:r>
              <a:rPr lang="cs-CZ" sz="1600" b="1" dirty="0" smtClean="0">
                <a:ln w="1905"/>
                <a:solidFill>
                  <a:srgbClr val="002060"/>
                </a:solidFill>
                <a:effectLst>
                  <a:innerShdw blurRad="69850" dist="43180" dir="5400000">
                    <a:srgbClr val="000000">
                      <a:alpha val="65000"/>
                    </a:srgbClr>
                  </a:innerShdw>
                </a:effectLst>
              </a:rPr>
              <a:t>ra na hudební nástroj </a:t>
            </a:r>
            <a:endParaRPr lang="cs-CZ" sz="1600" b="1" dirty="0">
              <a:ln w="1905"/>
              <a:solidFill>
                <a:srgbClr val="002060"/>
              </a:solidFill>
              <a:effectLst>
                <a:innerShdw blurRad="69850" dist="43180" dir="5400000">
                  <a:srgbClr val="000000">
                    <a:alpha val="65000"/>
                  </a:srgbClr>
                </a:innerShdw>
              </a:effectLst>
            </a:endParaRPr>
          </a:p>
        </p:txBody>
      </p:sp>
      <p:sp>
        <p:nvSpPr>
          <p:cNvPr id="16" name="Obdélník 15"/>
          <p:cNvSpPr/>
          <p:nvPr/>
        </p:nvSpPr>
        <p:spPr>
          <a:xfrm>
            <a:off x="2674760" y="6116954"/>
            <a:ext cx="1825231"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modelářství</a:t>
            </a:r>
            <a:endParaRPr lang="cs-CZ" sz="2400" b="1" dirty="0">
              <a:ln w="1905"/>
              <a:solidFill>
                <a:srgbClr val="002060"/>
              </a:solidFill>
              <a:effectLst>
                <a:innerShdw blurRad="69850" dist="43180" dir="5400000">
                  <a:srgbClr val="000000">
                    <a:alpha val="65000"/>
                  </a:srgbClr>
                </a:innerShdw>
              </a:effectLst>
            </a:endParaRPr>
          </a:p>
        </p:txBody>
      </p:sp>
      <p:sp>
        <p:nvSpPr>
          <p:cNvPr id="17" name="Obdélník 16"/>
          <p:cNvSpPr/>
          <p:nvPr/>
        </p:nvSpPr>
        <p:spPr>
          <a:xfrm>
            <a:off x="317780" y="5631631"/>
            <a:ext cx="1188364"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pletení</a:t>
            </a:r>
            <a:endParaRPr lang="cs-CZ" sz="2400" b="1" dirty="0">
              <a:ln w="1905"/>
              <a:solidFill>
                <a:srgbClr val="002060"/>
              </a:solidFill>
              <a:effectLst>
                <a:innerShdw blurRad="69850" dist="43180" dir="5400000">
                  <a:srgbClr val="000000">
                    <a:alpha val="65000"/>
                  </a:srgbClr>
                </a:innerShdw>
              </a:effectLst>
            </a:endParaRPr>
          </a:p>
        </p:txBody>
      </p:sp>
      <p:sp>
        <p:nvSpPr>
          <p:cNvPr id="18" name="Obdélník 17"/>
          <p:cNvSpPr/>
          <p:nvPr/>
        </p:nvSpPr>
        <p:spPr>
          <a:xfrm>
            <a:off x="7584199" y="5665416"/>
            <a:ext cx="1142455"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sport</a:t>
            </a:r>
            <a:endParaRPr lang="cs-CZ" sz="2400" b="1" dirty="0">
              <a:ln w="1905"/>
              <a:solidFill>
                <a:srgbClr val="002060"/>
              </a:solidFill>
              <a:effectLst>
                <a:innerShdw blurRad="69850" dist="43180" dir="5400000">
                  <a:srgbClr val="000000">
                    <a:alpha val="65000"/>
                  </a:srgbClr>
                </a:innerShdw>
              </a:effectLst>
            </a:endParaRPr>
          </a:p>
        </p:txBody>
      </p:sp>
      <p:sp>
        <p:nvSpPr>
          <p:cNvPr id="19" name="Obdélník 18"/>
          <p:cNvSpPr/>
          <p:nvPr/>
        </p:nvSpPr>
        <p:spPr>
          <a:xfrm>
            <a:off x="317780" y="6093296"/>
            <a:ext cx="2165988"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s</a:t>
            </a:r>
            <a:r>
              <a:rPr lang="cs-CZ" sz="2400" b="1" dirty="0" smtClean="0">
                <a:ln w="1905"/>
                <a:solidFill>
                  <a:srgbClr val="002060"/>
                </a:solidFill>
                <a:effectLst>
                  <a:innerShdw blurRad="69850" dist="43180" dir="5400000">
                    <a:srgbClr val="000000">
                      <a:alpha val="65000"/>
                    </a:srgbClr>
                  </a:innerShdw>
                </a:effectLst>
              </a:rPr>
              <a:t>bírání známek</a:t>
            </a:r>
            <a:endParaRPr lang="cs-CZ" sz="2400" b="1" dirty="0">
              <a:ln w="1905"/>
              <a:solidFill>
                <a:srgbClr val="002060"/>
              </a:solidFill>
              <a:effectLst>
                <a:innerShdw blurRad="69850" dist="43180" dir="5400000">
                  <a:srgbClr val="000000">
                    <a:alpha val="65000"/>
                  </a:srgbClr>
                </a:innerShdw>
              </a:effectLst>
            </a:endParaRPr>
          </a:p>
        </p:txBody>
      </p:sp>
      <p:cxnSp>
        <p:nvCxnSpPr>
          <p:cNvPr id="3" name="Přímá spojnice 2"/>
          <p:cNvCxnSpPr/>
          <p:nvPr/>
        </p:nvCxnSpPr>
        <p:spPr>
          <a:xfrm>
            <a:off x="0" y="5301208"/>
            <a:ext cx="9144000" cy="0"/>
          </a:xfrm>
          <a:prstGeom prst="line">
            <a:avLst/>
          </a:prstGeom>
          <a:ln>
            <a:solidFill>
              <a:srgbClr val="CC00CC"/>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779536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188640"/>
            <a:ext cx="8784976" cy="523220"/>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Rozliš spojením čarou, co je záliba co povinnost.</a:t>
            </a:r>
            <a:endParaRPr lang="cs-CZ" sz="2800" b="1" spc="50" dirty="0">
              <a:ln w="11430"/>
              <a:solidFill>
                <a:srgbClr val="CC00CC"/>
              </a:solidFill>
              <a:effectLst>
                <a:outerShdw blurRad="76200" dist="50800" dir="5400000" algn="tl" rotWithShape="0">
                  <a:srgbClr val="000000">
                    <a:alpha val="65000"/>
                  </a:srgbClr>
                </a:outerShdw>
              </a:effectLst>
              <a:latin typeface="+mn-lt"/>
            </a:endParaRPr>
          </a:p>
        </p:txBody>
      </p:sp>
      <p:sp>
        <p:nvSpPr>
          <p:cNvPr id="3" name="Obdélník 2"/>
          <p:cNvSpPr/>
          <p:nvPr/>
        </p:nvSpPr>
        <p:spPr>
          <a:xfrm>
            <a:off x="340670" y="1664221"/>
            <a:ext cx="1783057"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m</a:t>
            </a:r>
            <a:r>
              <a:rPr lang="cs-CZ" sz="2400" b="1" dirty="0" smtClean="0">
                <a:ln w="1905"/>
                <a:solidFill>
                  <a:srgbClr val="002060"/>
                </a:solidFill>
                <a:effectLst>
                  <a:innerShdw blurRad="69850" dist="43180" dir="5400000">
                    <a:srgbClr val="000000">
                      <a:alpha val="65000"/>
                    </a:srgbClr>
                  </a:innerShdw>
                </a:effectLst>
              </a:rPr>
              <a:t>ytí oken</a:t>
            </a:r>
            <a:endParaRPr lang="cs-CZ" sz="2400" b="1" dirty="0">
              <a:ln w="1905"/>
              <a:solidFill>
                <a:srgbClr val="002060"/>
              </a:solidFill>
              <a:effectLst>
                <a:innerShdw blurRad="69850" dist="43180" dir="5400000">
                  <a:srgbClr val="000000">
                    <a:alpha val="65000"/>
                  </a:srgbClr>
                </a:innerShdw>
              </a:effectLst>
            </a:endParaRPr>
          </a:p>
        </p:txBody>
      </p:sp>
      <p:sp>
        <p:nvSpPr>
          <p:cNvPr id="5" name="Obdélník 4"/>
          <p:cNvSpPr/>
          <p:nvPr/>
        </p:nvSpPr>
        <p:spPr>
          <a:xfrm>
            <a:off x="355460" y="2125885"/>
            <a:ext cx="2201413"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p</a:t>
            </a:r>
            <a:r>
              <a:rPr lang="cs-CZ" sz="2400" b="1" dirty="0" smtClean="0">
                <a:ln w="1905"/>
                <a:solidFill>
                  <a:srgbClr val="002060"/>
                </a:solidFill>
                <a:effectLst>
                  <a:innerShdw blurRad="69850" dist="43180" dir="5400000">
                    <a:srgbClr val="000000">
                      <a:alpha val="65000"/>
                    </a:srgbClr>
                  </a:innerShdw>
                </a:effectLst>
              </a:rPr>
              <a:t>saní úkolů</a:t>
            </a:r>
            <a:endParaRPr lang="cs-CZ" sz="2400" b="1" dirty="0">
              <a:ln w="1905"/>
              <a:solidFill>
                <a:srgbClr val="002060"/>
              </a:solidFill>
              <a:effectLst>
                <a:innerShdw blurRad="69850" dist="43180" dir="5400000">
                  <a:srgbClr val="000000">
                    <a:alpha val="65000"/>
                  </a:srgbClr>
                </a:innerShdw>
              </a:effectLst>
            </a:endParaRPr>
          </a:p>
        </p:txBody>
      </p:sp>
      <p:sp>
        <p:nvSpPr>
          <p:cNvPr id="6" name="Obdélník 5"/>
          <p:cNvSpPr/>
          <p:nvPr/>
        </p:nvSpPr>
        <p:spPr>
          <a:xfrm>
            <a:off x="355460" y="2592452"/>
            <a:ext cx="1340258"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plavání</a:t>
            </a:r>
            <a:endParaRPr lang="cs-CZ" sz="2400" b="1" dirty="0">
              <a:ln w="1905"/>
              <a:solidFill>
                <a:srgbClr val="002060"/>
              </a:solidFill>
              <a:effectLst>
                <a:innerShdw blurRad="69850" dist="43180" dir="5400000">
                  <a:srgbClr val="000000">
                    <a:alpha val="65000"/>
                  </a:srgbClr>
                </a:innerShdw>
              </a:effectLst>
            </a:endParaRPr>
          </a:p>
        </p:txBody>
      </p:sp>
      <p:sp>
        <p:nvSpPr>
          <p:cNvPr id="7" name="Obdélník 6"/>
          <p:cNvSpPr/>
          <p:nvPr/>
        </p:nvSpPr>
        <p:spPr>
          <a:xfrm>
            <a:off x="366903" y="3054117"/>
            <a:ext cx="2182045"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h</a:t>
            </a:r>
            <a:r>
              <a:rPr lang="cs-CZ" sz="2400" b="1" dirty="0" smtClean="0">
                <a:ln w="1905"/>
                <a:solidFill>
                  <a:srgbClr val="002060"/>
                </a:solidFill>
                <a:effectLst>
                  <a:innerShdw blurRad="69850" dist="43180" dir="5400000">
                    <a:srgbClr val="000000">
                      <a:alpha val="65000"/>
                    </a:srgbClr>
                  </a:innerShdw>
                </a:effectLst>
              </a:rPr>
              <a:t>raní karet </a:t>
            </a:r>
            <a:endParaRPr lang="cs-CZ" sz="2400" b="1" dirty="0">
              <a:ln w="1905"/>
              <a:solidFill>
                <a:srgbClr val="002060"/>
              </a:solidFill>
              <a:effectLst>
                <a:innerShdw blurRad="69850" dist="43180" dir="5400000">
                  <a:srgbClr val="000000">
                    <a:alpha val="65000"/>
                  </a:srgbClr>
                </a:innerShdw>
              </a:effectLst>
            </a:endParaRPr>
          </a:p>
        </p:txBody>
      </p:sp>
      <p:sp>
        <p:nvSpPr>
          <p:cNvPr id="8" name="Obdélník 7"/>
          <p:cNvSpPr/>
          <p:nvPr/>
        </p:nvSpPr>
        <p:spPr>
          <a:xfrm>
            <a:off x="347633" y="3530673"/>
            <a:ext cx="1776094"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uklízení</a:t>
            </a:r>
            <a:endParaRPr lang="cs-CZ" sz="2400" b="1" dirty="0">
              <a:ln w="1905"/>
              <a:solidFill>
                <a:srgbClr val="002060"/>
              </a:solidFill>
              <a:effectLst>
                <a:innerShdw blurRad="69850" dist="43180" dir="5400000">
                  <a:srgbClr val="000000">
                    <a:alpha val="65000"/>
                  </a:srgbClr>
                </a:innerShdw>
              </a:effectLst>
            </a:endParaRPr>
          </a:p>
        </p:txBody>
      </p:sp>
      <p:sp>
        <p:nvSpPr>
          <p:cNvPr id="9" name="Obdélník 8"/>
          <p:cNvSpPr/>
          <p:nvPr/>
        </p:nvSpPr>
        <p:spPr>
          <a:xfrm>
            <a:off x="301724" y="3924389"/>
            <a:ext cx="2614092"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u</a:t>
            </a:r>
            <a:r>
              <a:rPr lang="cs-CZ" sz="2400" b="1" dirty="0" smtClean="0">
                <a:ln w="1905"/>
                <a:solidFill>
                  <a:srgbClr val="002060"/>
                </a:solidFill>
                <a:effectLst>
                  <a:innerShdw blurRad="69850" dist="43180" dir="5400000">
                    <a:srgbClr val="000000">
                      <a:alpha val="65000"/>
                    </a:srgbClr>
                  </a:innerShdw>
                </a:effectLst>
              </a:rPr>
              <a:t>tírání nádobí</a:t>
            </a:r>
            <a:endParaRPr lang="cs-CZ" sz="2400" b="1" dirty="0">
              <a:ln w="1905"/>
              <a:solidFill>
                <a:srgbClr val="002060"/>
              </a:solidFill>
              <a:effectLst>
                <a:innerShdw blurRad="69850" dist="43180" dir="5400000">
                  <a:srgbClr val="000000">
                    <a:alpha val="65000"/>
                  </a:srgbClr>
                </a:innerShdw>
              </a:effectLst>
            </a:endParaRPr>
          </a:p>
        </p:txBody>
      </p:sp>
      <p:sp>
        <p:nvSpPr>
          <p:cNvPr id="10" name="Obdélník 9"/>
          <p:cNvSpPr/>
          <p:nvPr/>
        </p:nvSpPr>
        <p:spPr>
          <a:xfrm>
            <a:off x="366903" y="1227574"/>
            <a:ext cx="1488063"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lyžování</a:t>
            </a:r>
            <a:endParaRPr lang="cs-CZ" sz="2400" b="1" dirty="0">
              <a:ln w="1905"/>
              <a:solidFill>
                <a:srgbClr val="002060"/>
              </a:solidFill>
              <a:effectLst>
                <a:innerShdw blurRad="69850" dist="43180" dir="5400000">
                  <a:srgbClr val="000000">
                    <a:alpha val="65000"/>
                  </a:srgbClr>
                </a:innerShdw>
              </a:effectLst>
            </a:endParaRPr>
          </a:p>
        </p:txBody>
      </p:sp>
      <p:sp>
        <p:nvSpPr>
          <p:cNvPr id="11" name="Obdélník 10"/>
          <p:cNvSpPr/>
          <p:nvPr/>
        </p:nvSpPr>
        <p:spPr>
          <a:xfrm>
            <a:off x="301724" y="4386054"/>
            <a:ext cx="2398068"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s</a:t>
            </a:r>
            <a:r>
              <a:rPr lang="cs-CZ" sz="2400" b="1" dirty="0" smtClean="0">
                <a:ln w="1905"/>
                <a:solidFill>
                  <a:srgbClr val="002060"/>
                </a:solidFill>
                <a:effectLst>
                  <a:innerShdw blurRad="69850" dist="43180" dir="5400000">
                    <a:srgbClr val="000000">
                      <a:alpha val="65000"/>
                    </a:srgbClr>
                  </a:innerShdw>
                </a:effectLst>
              </a:rPr>
              <a:t>ledování filmu</a:t>
            </a:r>
            <a:endParaRPr lang="cs-CZ" sz="2400" b="1" dirty="0">
              <a:ln w="1905"/>
              <a:solidFill>
                <a:srgbClr val="002060"/>
              </a:solidFill>
              <a:effectLst>
                <a:innerShdw blurRad="69850" dist="43180" dir="5400000">
                  <a:srgbClr val="000000">
                    <a:alpha val="65000"/>
                  </a:srgbClr>
                </a:innerShdw>
              </a:effectLst>
            </a:endParaRPr>
          </a:p>
        </p:txBody>
      </p:sp>
      <p:sp>
        <p:nvSpPr>
          <p:cNvPr id="12" name="Obdélník 11"/>
          <p:cNvSpPr/>
          <p:nvPr/>
        </p:nvSpPr>
        <p:spPr>
          <a:xfrm>
            <a:off x="320316" y="4805243"/>
            <a:ext cx="2379475"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j</a:t>
            </a:r>
            <a:r>
              <a:rPr lang="cs-CZ" sz="2400" b="1" dirty="0" smtClean="0">
                <a:ln w="1905"/>
                <a:solidFill>
                  <a:srgbClr val="002060"/>
                </a:solidFill>
                <a:effectLst>
                  <a:innerShdw blurRad="69850" dist="43180" dir="5400000">
                    <a:srgbClr val="000000">
                      <a:alpha val="65000"/>
                    </a:srgbClr>
                  </a:innerShdw>
                </a:effectLst>
              </a:rPr>
              <a:t>ízda na bruslích</a:t>
            </a:r>
            <a:endParaRPr lang="cs-CZ" sz="2400" b="1" dirty="0">
              <a:ln w="1905"/>
              <a:solidFill>
                <a:srgbClr val="002060"/>
              </a:solidFill>
              <a:effectLst>
                <a:innerShdw blurRad="69850" dist="43180" dir="5400000">
                  <a:srgbClr val="000000">
                    <a:alpha val="65000"/>
                  </a:srgbClr>
                </a:innerShdw>
              </a:effectLst>
            </a:endParaRPr>
          </a:p>
        </p:txBody>
      </p:sp>
      <p:sp>
        <p:nvSpPr>
          <p:cNvPr id="13" name="Obdélník 12"/>
          <p:cNvSpPr/>
          <p:nvPr/>
        </p:nvSpPr>
        <p:spPr>
          <a:xfrm>
            <a:off x="330493" y="5266908"/>
            <a:ext cx="1803409"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zametání</a:t>
            </a:r>
            <a:endParaRPr lang="cs-CZ" sz="2400" b="1" dirty="0">
              <a:ln w="1905"/>
              <a:solidFill>
                <a:srgbClr val="002060"/>
              </a:solidFill>
              <a:effectLst>
                <a:innerShdw blurRad="69850" dist="43180" dir="5400000">
                  <a:srgbClr val="000000">
                    <a:alpha val="65000"/>
                  </a:srgbClr>
                </a:innerShdw>
              </a:effectLst>
            </a:endParaRPr>
          </a:p>
        </p:txBody>
      </p:sp>
      <p:sp>
        <p:nvSpPr>
          <p:cNvPr id="14" name="Obdélník 13"/>
          <p:cNvSpPr/>
          <p:nvPr/>
        </p:nvSpPr>
        <p:spPr>
          <a:xfrm>
            <a:off x="4699891" y="1988840"/>
            <a:ext cx="4448438" cy="923330"/>
          </a:xfrm>
          <a:prstGeom prst="rect">
            <a:avLst/>
          </a:prstGeom>
          <a:noFill/>
        </p:spPr>
        <p:txBody>
          <a:bodyPr wrap="square">
            <a:spAutoFit/>
          </a:bodyPr>
          <a:lstStyle/>
          <a:p>
            <a:pPr fontAlgn="auto">
              <a:spcBef>
                <a:spcPts val="0"/>
              </a:spcBef>
              <a:spcAft>
                <a:spcPts val="0"/>
              </a:spcAft>
              <a:defRPr/>
            </a:pPr>
            <a:r>
              <a:rPr lang="cs-CZ" sz="5400" b="1" dirty="0" smtClean="0">
                <a:ln w="1905"/>
                <a:solidFill>
                  <a:srgbClr val="00B050"/>
                </a:solidFill>
                <a:effectLst>
                  <a:innerShdw blurRad="69850" dist="43180" dir="5400000">
                    <a:srgbClr val="000000">
                      <a:alpha val="65000"/>
                    </a:srgbClr>
                  </a:innerShdw>
                </a:effectLst>
              </a:rPr>
              <a:t>ZÁLIBA</a:t>
            </a:r>
            <a:endParaRPr lang="cs-CZ" sz="5400" b="1" dirty="0">
              <a:ln w="1905"/>
              <a:solidFill>
                <a:srgbClr val="00B050"/>
              </a:solidFill>
              <a:effectLst>
                <a:innerShdw blurRad="69850" dist="43180" dir="5400000">
                  <a:srgbClr val="000000">
                    <a:alpha val="65000"/>
                  </a:srgbClr>
                </a:innerShdw>
              </a:effectLst>
            </a:endParaRPr>
          </a:p>
        </p:txBody>
      </p:sp>
      <p:sp>
        <p:nvSpPr>
          <p:cNvPr id="15" name="Obdélník 14"/>
          <p:cNvSpPr/>
          <p:nvPr/>
        </p:nvSpPr>
        <p:spPr>
          <a:xfrm>
            <a:off x="4734171" y="3502842"/>
            <a:ext cx="3792724" cy="923330"/>
          </a:xfrm>
          <a:prstGeom prst="rect">
            <a:avLst/>
          </a:prstGeom>
          <a:noFill/>
        </p:spPr>
        <p:txBody>
          <a:bodyPr wrap="square">
            <a:spAutoFit/>
          </a:bodyPr>
          <a:lstStyle/>
          <a:p>
            <a:pPr fontAlgn="auto">
              <a:spcBef>
                <a:spcPts val="0"/>
              </a:spcBef>
              <a:spcAft>
                <a:spcPts val="0"/>
              </a:spcAft>
              <a:defRPr/>
            </a:pPr>
            <a:r>
              <a:rPr lang="cs-CZ" sz="5400" b="1" dirty="0" smtClean="0">
                <a:ln w="1905"/>
                <a:solidFill>
                  <a:srgbClr val="00B050"/>
                </a:solidFill>
                <a:effectLst>
                  <a:innerShdw blurRad="69850" dist="43180" dir="5400000">
                    <a:srgbClr val="000000">
                      <a:alpha val="65000"/>
                    </a:srgbClr>
                  </a:innerShdw>
                </a:effectLst>
              </a:rPr>
              <a:t>POVINNOST </a:t>
            </a:r>
            <a:endParaRPr lang="cs-CZ" sz="5400" b="1" dirty="0">
              <a:ln w="1905"/>
              <a:solidFill>
                <a:srgbClr val="00B050"/>
              </a:solidFill>
              <a:effectLst>
                <a:innerShdw blurRad="69850" dist="43180" dir="5400000">
                  <a:srgbClr val="000000">
                    <a:alpha val="65000"/>
                  </a:srgbClr>
                </a:innerShdw>
              </a:effectLst>
            </a:endParaRPr>
          </a:p>
        </p:txBody>
      </p:sp>
      <p:pic>
        <p:nvPicPr>
          <p:cNvPr id="2050" name="Picture 2" descr="http://www.clker.com/cliparts/b/6/b/4/13352937731418034460Deck%20of%20Cards.svg.me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4288" y="1050401"/>
            <a:ext cx="1531284" cy="107548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http://www.clker.com/cliparts/i/v/w/Q/G/X/standing-kid-cartoon-md.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7528937" y="4627303"/>
            <a:ext cx="984959" cy="181183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6" descr="http://www.clker.com/cliparts/C/r/i/h/l/R/kid-wearing-cap-md.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5563958" y="4554850"/>
            <a:ext cx="1360152" cy="188280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6" descr="http://www.clker.com/cliparts/3/7/d/5/1197103862376117882Gioppino_Soccer_Ball.svg.med.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24110" y="5877272"/>
            <a:ext cx="585586" cy="573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536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188640"/>
            <a:ext cx="8784976" cy="1384995"/>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Zábavu nám také přinášejí některé přístroje.</a:t>
            </a:r>
          </a:p>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latin typeface="+mn-lt"/>
              </a:rPr>
              <a:t>Pojmenuj je a řekni, jaký druh zábavy v nich vyhledáváš. Můžeš si vybrat z nabídky.</a:t>
            </a:r>
            <a:endParaRPr lang="cs-CZ" sz="2800" b="1" spc="50" dirty="0">
              <a:ln w="11430"/>
              <a:solidFill>
                <a:srgbClr val="CC00CC"/>
              </a:solidFill>
              <a:effectLst>
                <a:outerShdw blurRad="76200" dist="50800" dir="5400000" algn="tl" rotWithShape="0">
                  <a:srgbClr val="000000">
                    <a:alpha val="65000"/>
                  </a:srgbClr>
                </a:outerShdw>
              </a:effectLst>
              <a:latin typeface="+mn-lt"/>
            </a:endParaRPr>
          </a:p>
        </p:txBody>
      </p:sp>
      <p:pic>
        <p:nvPicPr>
          <p:cNvPr id="4098" name="Picture 2" descr="http://www.clker.com/cliparts/1/b/6/9/11949847451930224385televisore_telecomando_a_01.svg.me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417" y="1573635"/>
            <a:ext cx="1584176" cy="14416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www.clker.com/cliparts/0/1/1/0/11949837962021156671notebook1_sergio_luiz_ar_02.svg.me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9988" y="1571904"/>
            <a:ext cx="2043470" cy="1512168"/>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ttp://www.clker.com/cliparts/Z/y/3/X/A/b/old-fashioned-radio-m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1935762"/>
            <a:ext cx="1984987" cy="952794"/>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http://www.clker.com/cliparts/a/5/2/b/1367594101970924108npb-242_2-m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9198" y="1618103"/>
            <a:ext cx="1580663" cy="1296144"/>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http://www.clker.com/cliparts/a/8/4/a/1328085253422318202ipad%20met%20hand-md.png"/>
          <p:cNvPicPr>
            <a:picLocks noChangeAspect="1" noChangeArrowheads="1"/>
          </p:cNvPicPr>
          <p:nvPr/>
        </p:nvPicPr>
        <p:blipFill rotWithShape="1">
          <a:blip r:embed="rId6">
            <a:extLst>
              <a:ext uri="{28A0092B-C50C-407E-A947-70E740481C1C}">
                <a14:useLocalDpi xmlns:a14="http://schemas.microsoft.com/office/drawing/2010/main" val="0"/>
              </a:ext>
            </a:extLst>
          </a:blip>
          <a:srcRect r="38969"/>
          <a:stretch/>
        </p:blipFill>
        <p:spPr bwMode="auto">
          <a:xfrm>
            <a:off x="1585223" y="3393191"/>
            <a:ext cx="1221025" cy="136046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ttp://www.clker.com/cliparts/8/6/3/e/13023666351773828959iphone-md.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02227" y="3449785"/>
            <a:ext cx="1548058" cy="1073321"/>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http://www.clker.com/cliparts/5/5/a/d/12117616682053858949mystica_MP3_Player.svg.med.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99892" y="3839037"/>
            <a:ext cx="1512168" cy="468772"/>
          </a:xfrm>
          <a:prstGeom prst="rect">
            <a:avLst/>
          </a:prstGeom>
          <a:noFill/>
          <a:extLst>
            <a:ext uri="{909E8E84-426E-40DD-AFC4-6F175D3DCCD1}">
              <a14:hiddenFill xmlns:a14="http://schemas.microsoft.com/office/drawing/2010/main">
                <a:solidFill>
                  <a:srgbClr val="FFFFFF"/>
                </a:solidFill>
              </a14:hiddenFill>
            </a:ext>
          </a:extLst>
        </p:spPr>
      </p:pic>
      <p:sp>
        <p:nvSpPr>
          <p:cNvPr id="10" name="Obdélník 9"/>
          <p:cNvSpPr/>
          <p:nvPr/>
        </p:nvSpPr>
        <p:spPr>
          <a:xfrm>
            <a:off x="6750028" y="5572140"/>
            <a:ext cx="2393972"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B050"/>
                </a:solidFill>
                <a:effectLst>
                  <a:innerShdw blurRad="69850" dist="43180" dir="5400000">
                    <a:srgbClr val="000000">
                      <a:alpha val="65000"/>
                    </a:srgbClr>
                  </a:innerShdw>
                </a:effectLst>
              </a:rPr>
              <a:t>m</a:t>
            </a:r>
            <a:r>
              <a:rPr lang="cs-CZ" sz="2400" b="1" dirty="0" smtClean="0">
                <a:ln w="1905"/>
                <a:solidFill>
                  <a:srgbClr val="00B050"/>
                </a:solidFill>
                <a:effectLst>
                  <a:innerShdw blurRad="69850" dist="43180" dir="5400000">
                    <a:srgbClr val="000000">
                      <a:alpha val="65000"/>
                    </a:srgbClr>
                  </a:innerShdw>
                </a:effectLst>
              </a:rPr>
              <a:t>p3 přehrávač</a:t>
            </a:r>
            <a:endParaRPr lang="cs-CZ" sz="2400" b="1" dirty="0">
              <a:ln w="1905"/>
              <a:solidFill>
                <a:srgbClr val="00B050"/>
              </a:solidFill>
              <a:effectLst>
                <a:innerShdw blurRad="69850" dist="43180" dir="5400000">
                  <a:srgbClr val="000000">
                    <a:alpha val="65000"/>
                  </a:srgbClr>
                </a:innerShdw>
              </a:effectLst>
            </a:endParaRPr>
          </a:p>
        </p:txBody>
      </p:sp>
      <p:sp>
        <p:nvSpPr>
          <p:cNvPr id="11" name="Obdélník 10"/>
          <p:cNvSpPr/>
          <p:nvPr/>
        </p:nvSpPr>
        <p:spPr>
          <a:xfrm>
            <a:off x="3106690" y="5000636"/>
            <a:ext cx="2022040"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magnetofon</a:t>
            </a:r>
            <a:endParaRPr lang="cs-CZ" sz="2400" b="1" dirty="0">
              <a:ln w="1905"/>
              <a:solidFill>
                <a:srgbClr val="00B050"/>
              </a:solidFill>
              <a:effectLst>
                <a:innerShdw blurRad="69850" dist="43180" dir="5400000">
                  <a:srgbClr val="000000">
                    <a:alpha val="65000"/>
                  </a:srgbClr>
                </a:innerShdw>
              </a:effectLst>
            </a:endParaRPr>
          </a:p>
        </p:txBody>
      </p:sp>
      <p:sp>
        <p:nvSpPr>
          <p:cNvPr id="12" name="Obdélník 11"/>
          <p:cNvSpPr/>
          <p:nvPr/>
        </p:nvSpPr>
        <p:spPr>
          <a:xfrm>
            <a:off x="4821202" y="5572140"/>
            <a:ext cx="1340258"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tablet</a:t>
            </a:r>
            <a:endParaRPr lang="cs-CZ" sz="2400" b="1" dirty="0">
              <a:ln w="1905"/>
              <a:solidFill>
                <a:srgbClr val="00B050"/>
              </a:solidFill>
              <a:effectLst>
                <a:innerShdw blurRad="69850" dist="43180" dir="5400000">
                  <a:srgbClr val="000000">
                    <a:alpha val="65000"/>
                  </a:srgbClr>
                </a:innerShdw>
              </a:effectLst>
            </a:endParaRPr>
          </a:p>
        </p:txBody>
      </p:sp>
      <p:sp>
        <p:nvSpPr>
          <p:cNvPr id="13" name="Obdélník 12"/>
          <p:cNvSpPr/>
          <p:nvPr/>
        </p:nvSpPr>
        <p:spPr>
          <a:xfrm>
            <a:off x="1963682" y="5572140"/>
            <a:ext cx="2304256"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B050"/>
                </a:solidFill>
                <a:effectLst>
                  <a:innerShdw blurRad="69850" dist="43180" dir="5400000">
                    <a:srgbClr val="000000">
                      <a:alpha val="65000"/>
                    </a:srgbClr>
                  </a:innerShdw>
                </a:effectLst>
              </a:rPr>
              <a:t>m</a:t>
            </a:r>
            <a:r>
              <a:rPr lang="cs-CZ" sz="2400" b="1" dirty="0" smtClean="0">
                <a:ln w="1905"/>
                <a:solidFill>
                  <a:srgbClr val="00B050"/>
                </a:solidFill>
                <a:effectLst>
                  <a:innerShdw blurRad="69850" dist="43180" dir="5400000">
                    <a:srgbClr val="000000">
                      <a:alpha val="65000"/>
                    </a:srgbClr>
                  </a:innerShdw>
                </a:effectLst>
              </a:rPr>
              <a:t>obilní telefon</a:t>
            </a:r>
            <a:endParaRPr lang="cs-CZ" sz="2400" b="1" dirty="0">
              <a:ln w="1905"/>
              <a:solidFill>
                <a:srgbClr val="00B050"/>
              </a:solidFill>
              <a:effectLst>
                <a:innerShdw blurRad="69850" dist="43180" dir="5400000">
                  <a:srgbClr val="000000">
                    <a:alpha val="65000"/>
                  </a:srgbClr>
                </a:innerShdw>
              </a:effectLst>
            </a:endParaRPr>
          </a:p>
        </p:txBody>
      </p:sp>
      <p:sp>
        <p:nvSpPr>
          <p:cNvPr id="14" name="Obdélník 13"/>
          <p:cNvSpPr/>
          <p:nvPr/>
        </p:nvSpPr>
        <p:spPr>
          <a:xfrm>
            <a:off x="1320740" y="4929198"/>
            <a:ext cx="1188364"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počítač</a:t>
            </a:r>
            <a:endParaRPr lang="cs-CZ" sz="2400" b="1" dirty="0">
              <a:ln w="1905"/>
              <a:solidFill>
                <a:srgbClr val="00B050"/>
              </a:solidFill>
              <a:effectLst>
                <a:innerShdw blurRad="69850" dist="43180" dir="5400000">
                  <a:srgbClr val="000000">
                    <a:alpha val="65000"/>
                  </a:srgbClr>
                </a:innerShdw>
              </a:effectLst>
            </a:endParaRPr>
          </a:p>
        </p:txBody>
      </p:sp>
      <p:sp>
        <p:nvSpPr>
          <p:cNvPr id="15" name="Obdélník 14"/>
          <p:cNvSpPr/>
          <p:nvPr/>
        </p:nvSpPr>
        <p:spPr>
          <a:xfrm>
            <a:off x="5678458" y="5072074"/>
            <a:ext cx="1591186"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televize</a:t>
            </a:r>
            <a:endParaRPr lang="cs-CZ" sz="2400" b="1" dirty="0">
              <a:ln w="1905"/>
              <a:solidFill>
                <a:srgbClr val="00B050"/>
              </a:solidFill>
              <a:effectLst>
                <a:innerShdw blurRad="69850" dist="43180" dir="5400000">
                  <a:srgbClr val="000000">
                    <a:alpha val="65000"/>
                  </a:srgbClr>
                </a:innerShdw>
              </a:effectLst>
            </a:endParaRPr>
          </a:p>
        </p:txBody>
      </p:sp>
      <p:sp>
        <p:nvSpPr>
          <p:cNvPr id="16" name="Obdélník 15"/>
          <p:cNvSpPr/>
          <p:nvPr/>
        </p:nvSpPr>
        <p:spPr>
          <a:xfrm>
            <a:off x="606360" y="5500702"/>
            <a:ext cx="941852"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rádio</a:t>
            </a:r>
            <a:endParaRPr lang="cs-CZ" sz="2400" b="1" dirty="0">
              <a:ln w="1905"/>
              <a:solidFill>
                <a:srgbClr val="00B050"/>
              </a:solidFill>
              <a:effectLst>
                <a:innerShdw blurRad="69850" dist="43180" dir="5400000">
                  <a:srgbClr val="000000">
                    <a:alpha val="65000"/>
                  </a:srgbClr>
                </a:innerShdw>
              </a:effectLst>
            </a:endParaRPr>
          </a:p>
        </p:txBody>
      </p:sp>
      <p:cxnSp>
        <p:nvCxnSpPr>
          <p:cNvPr id="3" name="Přímá spojnice 2"/>
          <p:cNvCxnSpPr/>
          <p:nvPr/>
        </p:nvCxnSpPr>
        <p:spPr>
          <a:xfrm>
            <a:off x="0" y="4857760"/>
            <a:ext cx="9144000" cy="0"/>
          </a:xfrm>
          <a:prstGeom prst="line">
            <a:avLst/>
          </a:prstGeom>
          <a:ln>
            <a:solidFill>
              <a:srgbClr val="002060"/>
            </a:solidFill>
          </a:ln>
        </p:spPr>
        <p:style>
          <a:lnRef idx="3">
            <a:schemeClr val="accent1"/>
          </a:lnRef>
          <a:fillRef idx="0">
            <a:schemeClr val="accent1"/>
          </a:fillRef>
          <a:effectRef idx="2">
            <a:schemeClr val="accent1"/>
          </a:effectRef>
          <a:fontRef idx="minor">
            <a:schemeClr val="tx1"/>
          </a:fontRef>
        </p:style>
      </p:cxnSp>
      <p:cxnSp>
        <p:nvCxnSpPr>
          <p:cNvPr id="19" name="Přímá spojovací čára 18"/>
          <p:cNvCxnSpPr/>
          <p:nvPr/>
        </p:nvCxnSpPr>
        <p:spPr>
          <a:xfrm>
            <a:off x="0" y="6072206"/>
            <a:ext cx="9144000" cy="1588"/>
          </a:xfrm>
          <a:prstGeom prst="line">
            <a:avLst/>
          </a:prstGeom>
        </p:spPr>
        <p:style>
          <a:lnRef idx="3">
            <a:schemeClr val="accent2"/>
          </a:lnRef>
          <a:fillRef idx="0">
            <a:schemeClr val="accent2"/>
          </a:fillRef>
          <a:effectRef idx="2">
            <a:schemeClr val="accent2"/>
          </a:effectRef>
          <a:fontRef idx="minor">
            <a:schemeClr val="tx1"/>
          </a:fontRef>
        </p:style>
      </p:cxnSp>
      <p:sp>
        <p:nvSpPr>
          <p:cNvPr id="20" name="Obdélník 19"/>
          <p:cNvSpPr/>
          <p:nvPr/>
        </p:nvSpPr>
        <p:spPr>
          <a:xfrm>
            <a:off x="1357290" y="6215082"/>
            <a:ext cx="6429388" cy="400110"/>
          </a:xfrm>
          <a:prstGeom prst="rect">
            <a:avLst/>
          </a:prstGeom>
          <a:noFill/>
        </p:spPr>
        <p:txBody>
          <a:bodyPr wrap="square">
            <a:spAutoFit/>
          </a:bodyPr>
          <a:lstStyle/>
          <a:p>
            <a:pPr fontAlgn="auto">
              <a:spcBef>
                <a:spcPts val="0"/>
              </a:spcBef>
              <a:spcAft>
                <a:spcPts val="0"/>
              </a:spcAft>
              <a:defRPr/>
            </a:pPr>
            <a:r>
              <a:rPr lang="cs-CZ" sz="2000" b="1" dirty="0" smtClean="0">
                <a:ln w="1905"/>
                <a:effectLst>
                  <a:innerShdw blurRad="69850" dist="43180" dir="5400000">
                    <a:srgbClr val="000000">
                      <a:alpha val="65000"/>
                    </a:srgbClr>
                  </a:innerShdw>
                </a:effectLst>
              </a:rPr>
              <a:t>pohádka, film, seriál, hudba, sport, PC hry, internet, soutěž</a:t>
            </a:r>
            <a:endParaRPr lang="cs-CZ" sz="2000" b="1" dirty="0">
              <a:ln w="1905"/>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1779536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Zaoblený obdélník 12"/>
          <p:cNvSpPr/>
          <p:nvPr/>
        </p:nvSpPr>
        <p:spPr>
          <a:xfrm>
            <a:off x="1173223" y="3984467"/>
            <a:ext cx="6624736" cy="2664296"/>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cs-CZ" dirty="0"/>
          </a:p>
        </p:txBody>
      </p:sp>
      <p:sp>
        <p:nvSpPr>
          <p:cNvPr id="4" name="Obdélník 3"/>
          <p:cNvSpPr/>
          <p:nvPr/>
        </p:nvSpPr>
        <p:spPr>
          <a:xfrm>
            <a:off x="251520" y="188640"/>
            <a:ext cx="8784976" cy="954107"/>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Některá zařízení nám poskytují zábavu. </a:t>
            </a:r>
          </a:p>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Vyber je do rámečku.</a:t>
            </a:r>
            <a:endParaRPr lang="cs-CZ" sz="2800" b="1" spc="50" dirty="0">
              <a:ln w="11430"/>
              <a:solidFill>
                <a:srgbClr val="CC00CC"/>
              </a:solidFill>
              <a:effectLst>
                <a:outerShdw blurRad="76200" dist="50800" dir="5400000" algn="tl" rotWithShape="0">
                  <a:srgbClr val="000000">
                    <a:alpha val="65000"/>
                  </a:srgbClr>
                </a:outerShdw>
              </a:effectLst>
              <a:latin typeface="+mn-lt"/>
            </a:endParaRPr>
          </a:p>
        </p:txBody>
      </p:sp>
      <p:sp>
        <p:nvSpPr>
          <p:cNvPr id="3" name="Obdélník 2"/>
          <p:cNvSpPr/>
          <p:nvPr/>
        </p:nvSpPr>
        <p:spPr>
          <a:xfrm>
            <a:off x="251522" y="1372146"/>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divadlo</a:t>
            </a:r>
            <a:endParaRPr lang="cs-CZ" sz="2800" b="1" dirty="0">
              <a:ln w="1905"/>
              <a:solidFill>
                <a:srgbClr val="002060"/>
              </a:solidFill>
              <a:effectLst>
                <a:innerShdw blurRad="69850" dist="43180" dir="5400000">
                  <a:srgbClr val="000000">
                    <a:alpha val="65000"/>
                  </a:srgbClr>
                </a:innerShdw>
              </a:effectLst>
            </a:endParaRPr>
          </a:p>
        </p:txBody>
      </p:sp>
      <p:sp>
        <p:nvSpPr>
          <p:cNvPr id="5" name="Obdélník 4"/>
          <p:cNvSpPr/>
          <p:nvPr/>
        </p:nvSpPr>
        <p:spPr>
          <a:xfrm>
            <a:off x="251521" y="2139631"/>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radnice</a:t>
            </a:r>
            <a:endParaRPr lang="cs-CZ" sz="2800" b="1" dirty="0">
              <a:ln w="1905"/>
              <a:solidFill>
                <a:srgbClr val="002060"/>
              </a:solidFill>
              <a:effectLst>
                <a:innerShdw blurRad="69850" dist="43180" dir="5400000">
                  <a:srgbClr val="000000">
                    <a:alpha val="65000"/>
                  </a:srgbClr>
                </a:innerShdw>
              </a:effectLst>
            </a:endParaRPr>
          </a:p>
        </p:txBody>
      </p:sp>
      <p:sp>
        <p:nvSpPr>
          <p:cNvPr id="6" name="Obdélník 5"/>
          <p:cNvSpPr/>
          <p:nvPr/>
        </p:nvSpPr>
        <p:spPr>
          <a:xfrm>
            <a:off x="251522" y="2857202"/>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továrna</a:t>
            </a:r>
            <a:endParaRPr lang="cs-CZ" sz="2800" b="1" dirty="0">
              <a:ln w="1905"/>
              <a:solidFill>
                <a:srgbClr val="002060"/>
              </a:solidFill>
              <a:effectLst>
                <a:innerShdw blurRad="69850" dist="43180" dir="5400000">
                  <a:srgbClr val="000000">
                    <a:alpha val="65000"/>
                  </a:srgbClr>
                </a:innerShdw>
              </a:effectLst>
            </a:endParaRPr>
          </a:p>
        </p:txBody>
      </p:sp>
      <p:sp>
        <p:nvSpPr>
          <p:cNvPr id="7" name="Obdélník 6"/>
          <p:cNvSpPr/>
          <p:nvPr/>
        </p:nvSpPr>
        <p:spPr>
          <a:xfrm>
            <a:off x="2411762" y="1372146"/>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pošta</a:t>
            </a:r>
            <a:endParaRPr lang="cs-CZ" sz="2800" b="1" dirty="0">
              <a:ln w="1905"/>
              <a:solidFill>
                <a:srgbClr val="002060"/>
              </a:solidFill>
              <a:effectLst>
                <a:innerShdw blurRad="69850" dist="43180" dir="5400000">
                  <a:srgbClr val="000000">
                    <a:alpha val="65000"/>
                  </a:srgbClr>
                </a:innerShdw>
              </a:effectLst>
            </a:endParaRPr>
          </a:p>
        </p:txBody>
      </p:sp>
      <p:sp>
        <p:nvSpPr>
          <p:cNvPr id="8" name="Obdélník 7"/>
          <p:cNvSpPr/>
          <p:nvPr/>
        </p:nvSpPr>
        <p:spPr>
          <a:xfrm>
            <a:off x="2357422" y="2143116"/>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obchod</a:t>
            </a:r>
            <a:endParaRPr lang="cs-CZ" sz="2800" b="1" dirty="0">
              <a:ln w="1905"/>
              <a:solidFill>
                <a:srgbClr val="002060"/>
              </a:solidFill>
              <a:effectLst>
                <a:innerShdw blurRad="69850" dist="43180" dir="5400000">
                  <a:srgbClr val="000000">
                    <a:alpha val="65000"/>
                  </a:srgbClr>
                </a:innerShdw>
              </a:effectLst>
            </a:endParaRPr>
          </a:p>
        </p:txBody>
      </p:sp>
      <p:sp>
        <p:nvSpPr>
          <p:cNvPr id="9" name="Obdélník 8"/>
          <p:cNvSpPr/>
          <p:nvPr/>
        </p:nvSpPr>
        <p:spPr>
          <a:xfrm>
            <a:off x="2411762" y="2902077"/>
            <a:ext cx="1584175" cy="461665"/>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nemocnice</a:t>
            </a:r>
            <a:endParaRPr lang="cs-CZ" sz="2400" b="1" dirty="0">
              <a:ln w="1905"/>
              <a:solidFill>
                <a:srgbClr val="002060"/>
              </a:solidFill>
              <a:effectLst>
                <a:innerShdw blurRad="69850" dist="43180" dir="5400000">
                  <a:srgbClr val="000000">
                    <a:alpha val="65000"/>
                  </a:srgbClr>
                </a:innerShdw>
              </a:effectLst>
            </a:endParaRPr>
          </a:p>
        </p:txBody>
      </p:sp>
      <p:sp>
        <p:nvSpPr>
          <p:cNvPr id="10" name="Obdélník 9"/>
          <p:cNvSpPr/>
          <p:nvPr/>
        </p:nvSpPr>
        <p:spPr>
          <a:xfrm>
            <a:off x="7090456" y="1372146"/>
            <a:ext cx="1584175" cy="707886"/>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000" b="1" dirty="0">
                <a:ln w="1905"/>
                <a:solidFill>
                  <a:srgbClr val="002060"/>
                </a:solidFill>
                <a:effectLst>
                  <a:innerShdw blurRad="69850" dist="43180" dir="5400000">
                    <a:srgbClr val="000000">
                      <a:alpha val="65000"/>
                    </a:srgbClr>
                  </a:innerShdw>
                </a:effectLst>
              </a:rPr>
              <a:t>p</a:t>
            </a:r>
            <a:r>
              <a:rPr lang="cs-CZ" sz="2000" b="1" dirty="0" smtClean="0">
                <a:ln w="1905"/>
                <a:solidFill>
                  <a:srgbClr val="002060"/>
                </a:solidFill>
                <a:effectLst>
                  <a:innerShdw blurRad="69850" dist="43180" dir="5400000">
                    <a:srgbClr val="000000">
                      <a:alpha val="65000"/>
                    </a:srgbClr>
                  </a:innerShdw>
                </a:effectLst>
              </a:rPr>
              <a:t>lavecký bazén</a:t>
            </a:r>
            <a:endParaRPr lang="cs-CZ" sz="2000" b="1" dirty="0">
              <a:ln w="1905"/>
              <a:solidFill>
                <a:srgbClr val="002060"/>
              </a:solidFill>
              <a:effectLst>
                <a:innerShdw blurRad="69850" dist="43180" dir="5400000">
                  <a:srgbClr val="000000">
                    <a:alpha val="65000"/>
                  </a:srgbClr>
                </a:innerShdw>
              </a:effectLst>
            </a:endParaRPr>
          </a:p>
        </p:txBody>
      </p:sp>
      <p:sp>
        <p:nvSpPr>
          <p:cNvPr id="11" name="Obdélník 10"/>
          <p:cNvSpPr/>
          <p:nvPr/>
        </p:nvSpPr>
        <p:spPr>
          <a:xfrm>
            <a:off x="7090457" y="2264972"/>
            <a:ext cx="1584175" cy="461665"/>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spořitelna</a:t>
            </a:r>
            <a:endParaRPr lang="cs-CZ" sz="2400" b="1" dirty="0">
              <a:ln w="1905"/>
              <a:solidFill>
                <a:srgbClr val="002060"/>
              </a:solidFill>
              <a:effectLst>
                <a:innerShdw blurRad="69850" dist="43180" dir="5400000">
                  <a:srgbClr val="000000">
                    <a:alpha val="65000"/>
                  </a:srgbClr>
                </a:innerShdw>
              </a:effectLst>
            </a:endParaRPr>
          </a:p>
        </p:txBody>
      </p:sp>
      <p:sp>
        <p:nvSpPr>
          <p:cNvPr id="12" name="Obdélník 11"/>
          <p:cNvSpPr/>
          <p:nvPr/>
        </p:nvSpPr>
        <p:spPr>
          <a:xfrm>
            <a:off x="7090456" y="2953492"/>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knihovna</a:t>
            </a:r>
            <a:endParaRPr lang="cs-CZ" sz="2800" b="1" dirty="0">
              <a:ln w="1905"/>
              <a:solidFill>
                <a:srgbClr val="002060"/>
              </a:solidFill>
              <a:effectLst>
                <a:innerShdw blurRad="69850" dist="43180" dir="5400000">
                  <a:srgbClr val="000000">
                    <a:alpha val="65000"/>
                  </a:srgbClr>
                </a:innerShdw>
              </a:effectLst>
            </a:endParaRPr>
          </a:p>
        </p:txBody>
      </p:sp>
      <p:sp>
        <p:nvSpPr>
          <p:cNvPr id="14" name="Obdélník 13"/>
          <p:cNvSpPr/>
          <p:nvPr/>
        </p:nvSpPr>
        <p:spPr>
          <a:xfrm>
            <a:off x="2856557" y="3995179"/>
            <a:ext cx="3258068" cy="523220"/>
          </a:xfrm>
          <a:prstGeom prst="rect">
            <a:avLst/>
          </a:prstGeom>
          <a:noFill/>
        </p:spPr>
        <p:txBody>
          <a:bodyPr wrap="square">
            <a:spAutoFit/>
          </a:bodyPr>
          <a:lstStyle/>
          <a:p>
            <a:pPr algn="ctr" fontAlgn="auto">
              <a:spcBef>
                <a:spcPts val="0"/>
              </a:spcBef>
              <a:spcAft>
                <a:spcPts val="0"/>
              </a:spcAft>
              <a:defRPr/>
            </a:pPr>
            <a:r>
              <a:rPr lang="cs-CZ" sz="28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ZÁBAVA</a:t>
            </a:r>
            <a:endParaRPr lang="cs-CZ" sz="28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2" name="Pěticípá hvězda 1"/>
          <p:cNvSpPr/>
          <p:nvPr/>
        </p:nvSpPr>
        <p:spPr>
          <a:xfrm>
            <a:off x="1029207" y="3768443"/>
            <a:ext cx="720080" cy="677948"/>
          </a:xfrm>
          <a:prstGeom prst="star5">
            <a:avLst/>
          </a:prstGeom>
          <a:solidFill>
            <a:srgbClr val="CC00CC"/>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cs-CZ" dirty="0"/>
          </a:p>
        </p:txBody>
      </p:sp>
      <p:sp>
        <p:nvSpPr>
          <p:cNvPr id="15" name="Pěticípá hvězda 14"/>
          <p:cNvSpPr/>
          <p:nvPr/>
        </p:nvSpPr>
        <p:spPr>
          <a:xfrm>
            <a:off x="1026908" y="6096469"/>
            <a:ext cx="720080" cy="677948"/>
          </a:xfrm>
          <a:prstGeom prst="star5">
            <a:avLst/>
          </a:prstGeom>
          <a:solidFill>
            <a:srgbClr val="CC00CC"/>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cs-CZ" dirty="0"/>
          </a:p>
        </p:txBody>
      </p:sp>
      <p:sp>
        <p:nvSpPr>
          <p:cNvPr id="16" name="Pěticípá hvězda 15"/>
          <p:cNvSpPr/>
          <p:nvPr/>
        </p:nvSpPr>
        <p:spPr>
          <a:xfrm>
            <a:off x="7292078" y="3777465"/>
            <a:ext cx="720080" cy="677948"/>
          </a:xfrm>
          <a:prstGeom prst="star5">
            <a:avLst/>
          </a:prstGeom>
          <a:solidFill>
            <a:srgbClr val="CC00CC"/>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cs-CZ" dirty="0"/>
          </a:p>
        </p:txBody>
      </p:sp>
      <p:sp>
        <p:nvSpPr>
          <p:cNvPr id="17" name="Pěticípá hvězda 16"/>
          <p:cNvSpPr/>
          <p:nvPr/>
        </p:nvSpPr>
        <p:spPr>
          <a:xfrm>
            <a:off x="7292078" y="6096469"/>
            <a:ext cx="720080" cy="677948"/>
          </a:xfrm>
          <a:prstGeom prst="star5">
            <a:avLst/>
          </a:prstGeom>
          <a:solidFill>
            <a:srgbClr val="CC00CC"/>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cs-CZ" dirty="0"/>
          </a:p>
        </p:txBody>
      </p:sp>
      <p:sp>
        <p:nvSpPr>
          <p:cNvPr id="18" name="Obdélník 17"/>
          <p:cNvSpPr/>
          <p:nvPr/>
        </p:nvSpPr>
        <p:spPr>
          <a:xfrm>
            <a:off x="4655842" y="1367448"/>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kino</a:t>
            </a:r>
            <a:endParaRPr lang="cs-CZ" sz="2800" b="1" dirty="0">
              <a:ln w="1905"/>
              <a:solidFill>
                <a:srgbClr val="002060"/>
              </a:solidFill>
              <a:effectLst>
                <a:innerShdw blurRad="69850" dist="43180" dir="5400000">
                  <a:srgbClr val="000000">
                    <a:alpha val="65000"/>
                  </a:srgbClr>
                </a:innerShdw>
              </a:effectLst>
            </a:endParaRPr>
          </a:p>
        </p:txBody>
      </p:sp>
      <p:sp>
        <p:nvSpPr>
          <p:cNvPr id="19" name="Obdélník 18"/>
          <p:cNvSpPr/>
          <p:nvPr/>
        </p:nvSpPr>
        <p:spPr>
          <a:xfrm>
            <a:off x="4655841" y="2047298"/>
            <a:ext cx="1584175" cy="707886"/>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000" b="1" dirty="0">
                <a:ln w="1905"/>
                <a:solidFill>
                  <a:srgbClr val="002060"/>
                </a:solidFill>
                <a:effectLst>
                  <a:innerShdw blurRad="69850" dist="43180" dir="5400000">
                    <a:srgbClr val="000000">
                      <a:alpha val="65000"/>
                    </a:srgbClr>
                  </a:innerShdw>
                </a:effectLst>
              </a:rPr>
              <a:t>z</a:t>
            </a:r>
            <a:r>
              <a:rPr lang="cs-CZ" sz="2000" b="1" dirty="0" smtClean="0">
                <a:ln w="1905"/>
                <a:solidFill>
                  <a:srgbClr val="002060"/>
                </a:solidFill>
                <a:effectLst>
                  <a:innerShdw blurRad="69850" dist="43180" dir="5400000">
                    <a:srgbClr val="000000">
                      <a:alpha val="65000"/>
                    </a:srgbClr>
                  </a:innerShdw>
                </a:effectLst>
              </a:rPr>
              <a:t>imní stadion</a:t>
            </a:r>
            <a:endParaRPr lang="cs-CZ" sz="2000" b="1" dirty="0">
              <a:ln w="1905"/>
              <a:solidFill>
                <a:srgbClr val="002060"/>
              </a:solidFill>
              <a:effectLst>
                <a:innerShdw blurRad="69850" dist="43180" dir="5400000">
                  <a:srgbClr val="000000">
                    <a:alpha val="65000"/>
                  </a:srgbClr>
                </a:innerShdw>
              </a:effectLst>
            </a:endParaRPr>
          </a:p>
        </p:txBody>
      </p:sp>
      <p:sp>
        <p:nvSpPr>
          <p:cNvPr id="20" name="Obdélník 19"/>
          <p:cNvSpPr/>
          <p:nvPr/>
        </p:nvSpPr>
        <p:spPr>
          <a:xfrm>
            <a:off x="4655842" y="2925827"/>
            <a:ext cx="1584175" cy="40011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000" b="1" dirty="0">
                <a:ln w="1905"/>
                <a:solidFill>
                  <a:srgbClr val="002060"/>
                </a:solidFill>
                <a:effectLst>
                  <a:innerShdw blurRad="69850" dist="43180" dir="5400000">
                    <a:srgbClr val="000000">
                      <a:alpha val="65000"/>
                    </a:srgbClr>
                  </a:innerShdw>
                </a:effectLst>
              </a:rPr>
              <a:t>k</a:t>
            </a:r>
            <a:r>
              <a:rPr lang="cs-CZ" sz="2000" b="1" dirty="0" smtClean="0">
                <a:ln w="1905"/>
                <a:solidFill>
                  <a:srgbClr val="002060"/>
                </a:solidFill>
                <a:effectLst>
                  <a:innerShdw blurRad="69850" dist="43180" dir="5400000">
                    <a:srgbClr val="000000">
                      <a:alpha val="65000"/>
                    </a:srgbClr>
                  </a:innerShdw>
                </a:effectLst>
              </a:rPr>
              <a:t>ulturní dům</a:t>
            </a:r>
            <a:endParaRPr lang="cs-CZ" sz="2000" b="1" dirty="0">
              <a:ln w="1905"/>
              <a:solidFill>
                <a:srgbClr val="002060"/>
              </a:solidFill>
              <a:effectLst>
                <a:innerShdw blurRad="69850" dist="43180" dir="5400000">
                  <a:srgbClr val="000000">
                    <a:alpha val="65000"/>
                  </a:srgbClr>
                </a:innerShdw>
              </a:effectLst>
            </a:endParaRPr>
          </a:p>
        </p:txBody>
      </p:sp>
      <p:pic>
        <p:nvPicPr>
          <p:cNvPr id="21" name="Picture 6" descr="http://www.clker.com/cliparts/1/d/a/6/11970917161615154558carlitos_Balloons.svg.med.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8273326" y="4825951"/>
            <a:ext cx="802610" cy="118994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10" descr="http://www.clker.com/cliparts/r/o/J/x/N/q/girl-wearing-polka-dot-dress-md.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7707002" y="5100150"/>
            <a:ext cx="1051351" cy="154095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8" descr="http://www.clker.com/cliparts/L/J/8/K/g/k/jumping-girl-md.pn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15164"/>
          <a:stretch/>
        </p:blipFill>
        <p:spPr bwMode="auto">
          <a:xfrm flipH="1">
            <a:off x="-34077" y="4684655"/>
            <a:ext cx="1236499" cy="1762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536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425230" y="2060848"/>
            <a:ext cx="6253764" cy="1107996"/>
          </a:xfrm>
          <a:prstGeom prst="rect">
            <a:avLst/>
          </a:prstGeom>
          <a:noFill/>
        </p:spPr>
        <p:txBody>
          <a:bodyPr wrap="none">
            <a:spAutoFit/>
          </a:bodyPr>
          <a:lstStyle/>
          <a:p>
            <a:pPr algn="ctr" fontAlgn="auto">
              <a:spcBef>
                <a:spcPts val="0"/>
              </a:spcBef>
              <a:spcAft>
                <a:spcPts val="0"/>
              </a:spcAft>
              <a:defRPr/>
            </a:pPr>
            <a:r>
              <a:rPr lang="cs-CZ" sz="6600" b="1" dirty="0" smtClean="0">
                <a:ln w="1905"/>
                <a:solidFill>
                  <a:srgbClr val="CC00CC"/>
                </a:solidFill>
                <a:effectLst>
                  <a:innerShdw blurRad="69850" dist="43180" dir="5400000">
                    <a:srgbClr val="000000">
                      <a:alpha val="65000"/>
                    </a:srgbClr>
                  </a:innerShdw>
                </a:effectLst>
              </a:rPr>
              <a:t>Následuje řešení:</a:t>
            </a:r>
            <a:endParaRPr lang="cs-CZ" sz="6600" b="1" dirty="0">
              <a:ln w="1905"/>
              <a:solidFill>
                <a:srgbClr val="CC00CC"/>
              </a:solidFill>
              <a:effectLst>
                <a:innerShdw blurRad="69850" dist="43180" dir="5400000">
                  <a:srgbClr val="000000">
                    <a:alpha val="65000"/>
                  </a:srgbClr>
                </a:innerShdw>
              </a:effectLst>
            </a:endParaRPr>
          </a:p>
        </p:txBody>
      </p:sp>
      <p:pic>
        <p:nvPicPr>
          <p:cNvPr id="20" name="Picture 7" descr="Logolinka ZŠ a MŠ Kladno, Norská 263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81781" b="5473"/>
          <a:stretch/>
        </p:blipFill>
        <p:spPr bwMode="auto">
          <a:xfrm>
            <a:off x="7382402" y="260648"/>
            <a:ext cx="1268034" cy="1208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Šipka dolů 1"/>
          <p:cNvSpPr/>
          <p:nvPr/>
        </p:nvSpPr>
        <p:spPr>
          <a:xfrm>
            <a:off x="3594426" y="3789040"/>
            <a:ext cx="1872208" cy="2232248"/>
          </a:xfrm>
          <a:prstGeom prst="downArrow">
            <a:avLst/>
          </a:prstGeom>
          <a:solidFill>
            <a:srgbClr val="CC00CC"/>
          </a:solidFill>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cs-CZ" dirty="0">
              <a:solidFill>
                <a:srgbClr val="00B050"/>
              </a:solidFill>
            </a:endParaRPr>
          </a:p>
        </p:txBody>
      </p:sp>
      <p:pic>
        <p:nvPicPr>
          <p:cNvPr id="5" name="Picture 8" descr="http://www.clker.com/cliparts/L/J/8/K/g/k/jumping-girl-md.pn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5164"/>
          <a:stretch/>
        </p:blipFill>
        <p:spPr bwMode="auto">
          <a:xfrm flipH="1">
            <a:off x="6516215" y="3516322"/>
            <a:ext cx="1948802" cy="277768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www.clker.com/cliparts/Y/L/5/d/y/8/girl-jumping-upside-down-md.png"/>
          <p:cNvPicPr>
            <a:picLocks noChangeAspect="1" noChangeArrowheads="1"/>
          </p:cNvPicPr>
          <p:nvPr/>
        </p:nvPicPr>
        <p:blipFill rotWithShape="1">
          <a:blip r:embed="rId4">
            <a:extLst>
              <a:ext uri="{28A0092B-C50C-407E-A947-70E740481C1C}">
                <a14:useLocalDpi xmlns:a14="http://schemas.microsoft.com/office/drawing/2010/main" val="0"/>
              </a:ext>
            </a:extLst>
          </a:blip>
          <a:srcRect b="14413"/>
          <a:stretch/>
        </p:blipFill>
        <p:spPr bwMode="auto">
          <a:xfrm rot="10800000">
            <a:off x="971600" y="3329748"/>
            <a:ext cx="2065420" cy="297618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http://www.clker.com/cliparts/5/3/a/3/1194989210401174033sun01.svg.med.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4974" y="148522"/>
            <a:ext cx="1748976" cy="166735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ttp://www.clker.com/cliparts/6/c/1/9/11954421781272093507ryanlerch_Golden_Plovers.svg.med.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937052" y="1682655"/>
            <a:ext cx="1728192" cy="702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http://www.clker.com/cliparts/5/8/b/e/1194989613713613142aircraft_jarno_vasamaa1.svg.med.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43808" y="982201"/>
            <a:ext cx="1351629" cy="932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2497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188640"/>
            <a:ext cx="8784976" cy="523220"/>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Přiřaď k obrázku správný název záliby (koníčku).</a:t>
            </a:r>
            <a:endParaRPr lang="cs-CZ" sz="2800" b="1" spc="50" dirty="0">
              <a:ln w="11430"/>
              <a:solidFill>
                <a:srgbClr val="CC00CC"/>
              </a:solidFill>
              <a:effectLst>
                <a:outerShdw blurRad="76200" dist="50800" dir="5400000" algn="tl" rotWithShape="0">
                  <a:srgbClr val="000000">
                    <a:alpha val="65000"/>
                  </a:srgbClr>
                </a:outerShdw>
              </a:effectLst>
              <a:latin typeface="+mn-lt"/>
            </a:endParaRPr>
          </a:p>
        </p:txBody>
      </p:sp>
      <p:pic>
        <p:nvPicPr>
          <p:cNvPr id="1026" name="Picture 2" descr="http://www.clker.com/cliparts/1/1/6/2/1194985952866884806stack_of_books_01.svg.me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281" y="1052736"/>
            <a:ext cx="1656184" cy="125318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clker.com/cliparts/m/P/k/q/Y/W/camara-fotos-vector-m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800" y="1145104"/>
            <a:ext cx="1728192" cy="10684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clker.com/cliparts/3/7/d/5/1197103862376117882Gioppino_Soccer_Ball.svg.med.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98231" y="1132306"/>
            <a:ext cx="1197561" cy="117361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clker.com/cliparts/6/a/d/5/11971605971090639138TheresaKnott_piano.svg.me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32240" y="867371"/>
            <a:ext cx="1703919" cy="175716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8" descr="http://www.clker.com/cliparts/c/d/e/e/11949844921707832865lana_architetto_francesc_01.svg.med.png"/>
          <p:cNvPicPr>
            <a:picLocks noChangeAspect="1" noChangeArrowheads="1"/>
          </p:cNvPicPr>
          <p:nvPr/>
        </p:nvPicPr>
        <p:blipFill>
          <a:blip r:embed="rId6"/>
          <a:srcRect/>
          <a:stretch>
            <a:fillRect/>
          </a:stretch>
        </p:blipFill>
        <p:spPr bwMode="auto">
          <a:xfrm>
            <a:off x="552265" y="3140968"/>
            <a:ext cx="1577750" cy="1368152"/>
          </a:xfrm>
          <a:prstGeom prst="rect">
            <a:avLst/>
          </a:prstGeom>
          <a:noFill/>
          <a:ln w="9525">
            <a:noFill/>
            <a:miter lim="800000"/>
            <a:headEnd/>
            <a:tailEnd/>
          </a:ln>
        </p:spPr>
      </p:pic>
      <p:pic>
        <p:nvPicPr>
          <p:cNvPr id="1034" name="Picture 10" descr="http://www.clker.com/cliparts/6/d/4/b/1195427416646281929lalolalo_backpack.svg.med.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76871" y="2656565"/>
            <a:ext cx="1527508" cy="182810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ttp://www.clker.com/cliparts/0/b/8/6/12205455981250934167ben_Postage_Stampe_template.svg.med.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68919" y="2852936"/>
            <a:ext cx="1656184" cy="143536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ttp://www.clker.com/cliparts/h/6/C/u/b/o/plane-with-propeller-md.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020271" y="2852936"/>
            <a:ext cx="1628773" cy="1172717"/>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http://www.clker.com/cliparts/P/F/9/N/t/c/glue-md.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834657" y="3610086"/>
            <a:ext cx="1040806" cy="1356420"/>
          </a:xfrm>
          <a:prstGeom prst="rect">
            <a:avLst/>
          </a:prstGeom>
          <a:noFill/>
          <a:extLst>
            <a:ext uri="{909E8E84-426E-40DD-AFC4-6F175D3DCCD1}">
              <a14:hiddenFill xmlns:a14="http://schemas.microsoft.com/office/drawing/2010/main">
                <a:solidFill>
                  <a:srgbClr val="FFFFFF"/>
                </a:solidFill>
              </a14:hiddenFill>
            </a:ext>
          </a:extLst>
        </p:spPr>
      </p:pic>
      <p:sp>
        <p:nvSpPr>
          <p:cNvPr id="12" name="Obdélník 11"/>
          <p:cNvSpPr/>
          <p:nvPr/>
        </p:nvSpPr>
        <p:spPr>
          <a:xfrm>
            <a:off x="686966" y="2283549"/>
            <a:ext cx="918962"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četba</a:t>
            </a:r>
            <a:endParaRPr lang="cs-CZ" sz="2400" b="1" dirty="0">
              <a:ln w="1905"/>
              <a:solidFill>
                <a:srgbClr val="002060"/>
              </a:solidFill>
              <a:effectLst>
                <a:innerShdw blurRad="69850" dist="43180" dir="5400000">
                  <a:srgbClr val="000000">
                    <a:alpha val="65000"/>
                  </a:srgbClr>
                </a:innerShdw>
              </a:effectLst>
            </a:endParaRPr>
          </a:p>
        </p:txBody>
      </p:sp>
      <p:sp>
        <p:nvSpPr>
          <p:cNvPr id="13" name="Obdélník 12"/>
          <p:cNvSpPr/>
          <p:nvPr/>
        </p:nvSpPr>
        <p:spPr>
          <a:xfrm>
            <a:off x="2645560" y="2169472"/>
            <a:ext cx="2022040"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fotografování</a:t>
            </a:r>
            <a:endParaRPr lang="cs-CZ" sz="2400" b="1" dirty="0">
              <a:ln w="1905"/>
              <a:solidFill>
                <a:srgbClr val="002060"/>
              </a:solidFill>
              <a:effectLst>
                <a:innerShdw blurRad="69850" dist="43180" dir="5400000">
                  <a:srgbClr val="000000">
                    <a:alpha val="65000"/>
                  </a:srgbClr>
                </a:innerShdw>
              </a:effectLst>
            </a:endParaRPr>
          </a:p>
        </p:txBody>
      </p:sp>
      <p:sp>
        <p:nvSpPr>
          <p:cNvPr id="14" name="Obdélník 13"/>
          <p:cNvSpPr/>
          <p:nvPr/>
        </p:nvSpPr>
        <p:spPr>
          <a:xfrm>
            <a:off x="2804457" y="4484667"/>
            <a:ext cx="1340258"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turistika</a:t>
            </a:r>
            <a:endParaRPr lang="cs-CZ" sz="2400" b="1" dirty="0">
              <a:ln w="1905"/>
              <a:solidFill>
                <a:srgbClr val="002060"/>
              </a:solidFill>
              <a:effectLst>
                <a:innerShdw blurRad="69850" dist="43180" dir="5400000">
                  <a:srgbClr val="000000">
                    <a:alpha val="65000"/>
                  </a:srgbClr>
                </a:innerShdw>
              </a:effectLst>
            </a:endParaRPr>
          </a:p>
        </p:txBody>
      </p:sp>
      <p:sp>
        <p:nvSpPr>
          <p:cNvPr id="15" name="Obdélník 14"/>
          <p:cNvSpPr/>
          <p:nvPr/>
        </p:nvSpPr>
        <p:spPr>
          <a:xfrm>
            <a:off x="6672922" y="2514382"/>
            <a:ext cx="2323470" cy="338554"/>
          </a:xfrm>
          <a:prstGeom prst="rect">
            <a:avLst/>
          </a:prstGeom>
          <a:noFill/>
        </p:spPr>
        <p:txBody>
          <a:bodyPr wrap="square">
            <a:spAutoFit/>
          </a:bodyPr>
          <a:lstStyle/>
          <a:p>
            <a:pPr fontAlgn="auto">
              <a:spcBef>
                <a:spcPts val="0"/>
              </a:spcBef>
              <a:spcAft>
                <a:spcPts val="0"/>
              </a:spcAft>
              <a:defRPr/>
            </a:pPr>
            <a:r>
              <a:rPr lang="cs-CZ" sz="1600" b="1" dirty="0">
                <a:ln w="1905"/>
                <a:solidFill>
                  <a:srgbClr val="002060"/>
                </a:solidFill>
                <a:effectLst>
                  <a:innerShdw blurRad="69850" dist="43180" dir="5400000">
                    <a:srgbClr val="000000">
                      <a:alpha val="65000"/>
                    </a:srgbClr>
                  </a:innerShdw>
                </a:effectLst>
              </a:rPr>
              <a:t>h</a:t>
            </a:r>
            <a:r>
              <a:rPr lang="cs-CZ" sz="1600" b="1" dirty="0" smtClean="0">
                <a:ln w="1905"/>
                <a:solidFill>
                  <a:srgbClr val="002060"/>
                </a:solidFill>
                <a:effectLst>
                  <a:innerShdw blurRad="69850" dist="43180" dir="5400000">
                    <a:srgbClr val="000000">
                      <a:alpha val="65000"/>
                    </a:srgbClr>
                  </a:innerShdw>
                </a:effectLst>
              </a:rPr>
              <a:t>ra na hudební nástroj </a:t>
            </a:r>
            <a:endParaRPr lang="cs-CZ" sz="1600" b="1" dirty="0">
              <a:ln w="1905"/>
              <a:solidFill>
                <a:srgbClr val="002060"/>
              </a:solidFill>
              <a:effectLst>
                <a:innerShdw blurRad="69850" dist="43180" dir="5400000">
                  <a:srgbClr val="000000">
                    <a:alpha val="65000"/>
                  </a:srgbClr>
                </a:innerShdw>
              </a:effectLst>
            </a:endParaRPr>
          </a:p>
        </p:txBody>
      </p:sp>
      <p:sp>
        <p:nvSpPr>
          <p:cNvPr id="16" name="Obdélník 15"/>
          <p:cNvSpPr/>
          <p:nvPr/>
        </p:nvSpPr>
        <p:spPr>
          <a:xfrm>
            <a:off x="7124102" y="4541078"/>
            <a:ext cx="1825231"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modelářství</a:t>
            </a:r>
            <a:endParaRPr lang="cs-CZ" sz="2400" b="1" dirty="0">
              <a:ln w="1905"/>
              <a:solidFill>
                <a:srgbClr val="002060"/>
              </a:solidFill>
              <a:effectLst>
                <a:innerShdw blurRad="69850" dist="43180" dir="5400000">
                  <a:srgbClr val="000000">
                    <a:alpha val="65000"/>
                  </a:srgbClr>
                </a:innerShdw>
              </a:effectLst>
            </a:endParaRPr>
          </a:p>
        </p:txBody>
      </p:sp>
      <p:sp>
        <p:nvSpPr>
          <p:cNvPr id="17" name="Obdélník 16"/>
          <p:cNvSpPr/>
          <p:nvPr/>
        </p:nvSpPr>
        <p:spPr>
          <a:xfrm>
            <a:off x="552265" y="4149080"/>
            <a:ext cx="1188364"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pletení</a:t>
            </a:r>
            <a:endParaRPr lang="cs-CZ" sz="2400" b="1" dirty="0">
              <a:ln w="1905"/>
              <a:solidFill>
                <a:srgbClr val="002060"/>
              </a:solidFill>
              <a:effectLst>
                <a:innerShdw blurRad="69850" dist="43180" dir="5400000">
                  <a:srgbClr val="000000">
                    <a:alpha val="65000"/>
                  </a:srgbClr>
                </a:innerShdw>
              </a:effectLst>
            </a:endParaRPr>
          </a:p>
        </p:txBody>
      </p:sp>
      <p:sp>
        <p:nvSpPr>
          <p:cNvPr id="18" name="Obdélník 17"/>
          <p:cNvSpPr/>
          <p:nvPr/>
        </p:nvSpPr>
        <p:spPr>
          <a:xfrm>
            <a:off x="5053337" y="2304340"/>
            <a:ext cx="1142455"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sport</a:t>
            </a:r>
            <a:endParaRPr lang="cs-CZ" sz="2400" b="1" dirty="0">
              <a:ln w="1905"/>
              <a:solidFill>
                <a:srgbClr val="002060"/>
              </a:solidFill>
              <a:effectLst>
                <a:innerShdw blurRad="69850" dist="43180" dir="5400000">
                  <a:srgbClr val="000000">
                    <a:alpha val="65000"/>
                  </a:srgbClr>
                </a:innerShdw>
              </a:effectLst>
            </a:endParaRPr>
          </a:p>
        </p:txBody>
      </p:sp>
      <p:sp>
        <p:nvSpPr>
          <p:cNvPr id="19" name="Obdélník 18"/>
          <p:cNvSpPr/>
          <p:nvPr/>
        </p:nvSpPr>
        <p:spPr>
          <a:xfrm>
            <a:off x="4854283" y="4310246"/>
            <a:ext cx="2165988"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s</a:t>
            </a:r>
            <a:r>
              <a:rPr lang="cs-CZ" sz="2400" b="1" dirty="0" smtClean="0">
                <a:ln w="1905"/>
                <a:solidFill>
                  <a:srgbClr val="002060"/>
                </a:solidFill>
                <a:effectLst>
                  <a:innerShdw blurRad="69850" dist="43180" dir="5400000">
                    <a:srgbClr val="000000">
                      <a:alpha val="65000"/>
                    </a:srgbClr>
                  </a:innerShdw>
                </a:effectLst>
              </a:rPr>
              <a:t>bírání známek</a:t>
            </a:r>
            <a:endParaRPr lang="cs-CZ" sz="2400" b="1" dirty="0">
              <a:ln w="1905"/>
              <a:solidFill>
                <a:srgbClr val="002060"/>
              </a:solidFill>
              <a:effectLst>
                <a:innerShdw blurRad="69850" dist="43180" dir="5400000">
                  <a:srgbClr val="000000">
                    <a:alpha val="65000"/>
                  </a:srgbClr>
                </a:innerShdw>
              </a:effectLst>
            </a:endParaRPr>
          </a:p>
        </p:txBody>
      </p:sp>
      <p:cxnSp>
        <p:nvCxnSpPr>
          <p:cNvPr id="3" name="Přímá spojnice 2"/>
          <p:cNvCxnSpPr/>
          <p:nvPr/>
        </p:nvCxnSpPr>
        <p:spPr>
          <a:xfrm>
            <a:off x="0" y="5301208"/>
            <a:ext cx="9144000" cy="0"/>
          </a:xfrm>
          <a:prstGeom prst="line">
            <a:avLst/>
          </a:prstGeom>
          <a:ln>
            <a:solidFill>
              <a:srgbClr val="CC00CC"/>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904329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188640"/>
            <a:ext cx="8784976" cy="523220"/>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Rozliš spojením čarou, co je záliba a co povinnost.</a:t>
            </a:r>
            <a:endParaRPr lang="cs-CZ" sz="2800" b="1" spc="50" dirty="0">
              <a:ln w="11430"/>
              <a:solidFill>
                <a:srgbClr val="CC00CC"/>
              </a:solidFill>
              <a:effectLst>
                <a:outerShdw blurRad="76200" dist="50800" dir="5400000" algn="tl" rotWithShape="0">
                  <a:srgbClr val="000000">
                    <a:alpha val="65000"/>
                  </a:srgbClr>
                </a:outerShdw>
              </a:effectLst>
              <a:latin typeface="+mn-lt"/>
            </a:endParaRPr>
          </a:p>
        </p:txBody>
      </p:sp>
      <p:sp>
        <p:nvSpPr>
          <p:cNvPr id="3" name="Obdélník 2"/>
          <p:cNvSpPr/>
          <p:nvPr/>
        </p:nvSpPr>
        <p:spPr>
          <a:xfrm>
            <a:off x="340670" y="1664221"/>
            <a:ext cx="1783057"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m</a:t>
            </a:r>
            <a:r>
              <a:rPr lang="cs-CZ" sz="2400" b="1" dirty="0" smtClean="0">
                <a:ln w="1905"/>
                <a:solidFill>
                  <a:srgbClr val="002060"/>
                </a:solidFill>
                <a:effectLst>
                  <a:innerShdw blurRad="69850" dist="43180" dir="5400000">
                    <a:srgbClr val="000000">
                      <a:alpha val="65000"/>
                    </a:srgbClr>
                  </a:innerShdw>
                </a:effectLst>
              </a:rPr>
              <a:t>ytí oken</a:t>
            </a:r>
            <a:endParaRPr lang="cs-CZ" sz="2400" b="1" dirty="0">
              <a:ln w="1905"/>
              <a:solidFill>
                <a:srgbClr val="002060"/>
              </a:solidFill>
              <a:effectLst>
                <a:innerShdw blurRad="69850" dist="43180" dir="5400000">
                  <a:srgbClr val="000000">
                    <a:alpha val="65000"/>
                  </a:srgbClr>
                </a:innerShdw>
              </a:effectLst>
            </a:endParaRPr>
          </a:p>
        </p:txBody>
      </p:sp>
      <p:sp>
        <p:nvSpPr>
          <p:cNvPr id="5" name="Obdélník 4"/>
          <p:cNvSpPr/>
          <p:nvPr/>
        </p:nvSpPr>
        <p:spPr>
          <a:xfrm>
            <a:off x="355460" y="2125885"/>
            <a:ext cx="2201413"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p</a:t>
            </a:r>
            <a:r>
              <a:rPr lang="cs-CZ" sz="2400" b="1" dirty="0" smtClean="0">
                <a:ln w="1905"/>
                <a:solidFill>
                  <a:srgbClr val="002060"/>
                </a:solidFill>
                <a:effectLst>
                  <a:innerShdw blurRad="69850" dist="43180" dir="5400000">
                    <a:srgbClr val="000000">
                      <a:alpha val="65000"/>
                    </a:srgbClr>
                  </a:innerShdw>
                </a:effectLst>
              </a:rPr>
              <a:t>saní úkolů</a:t>
            </a:r>
            <a:endParaRPr lang="cs-CZ" sz="2400" b="1" dirty="0">
              <a:ln w="1905"/>
              <a:solidFill>
                <a:srgbClr val="002060"/>
              </a:solidFill>
              <a:effectLst>
                <a:innerShdw blurRad="69850" dist="43180" dir="5400000">
                  <a:srgbClr val="000000">
                    <a:alpha val="65000"/>
                  </a:srgbClr>
                </a:innerShdw>
              </a:effectLst>
            </a:endParaRPr>
          </a:p>
        </p:txBody>
      </p:sp>
      <p:sp>
        <p:nvSpPr>
          <p:cNvPr id="6" name="Obdélník 5"/>
          <p:cNvSpPr/>
          <p:nvPr/>
        </p:nvSpPr>
        <p:spPr>
          <a:xfrm>
            <a:off x="355460" y="2592452"/>
            <a:ext cx="1340258"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plavání</a:t>
            </a:r>
            <a:endParaRPr lang="cs-CZ" sz="2400" b="1" dirty="0">
              <a:ln w="1905"/>
              <a:solidFill>
                <a:srgbClr val="002060"/>
              </a:solidFill>
              <a:effectLst>
                <a:innerShdw blurRad="69850" dist="43180" dir="5400000">
                  <a:srgbClr val="000000">
                    <a:alpha val="65000"/>
                  </a:srgbClr>
                </a:innerShdw>
              </a:effectLst>
            </a:endParaRPr>
          </a:p>
        </p:txBody>
      </p:sp>
      <p:sp>
        <p:nvSpPr>
          <p:cNvPr id="7" name="Obdélník 6"/>
          <p:cNvSpPr/>
          <p:nvPr/>
        </p:nvSpPr>
        <p:spPr>
          <a:xfrm>
            <a:off x="366903" y="3054117"/>
            <a:ext cx="2182045"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h</a:t>
            </a:r>
            <a:r>
              <a:rPr lang="cs-CZ" sz="2400" b="1" dirty="0" smtClean="0">
                <a:ln w="1905"/>
                <a:solidFill>
                  <a:srgbClr val="002060"/>
                </a:solidFill>
                <a:effectLst>
                  <a:innerShdw blurRad="69850" dist="43180" dir="5400000">
                    <a:srgbClr val="000000">
                      <a:alpha val="65000"/>
                    </a:srgbClr>
                  </a:innerShdw>
                </a:effectLst>
              </a:rPr>
              <a:t>raní karet </a:t>
            </a:r>
            <a:endParaRPr lang="cs-CZ" sz="2400" b="1" dirty="0">
              <a:ln w="1905"/>
              <a:solidFill>
                <a:srgbClr val="002060"/>
              </a:solidFill>
              <a:effectLst>
                <a:innerShdw blurRad="69850" dist="43180" dir="5400000">
                  <a:srgbClr val="000000">
                    <a:alpha val="65000"/>
                  </a:srgbClr>
                </a:innerShdw>
              </a:effectLst>
            </a:endParaRPr>
          </a:p>
        </p:txBody>
      </p:sp>
      <p:sp>
        <p:nvSpPr>
          <p:cNvPr id="8" name="Obdélník 7"/>
          <p:cNvSpPr/>
          <p:nvPr/>
        </p:nvSpPr>
        <p:spPr>
          <a:xfrm>
            <a:off x="347633" y="3530673"/>
            <a:ext cx="1776094"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uklízení</a:t>
            </a:r>
            <a:endParaRPr lang="cs-CZ" sz="2400" b="1" dirty="0">
              <a:ln w="1905"/>
              <a:solidFill>
                <a:srgbClr val="002060"/>
              </a:solidFill>
              <a:effectLst>
                <a:innerShdw blurRad="69850" dist="43180" dir="5400000">
                  <a:srgbClr val="000000">
                    <a:alpha val="65000"/>
                  </a:srgbClr>
                </a:innerShdw>
              </a:effectLst>
            </a:endParaRPr>
          </a:p>
        </p:txBody>
      </p:sp>
      <p:sp>
        <p:nvSpPr>
          <p:cNvPr id="9" name="Obdélník 8"/>
          <p:cNvSpPr/>
          <p:nvPr/>
        </p:nvSpPr>
        <p:spPr>
          <a:xfrm>
            <a:off x="301724" y="3924389"/>
            <a:ext cx="2614092"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u</a:t>
            </a:r>
            <a:r>
              <a:rPr lang="cs-CZ" sz="2400" b="1" dirty="0" smtClean="0">
                <a:ln w="1905"/>
                <a:solidFill>
                  <a:srgbClr val="002060"/>
                </a:solidFill>
                <a:effectLst>
                  <a:innerShdw blurRad="69850" dist="43180" dir="5400000">
                    <a:srgbClr val="000000">
                      <a:alpha val="65000"/>
                    </a:srgbClr>
                  </a:innerShdw>
                </a:effectLst>
              </a:rPr>
              <a:t>tírání nádobí</a:t>
            </a:r>
            <a:endParaRPr lang="cs-CZ" sz="2400" b="1" dirty="0">
              <a:ln w="1905"/>
              <a:solidFill>
                <a:srgbClr val="002060"/>
              </a:solidFill>
              <a:effectLst>
                <a:innerShdw blurRad="69850" dist="43180" dir="5400000">
                  <a:srgbClr val="000000">
                    <a:alpha val="65000"/>
                  </a:srgbClr>
                </a:innerShdw>
              </a:effectLst>
            </a:endParaRPr>
          </a:p>
        </p:txBody>
      </p:sp>
      <p:sp>
        <p:nvSpPr>
          <p:cNvPr id="10" name="Obdélník 9"/>
          <p:cNvSpPr/>
          <p:nvPr/>
        </p:nvSpPr>
        <p:spPr>
          <a:xfrm>
            <a:off x="366903" y="1227574"/>
            <a:ext cx="1488063"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lyžování</a:t>
            </a:r>
            <a:endParaRPr lang="cs-CZ" sz="2400" b="1" dirty="0">
              <a:ln w="1905"/>
              <a:solidFill>
                <a:srgbClr val="002060"/>
              </a:solidFill>
              <a:effectLst>
                <a:innerShdw blurRad="69850" dist="43180" dir="5400000">
                  <a:srgbClr val="000000">
                    <a:alpha val="65000"/>
                  </a:srgbClr>
                </a:innerShdw>
              </a:effectLst>
            </a:endParaRPr>
          </a:p>
        </p:txBody>
      </p:sp>
      <p:sp>
        <p:nvSpPr>
          <p:cNvPr id="11" name="Obdélník 10"/>
          <p:cNvSpPr/>
          <p:nvPr/>
        </p:nvSpPr>
        <p:spPr>
          <a:xfrm>
            <a:off x="301724" y="4386054"/>
            <a:ext cx="2398068"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s</a:t>
            </a:r>
            <a:r>
              <a:rPr lang="cs-CZ" sz="2400" b="1" dirty="0" smtClean="0">
                <a:ln w="1905"/>
                <a:solidFill>
                  <a:srgbClr val="002060"/>
                </a:solidFill>
                <a:effectLst>
                  <a:innerShdw blurRad="69850" dist="43180" dir="5400000">
                    <a:srgbClr val="000000">
                      <a:alpha val="65000"/>
                    </a:srgbClr>
                  </a:innerShdw>
                </a:effectLst>
              </a:rPr>
              <a:t>ledování filmu</a:t>
            </a:r>
            <a:endParaRPr lang="cs-CZ" sz="2400" b="1" dirty="0">
              <a:ln w="1905"/>
              <a:solidFill>
                <a:srgbClr val="002060"/>
              </a:solidFill>
              <a:effectLst>
                <a:innerShdw blurRad="69850" dist="43180" dir="5400000">
                  <a:srgbClr val="000000">
                    <a:alpha val="65000"/>
                  </a:srgbClr>
                </a:innerShdw>
              </a:effectLst>
            </a:endParaRPr>
          </a:p>
        </p:txBody>
      </p:sp>
      <p:sp>
        <p:nvSpPr>
          <p:cNvPr id="12" name="Obdélník 11"/>
          <p:cNvSpPr/>
          <p:nvPr/>
        </p:nvSpPr>
        <p:spPr>
          <a:xfrm>
            <a:off x="320316" y="4805243"/>
            <a:ext cx="2379475"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2060"/>
                </a:solidFill>
                <a:effectLst>
                  <a:innerShdw blurRad="69850" dist="43180" dir="5400000">
                    <a:srgbClr val="000000">
                      <a:alpha val="65000"/>
                    </a:srgbClr>
                  </a:innerShdw>
                </a:effectLst>
              </a:rPr>
              <a:t>j</a:t>
            </a:r>
            <a:r>
              <a:rPr lang="cs-CZ" sz="2400" b="1" dirty="0" smtClean="0">
                <a:ln w="1905"/>
                <a:solidFill>
                  <a:srgbClr val="002060"/>
                </a:solidFill>
                <a:effectLst>
                  <a:innerShdw blurRad="69850" dist="43180" dir="5400000">
                    <a:srgbClr val="000000">
                      <a:alpha val="65000"/>
                    </a:srgbClr>
                  </a:innerShdw>
                </a:effectLst>
              </a:rPr>
              <a:t>ízda na bruslích</a:t>
            </a:r>
            <a:endParaRPr lang="cs-CZ" sz="2400" b="1" dirty="0">
              <a:ln w="1905"/>
              <a:solidFill>
                <a:srgbClr val="002060"/>
              </a:solidFill>
              <a:effectLst>
                <a:innerShdw blurRad="69850" dist="43180" dir="5400000">
                  <a:srgbClr val="000000">
                    <a:alpha val="65000"/>
                  </a:srgbClr>
                </a:innerShdw>
              </a:effectLst>
            </a:endParaRPr>
          </a:p>
        </p:txBody>
      </p:sp>
      <p:sp>
        <p:nvSpPr>
          <p:cNvPr id="13" name="Obdélník 12"/>
          <p:cNvSpPr/>
          <p:nvPr/>
        </p:nvSpPr>
        <p:spPr>
          <a:xfrm>
            <a:off x="330493" y="5266908"/>
            <a:ext cx="1803409"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zametání</a:t>
            </a:r>
            <a:endParaRPr lang="cs-CZ" sz="2400" b="1" dirty="0">
              <a:ln w="1905"/>
              <a:solidFill>
                <a:srgbClr val="002060"/>
              </a:solidFill>
              <a:effectLst>
                <a:innerShdw blurRad="69850" dist="43180" dir="5400000">
                  <a:srgbClr val="000000">
                    <a:alpha val="65000"/>
                  </a:srgbClr>
                </a:innerShdw>
              </a:effectLst>
            </a:endParaRPr>
          </a:p>
        </p:txBody>
      </p:sp>
      <p:sp>
        <p:nvSpPr>
          <p:cNvPr id="14" name="Obdélník 13"/>
          <p:cNvSpPr/>
          <p:nvPr/>
        </p:nvSpPr>
        <p:spPr>
          <a:xfrm>
            <a:off x="4699891" y="1988840"/>
            <a:ext cx="4448438" cy="923330"/>
          </a:xfrm>
          <a:prstGeom prst="rect">
            <a:avLst/>
          </a:prstGeom>
          <a:noFill/>
        </p:spPr>
        <p:txBody>
          <a:bodyPr wrap="square">
            <a:spAutoFit/>
          </a:bodyPr>
          <a:lstStyle/>
          <a:p>
            <a:pPr fontAlgn="auto">
              <a:spcBef>
                <a:spcPts val="0"/>
              </a:spcBef>
              <a:spcAft>
                <a:spcPts val="0"/>
              </a:spcAft>
              <a:defRPr/>
            </a:pPr>
            <a:r>
              <a:rPr lang="cs-CZ" sz="5400" b="1" dirty="0" smtClean="0">
                <a:ln w="1905"/>
                <a:solidFill>
                  <a:srgbClr val="00B050"/>
                </a:solidFill>
                <a:effectLst>
                  <a:innerShdw blurRad="69850" dist="43180" dir="5400000">
                    <a:srgbClr val="000000">
                      <a:alpha val="65000"/>
                    </a:srgbClr>
                  </a:innerShdw>
                </a:effectLst>
              </a:rPr>
              <a:t>ZÁLIBA</a:t>
            </a:r>
            <a:endParaRPr lang="cs-CZ" sz="5400" b="1" dirty="0">
              <a:ln w="1905"/>
              <a:solidFill>
                <a:srgbClr val="00B050"/>
              </a:solidFill>
              <a:effectLst>
                <a:innerShdw blurRad="69850" dist="43180" dir="5400000">
                  <a:srgbClr val="000000">
                    <a:alpha val="65000"/>
                  </a:srgbClr>
                </a:innerShdw>
              </a:effectLst>
            </a:endParaRPr>
          </a:p>
        </p:txBody>
      </p:sp>
      <p:sp>
        <p:nvSpPr>
          <p:cNvPr id="15" name="Obdélník 14"/>
          <p:cNvSpPr/>
          <p:nvPr/>
        </p:nvSpPr>
        <p:spPr>
          <a:xfrm>
            <a:off x="4734171" y="3502842"/>
            <a:ext cx="3792724" cy="923330"/>
          </a:xfrm>
          <a:prstGeom prst="rect">
            <a:avLst/>
          </a:prstGeom>
          <a:noFill/>
        </p:spPr>
        <p:txBody>
          <a:bodyPr wrap="square">
            <a:spAutoFit/>
          </a:bodyPr>
          <a:lstStyle/>
          <a:p>
            <a:pPr fontAlgn="auto">
              <a:spcBef>
                <a:spcPts val="0"/>
              </a:spcBef>
              <a:spcAft>
                <a:spcPts val="0"/>
              </a:spcAft>
              <a:defRPr/>
            </a:pPr>
            <a:r>
              <a:rPr lang="cs-CZ" sz="5400" b="1" dirty="0" smtClean="0">
                <a:ln w="1905"/>
                <a:solidFill>
                  <a:srgbClr val="00B050"/>
                </a:solidFill>
                <a:effectLst>
                  <a:innerShdw blurRad="69850" dist="43180" dir="5400000">
                    <a:srgbClr val="000000">
                      <a:alpha val="65000"/>
                    </a:srgbClr>
                  </a:innerShdw>
                </a:effectLst>
              </a:rPr>
              <a:t>POVINNOST </a:t>
            </a:r>
            <a:endParaRPr lang="cs-CZ" sz="5400" b="1" dirty="0">
              <a:ln w="1905"/>
              <a:solidFill>
                <a:srgbClr val="00B050"/>
              </a:solidFill>
              <a:effectLst>
                <a:innerShdw blurRad="69850" dist="43180" dir="5400000">
                  <a:srgbClr val="000000">
                    <a:alpha val="65000"/>
                  </a:srgbClr>
                </a:innerShdw>
              </a:effectLst>
            </a:endParaRPr>
          </a:p>
        </p:txBody>
      </p:sp>
      <p:pic>
        <p:nvPicPr>
          <p:cNvPr id="2050" name="Picture 2" descr="http://www.clker.com/cliparts/b/6/b/4/13352937731418034460Deck%20of%20Cards.svg.me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4288" y="1050401"/>
            <a:ext cx="1531284" cy="1075484"/>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http://www.clker.com/cliparts/i/v/w/Q/G/X/standing-kid-cartoon-md.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7528937" y="4627303"/>
            <a:ext cx="984959" cy="1811837"/>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6" descr="http://www.clker.com/cliparts/C/r/i/h/l/R/kid-wearing-cap-md.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H="1">
            <a:off x="5563958" y="4554850"/>
            <a:ext cx="1360152" cy="188280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6" descr="http://www.clker.com/cliparts/3/7/d/5/1197103862376117882Gioppino_Soccer_Ball.svg.med.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24110" y="5877272"/>
            <a:ext cx="585586" cy="573874"/>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Přímá spojnice 18"/>
          <p:cNvCxnSpPr/>
          <p:nvPr/>
        </p:nvCxnSpPr>
        <p:spPr>
          <a:xfrm>
            <a:off x="1608770" y="1458406"/>
            <a:ext cx="3035238" cy="898311"/>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cxnSp>
        <p:nvCxnSpPr>
          <p:cNvPr id="21" name="Přímá spojnice 20"/>
          <p:cNvCxnSpPr/>
          <p:nvPr/>
        </p:nvCxnSpPr>
        <p:spPr>
          <a:xfrm>
            <a:off x="1695718" y="1907561"/>
            <a:ext cx="2948290" cy="1853944"/>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cxnSp>
        <p:nvCxnSpPr>
          <p:cNvPr id="23" name="Přímá spojnice 22"/>
          <p:cNvCxnSpPr/>
          <p:nvPr/>
        </p:nvCxnSpPr>
        <p:spPr>
          <a:xfrm>
            <a:off x="1979712" y="2450505"/>
            <a:ext cx="2664296" cy="1473884"/>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cxnSp>
        <p:nvCxnSpPr>
          <p:cNvPr id="25" name="Přímá spojnice 24"/>
          <p:cNvCxnSpPr>
            <a:endCxn id="14" idx="1"/>
          </p:cNvCxnSpPr>
          <p:nvPr/>
        </p:nvCxnSpPr>
        <p:spPr>
          <a:xfrm flipV="1">
            <a:off x="1510053" y="2450505"/>
            <a:ext cx="3189838" cy="384028"/>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cxnSp>
        <p:nvCxnSpPr>
          <p:cNvPr id="27" name="Přímá spojnice 26"/>
          <p:cNvCxnSpPr/>
          <p:nvPr/>
        </p:nvCxnSpPr>
        <p:spPr>
          <a:xfrm flipV="1">
            <a:off x="1979712" y="2642519"/>
            <a:ext cx="2720179" cy="642430"/>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cxnSp>
        <p:nvCxnSpPr>
          <p:cNvPr id="29" name="Přímá spojnice 28"/>
          <p:cNvCxnSpPr/>
          <p:nvPr/>
        </p:nvCxnSpPr>
        <p:spPr>
          <a:xfrm>
            <a:off x="1428728" y="3714752"/>
            <a:ext cx="3336320" cy="203002"/>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cxnSp>
        <p:nvCxnSpPr>
          <p:cNvPr id="31" name="Přímá spojnice 30"/>
          <p:cNvCxnSpPr/>
          <p:nvPr/>
        </p:nvCxnSpPr>
        <p:spPr>
          <a:xfrm flipV="1">
            <a:off x="2411760" y="4155221"/>
            <a:ext cx="2288131" cy="137875"/>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cxnSp>
        <p:nvCxnSpPr>
          <p:cNvPr id="2049" name="Přímá spojnice 2048"/>
          <p:cNvCxnSpPr/>
          <p:nvPr/>
        </p:nvCxnSpPr>
        <p:spPr>
          <a:xfrm flipV="1">
            <a:off x="2411760" y="2708920"/>
            <a:ext cx="2322411" cy="1918383"/>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cxnSp>
        <p:nvCxnSpPr>
          <p:cNvPr id="2052" name="Přímá spojnice 2051"/>
          <p:cNvCxnSpPr/>
          <p:nvPr/>
        </p:nvCxnSpPr>
        <p:spPr>
          <a:xfrm flipV="1">
            <a:off x="2411760" y="2823284"/>
            <a:ext cx="2376264" cy="2212791"/>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cxnSp>
        <p:nvCxnSpPr>
          <p:cNvPr id="2054" name="Přímá spojnice 2053"/>
          <p:cNvCxnSpPr/>
          <p:nvPr/>
        </p:nvCxnSpPr>
        <p:spPr>
          <a:xfrm flipV="1">
            <a:off x="1695718" y="4386054"/>
            <a:ext cx="3092306" cy="1111686"/>
          </a:xfrm>
          <a:prstGeom prst="line">
            <a:avLst/>
          </a:prstGeom>
          <a:ln>
            <a:solidFill>
              <a:srgbClr val="CC00CC"/>
            </a:solidFill>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836872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188640"/>
            <a:ext cx="8784976" cy="1384995"/>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Zábavu nám také přinášejí některé přístroje.</a:t>
            </a:r>
          </a:p>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latin typeface="+mn-lt"/>
              </a:rPr>
              <a:t>Pojmenuj je a řekni, jaký druh zábavy v nich vyhledáváš. Můžeš si vybrat z nabídky.</a:t>
            </a:r>
            <a:endParaRPr lang="cs-CZ" sz="2800" b="1" spc="50" dirty="0">
              <a:ln w="11430"/>
              <a:solidFill>
                <a:srgbClr val="CC00CC"/>
              </a:solidFill>
              <a:effectLst>
                <a:outerShdw blurRad="76200" dist="50800" dir="5400000" algn="tl" rotWithShape="0">
                  <a:srgbClr val="000000">
                    <a:alpha val="65000"/>
                  </a:srgbClr>
                </a:outerShdw>
              </a:effectLst>
              <a:latin typeface="+mn-lt"/>
            </a:endParaRPr>
          </a:p>
        </p:txBody>
      </p:sp>
      <p:pic>
        <p:nvPicPr>
          <p:cNvPr id="4098" name="Picture 2" descr="http://www.clker.com/cliparts/1/b/6/9/11949847451930224385televisore_telecomando_a_01.svg.me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417" y="1573635"/>
            <a:ext cx="1584176" cy="14416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www.clker.com/cliparts/0/1/1/0/11949837962021156671notebook1_sergio_luiz_ar_02.svg.med.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9988" y="1571904"/>
            <a:ext cx="2043470" cy="1512168"/>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ttp://www.clker.com/cliparts/Z/y/3/X/A/b/old-fashioned-radio-m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1935762"/>
            <a:ext cx="1984987" cy="952794"/>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http://www.clker.com/cliparts/a/5/2/b/1367594101970924108npb-242_2-md.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9198" y="1618103"/>
            <a:ext cx="1580663" cy="1296144"/>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http://www.clker.com/cliparts/a/8/4/a/1328085253422318202ipad%20met%20hand-md.png"/>
          <p:cNvPicPr>
            <a:picLocks noChangeAspect="1" noChangeArrowheads="1"/>
          </p:cNvPicPr>
          <p:nvPr/>
        </p:nvPicPr>
        <p:blipFill rotWithShape="1">
          <a:blip r:embed="rId6">
            <a:extLst>
              <a:ext uri="{28A0092B-C50C-407E-A947-70E740481C1C}">
                <a14:useLocalDpi xmlns:a14="http://schemas.microsoft.com/office/drawing/2010/main" val="0"/>
              </a:ext>
            </a:extLst>
          </a:blip>
          <a:srcRect r="38969"/>
          <a:stretch/>
        </p:blipFill>
        <p:spPr bwMode="auto">
          <a:xfrm>
            <a:off x="1585223" y="3393191"/>
            <a:ext cx="1221025" cy="1360464"/>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http://www.clker.com/cliparts/8/6/3/e/13023666351773828959iphone-md.pn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02227" y="3449785"/>
            <a:ext cx="1548058" cy="1073321"/>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http://www.clker.com/cliparts/5/5/a/d/12117616682053858949mystica_MP3_Player.svg.med.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99892" y="3839037"/>
            <a:ext cx="1512168" cy="468772"/>
          </a:xfrm>
          <a:prstGeom prst="rect">
            <a:avLst/>
          </a:prstGeom>
          <a:noFill/>
          <a:extLst>
            <a:ext uri="{909E8E84-426E-40DD-AFC4-6F175D3DCCD1}">
              <a14:hiddenFill xmlns:a14="http://schemas.microsoft.com/office/drawing/2010/main">
                <a:solidFill>
                  <a:srgbClr val="FFFFFF"/>
                </a:solidFill>
              </a14:hiddenFill>
            </a:ext>
          </a:extLst>
        </p:spPr>
      </p:pic>
      <p:sp>
        <p:nvSpPr>
          <p:cNvPr id="10" name="Obdélník 9"/>
          <p:cNvSpPr/>
          <p:nvPr/>
        </p:nvSpPr>
        <p:spPr>
          <a:xfrm>
            <a:off x="3303006" y="4489221"/>
            <a:ext cx="2393972"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B050"/>
                </a:solidFill>
                <a:effectLst>
                  <a:innerShdw blurRad="69850" dist="43180" dir="5400000">
                    <a:srgbClr val="000000">
                      <a:alpha val="65000"/>
                    </a:srgbClr>
                  </a:innerShdw>
                </a:effectLst>
              </a:rPr>
              <a:t>m</a:t>
            </a:r>
            <a:r>
              <a:rPr lang="cs-CZ" sz="2400" b="1" dirty="0" smtClean="0">
                <a:ln w="1905"/>
                <a:solidFill>
                  <a:srgbClr val="00B050"/>
                </a:solidFill>
                <a:effectLst>
                  <a:innerShdw blurRad="69850" dist="43180" dir="5400000">
                    <a:srgbClr val="000000">
                      <a:alpha val="65000"/>
                    </a:srgbClr>
                  </a:innerShdw>
                </a:effectLst>
              </a:rPr>
              <a:t>p3 přehrávač</a:t>
            </a:r>
            <a:endParaRPr lang="cs-CZ" sz="2400" b="1" dirty="0">
              <a:ln w="1905"/>
              <a:solidFill>
                <a:srgbClr val="00B050"/>
              </a:solidFill>
              <a:effectLst>
                <a:innerShdw blurRad="69850" dist="43180" dir="5400000">
                  <a:srgbClr val="000000">
                    <a:alpha val="65000"/>
                  </a:srgbClr>
                </a:innerShdw>
              </a:effectLst>
            </a:endParaRPr>
          </a:p>
        </p:txBody>
      </p:sp>
      <p:sp>
        <p:nvSpPr>
          <p:cNvPr id="11" name="Obdélník 10"/>
          <p:cNvSpPr/>
          <p:nvPr/>
        </p:nvSpPr>
        <p:spPr>
          <a:xfrm>
            <a:off x="6860968" y="2853239"/>
            <a:ext cx="2022040"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magnetofon</a:t>
            </a:r>
            <a:endParaRPr lang="cs-CZ" sz="2400" b="1" dirty="0">
              <a:ln w="1905"/>
              <a:solidFill>
                <a:srgbClr val="00B050"/>
              </a:solidFill>
              <a:effectLst>
                <a:innerShdw blurRad="69850" dist="43180" dir="5400000">
                  <a:srgbClr val="000000">
                    <a:alpha val="65000"/>
                  </a:srgbClr>
                </a:innerShdw>
              </a:effectLst>
            </a:endParaRPr>
          </a:p>
        </p:txBody>
      </p:sp>
      <p:sp>
        <p:nvSpPr>
          <p:cNvPr id="12" name="Obdélník 11"/>
          <p:cNvSpPr/>
          <p:nvPr/>
        </p:nvSpPr>
        <p:spPr>
          <a:xfrm>
            <a:off x="1519859" y="4753654"/>
            <a:ext cx="1340258"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tablet</a:t>
            </a:r>
            <a:endParaRPr lang="cs-CZ" sz="2400" b="1" dirty="0">
              <a:ln w="1905"/>
              <a:solidFill>
                <a:srgbClr val="00B050"/>
              </a:solidFill>
              <a:effectLst>
                <a:innerShdw blurRad="69850" dist="43180" dir="5400000">
                  <a:srgbClr val="000000">
                    <a:alpha val="65000"/>
                  </a:srgbClr>
                </a:innerShdw>
              </a:effectLst>
            </a:endParaRPr>
          </a:p>
        </p:txBody>
      </p:sp>
      <p:sp>
        <p:nvSpPr>
          <p:cNvPr id="13" name="Obdélník 12"/>
          <p:cNvSpPr/>
          <p:nvPr/>
        </p:nvSpPr>
        <p:spPr>
          <a:xfrm>
            <a:off x="6143595" y="4522822"/>
            <a:ext cx="2304256" cy="461665"/>
          </a:xfrm>
          <a:prstGeom prst="rect">
            <a:avLst/>
          </a:prstGeom>
          <a:noFill/>
        </p:spPr>
        <p:txBody>
          <a:bodyPr wrap="square">
            <a:spAutoFit/>
          </a:bodyPr>
          <a:lstStyle/>
          <a:p>
            <a:pPr fontAlgn="auto">
              <a:spcBef>
                <a:spcPts val="0"/>
              </a:spcBef>
              <a:spcAft>
                <a:spcPts val="0"/>
              </a:spcAft>
              <a:defRPr/>
            </a:pPr>
            <a:r>
              <a:rPr lang="cs-CZ" sz="2400" b="1" dirty="0">
                <a:ln w="1905"/>
                <a:solidFill>
                  <a:srgbClr val="00B050"/>
                </a:solidFill>
                <a:effectLst>
                  <a:innerShdw blurRad="69850" dist="43180" dir="5400000">
                    <a:srgbClr val="000000">
                      <a:alpha val="65000"/>
                    </a:srgbClr>
                  </a:innerShdw>
                </a:effectLst>
              </a:rPr>
              <a:t>m</a:t>
            </a:r>
            <a:r>
              <a:rPr lang="cs-CZ" sz="2400" b="1" dirty="0" smtClean="0">
                <a:ln w="1905"/>
                <a:solidFill>
                  <a:srgbClr val="00B050"/>
                </a:solidFill>
                <a:effectLst>
                  <a:innerShdw blurRad="69850" dist="43180" dir="5400000">
                    <a:srgbClr val="000000">
                      <a:alpha val="65000"/>
                    </a:srgbClr>
                  </a:innerShdw>
                </a:effectLst>
              </a:rPr>
              <a:t>obilní telefon</a:t>
            </a:r>
            <a:endParaRPr lang="cs-CZ" sz="2400" b="1" dirty="0">
              <a:ln w="1905"/>
              <a:solidFill>
                <a:srgbClr val="00B050"/>
              </a:solidFill>
              <a:effectLst>
                <a:innerShdw blurRad="69850" dist="43180" dir="5400000">
                  <a:srgbClr val="000000">
                    <a:alpha val="65000"/>
                  </a:srgbClr>
                </a:innerShdw>
              </a:effectLst>
            </a:endParaRPr>
          </a:p>
        </p:txBody>
      </p:sp>
      <p:sp>
        <p:nvSpPr>
          <p:cNvPr id="14" name="Obdélník 13"/>
          <p:cNvSpPr/>
          <p:nvPr/>
        </p:nvSpPr>
        <p:spPr>
          <a:xfrm>
            <a:off x="2628904" y="2988120"/>
            <a:ext cx="1188364"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počítač</a:t>
            </a:r>
            <a:endParaRPr lang="cs-CZ" sz="2400" b="1" dirty="0">
              <a:ln w="1905"/>
              <a:solidFill>
                <a:srgbClr val="00B050"/>
              </a:solidFill>
              <a:effectLst>
                <a:innerShdw blurRad="69850" dist="43180" dir="5400000">
                  <a:srgbClr val="000000">
                    <a:alpha val="65000"/>
                  </a:srgbClr>
                </a:innerShdw>
              </a:effectLst>
            </a:endParaRPr>
          </a:p>
        </p:txBody>
      </p:sp>
      <p:sp>
        <p:nvSpPr>
          <p:cNvPr id="15" name="Obdélník 14"/>
          <p:cNvSpPr/>
          <p:nvPr/>
        </p:nvSpPr>
        <p:spPr>
          <a:xfrm>
            <a:off x="326644" y="2931609"/>
            <a:ext cx="1591186"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televize</a:t>
            </a:r>
            <a:endParaRPr lang="cs-CZ" sz="2400" b="1" dirty="0">
              <a:ln w="1905"/>
              <a:solidFill>
                <a:srgbClr val="00B050"/>
              </a:solidFill>
              <a:effectLst>
                <a:innerShdw blurRad="69850" dist="43180" dir="5400000">
                  <a:srgbClr val="000000">
                    <a:alpha val="65000"/>
                  </a:srgbClr>
                </a:innerShdw>
              </a:effectLst>
            </a:endParaRPr>
          </a:p>
        </p:txBody>
      </p:sp>
      <p:sp>
        <p:nvSpPr>
          <p:cNvPr id="16" name="Obdélník 15"/>
          <p:cNvSpPr/>
          <p:nvPr/>
        </p:nvSpPr>
        <p:spPr>
          <a:xfrm>
            <a:off x="5021559" y="2883351"/>
            <a:ext cx="941852" cy="461665"/>
          </a:xfrm>
          <a:prstGeom prst="rect">
            <a:avLst/>
          </a:prstGeom>
          <a:noFill/>
        </p:spPr>
        <p:txBody>
          <a:bodyPr wrap="square">
            <a:spAutoFit/>
          </a:bodyPr>
          <a:lstStyle/>
          <a:p>
            <a:pPr fontAlgn="auto">
              <a:spcBef>
                <a:spcPts val="0"/>
              </a:spcBef>
              <a:spcAft>
                <a:spcPts val="0"/>
              </a:spcAft>
              <a:defRPr/>
            </a:pPr>
            <a:r>
              <a:rPr lang="cs-CZ" sz="2400" b="1" dirty="0" smtClean="0">
                <a:ln w="1905"/>
                <a:solidFill>
                  <a:srgbClr val="00B050"/>
                </a:solidFill>
                <a:effectLst>
                  <a:innerShdw blurRad="69850" dist="43180" dir="5400000">
                    <a:srgbClr val="000000">
                      <a:alpha val="65000"/>
                    </a:srgbClr>
                  </a:innerShdw>
                </a:effectLst>
              </a:rPr>
              <a:t>rádio</a:t>
            </a:r>
            <a:endParaRPr lang="cs-CZ" sz="2400" b="1" dirty="0">
              <a:ln w="1905"/>
              <a:solidFill>
                <a:srgbClr val="00B050"/>
              </a:solidFill>
              <a:effectLst>
                <a:innerShdw blurRad="69850" dist="43180" dir="5400000">
                  <a:srgbClr val="000000">
                    <a:alpha val="65000"/>
                  </a:srgbClr>
                </a:innerShdw>
              </a:effectLst>
            </a:endParaRPr>
          </a:p>
        </p:txBody>
      </p:sp>
      <p:cxnSp>
        <p:nvCxnSpPr>
          <p:cNvPr id="3" name="Přímá spojnice 2"/>
          <p:cNvCxnSpPr/>
          <p:nvPr/>
        </p:nvCxnSpPr>
        <p:spPr>
          <a:xfrm>
            <a:off x="0" y="5301208"/>
            <a:ext cx="9144000" cy="0"/>
          </a:xfrm>
          <a:prstGeom prst="line">
            <a:avLst/>
          </a:prstGeom>
          <a:ln>
            <a:solidFill>
              <a:srgbClr val="002060"/>
            </a:solidFill>
          </a:ln>
        </p:spPr>
        <p:style>
          <a:lnRef idx="3">
            <a:schemeClr val="accent1"/>
          </a:lnRef>
          <a:fillRef idx="0">
            <a:schemeClr val="accent1"/>
          </a:fillRef>
          <a:effectRef idx="2">
            <a:schemeClr val="accent1"/>
          </a:effectRef>
          <a:fontRef idx="minor">
            <a:schemeClr val="tx1"/>
          </a:fontRef>
        </p:style>
      </p:cxnSp>
      <p:cxnSp>
        <p:nvCxnSpPr>
          <p:cNvPr id="18" name="Přímá spojovací čára 17"/>
          <p:cNvCxnSpPr/>
          <p:nvPr/>
        </p:nvCxnSpPr>
        <p:spPr>
          <a:xfrm>
            <a:off x="0" y="6072206"/>
            <a:ext cx="9144000" cy="1588"/>
          </a:xfrm>
          <a:prstGeom prst="line">
            <a:avLst/>
          </a:prstGeom>
        </p:spPr>
        <p:style>
          <a:lnRef idx="3">
            <a:schemeClr val="accent2"/>
          </a:lnRef>
          <a:fillRef idx="0">
            <a:schemeClr val="accent2"/>
          </a:fillRef>
          <a:effectRef idx="2">
            <a:schemeClr val="accent2"/>
          </a:effectRef>
          <a:fontRef idx="minor">
            <a:schemeClr val="tx1"/>
          </a:fontRef>
        </p:style>
      </p:cxnSp>
      <p:sp>
        <p:nvSpPr>
          <p:cNvPr id="19" name="Obdélník 18"/>
          <p:cNvSpPr/>
          <p:nvPr/>
        </p:nvSpPr>
        <p:spPr>
          <a:xfrm>
            <a:off x="1357290" y="6215082"/>
            <a:ext cx="6429388" cy="400110"/>
          </a:xfrm>
          <a:prstGeom prst="rect">
            <a:avLst/>
          </a:prstGeom>
          <a:noFill/>
        </p:spPr>
        <p:txBody>
          <a:bodyPr wrap="square">
            <a:spAutoFit/>
          </a:bodyPr>
          <a:lstStyle/>
          <a:p>
            <a:pPr fontAlgn="auto">
              <a:spcBef>
                <a:spcPts val="0"/>
              </a:spcBef>
              <a:spcAft>
                <a:spcPts val="0"/>
              </a:spcAft>
              <a:defRPr/>
            </a:pPr>
            <a:r>
              <a:rPr lang="cs-CZ" sz="2000" b="1" dirty="0" smtClean="0">
                <a:ln w="1905"/>
                <a:effectLst>
                  <a:innerShdw blurRad="69850" dist="43180" dir="5400000">
                    <a:srgbClr val="000000">
                      <a:alpha val="65000"/>
                    </a:srgbClr>
                  </a:innerShdw>
                </a:effectLst>
              </a:rPr>
              <a:t>pohádka, film, seriál, hudba, sport, PC hry, internet, soutěž</a:t>
            </a:r>
            <a:endParaRPr lang="cs-CZ" sz="2000" b="1" dirty="0">
              <a:ln w="1905"/>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764025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Zaoblený obdélník 12"/>
          <p:cNvSpPr/>
          <p:nvPr/>
        </p:nvSpPr>
        <p:spPr>
          <a:xfrm>
            <a:off x="1173223" y="3984467"/>
            <a:ext cx="6624736" cy="2664296"/>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cs-CZ" dirty="0"/>
          </a:p>
        </p:txBody>
      </p:sp>
      <p:sp>
        <p:nvSpPr>
          <p:cNvPr id="4" name="Obdélník 3"/>
          <p:cNvSpPr/>
          <p:nvPr/>
        </p:nvSpPr>
        <p:spPr>
          <a:xfrm>
            <a:off x="251520" y="188640"/>
            <a:ext cx="8784976" cy="954107"/>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Některá zařízení nám poskytují zábavu. </a:t>
            </a:r>
          </a:p>
          <a:p>
            <a:pPr algn="ctr" fontAlgn="auto">
              <a:spcBef>
                <a:spcPts val="0"/>
              </a:spcBef>
              <a:spcAft>
                <a:spcPts val="0"/>
              </a:spcAft>
              <a:defRPr/>
            </a:pPr>
            <a:r>
              <a:rPr lang="cs-CZ" sz="2800" b="1" spc="50" dirty="0" smtClean="0">
                <a:ln w="11430"/>
                <a:solidFill>
                  <a:srgbClr val="CC00CC"/>
                </a:solidFill>
                <a:effectLst>
                  <a:outerShdw blurRad="76200" dist="50800" dir="5400000" algn="tl" rotWithShape="0">
                    <a:srgbClr val="000000">
                      <a:alpha val="65000"/>
                    </a:srgbClr>
                  </a:outerShdw>
                </a:effectLst>
              </a:rPr>
              <a:t>Vyber je do rámečku.</a:t>
            </a:r>
            <a:endParaRPr lang="cs-CZ" sz="2800" b="1" spc="50" dirty="0">
              <a:ln w="11430"/>
              <a:solidFill>
                <a:srgbClr val="CC00CC"/>
              </a:solidFill>
              <a:effectLst>
                <a:outerShdw blurRad="76200" dist="50800" dir="5400000" algn="tl" rotWithShape="0">
                  <a:srgbClr val="000000">
                    <a:alpha val="65000"/>
                  </a:srgbClr>
                </a:outerShdw>
              </a:effectLst>
              <a:latin typeface="+mn-lt"/>
            </a:endParaRPr>
          </a:p>
        </p:txBody>
      </p:sp>
      <p:sp>
        <p:nvSpPr>
          <p:cNvPr id="3" name="Obdélník 2"/>
          <p:cNvSpPr/>
          <p:nvPr/>
        </p:nvSpPr>
        <p:spPr>
          <a:xfrm>
            <a:off x="1782214" y="4161435"/>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divadlo</a:t>
            </a:r>
            <a:endParaRPr lang="cs-CZ" sz="2800" b="1" dirty="0">
              <a:ln w="1905"/>
              <a:solidFill>
                <a:srgbClr val="002060"/>
              </a:solidFill>
              <a:effectLst>
                <a:innerShdw blurRad="69850" dist="43180" dir="5400000">
                  <a:srgbClr val="000000">
                    <a:alpha val="65000"/>
                  </a:srgbClr>
                </a:innerShdw>
              </a:effectLst>
            </a:endParaRPr>
          </a:p>
        </p:txBody>
      </p:sp>
      <p:sp>
        <p:nvSpPr>
          <p:cNvPr id="5" name="Obdélník 4"/>
          <p:cNvSpPr/>
          <p:nvPr/>
        </p:nvSpPr>
        <p:spPr>
          <a:xfrm>
            <a:off x="251521" y="2139631"/>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radnice</a:t>
            </a:r>
            <a:endParaRPr lang="cs-CZ" sz="2800" b="1" dirty="0">
              <a:ln w="1905"/>
              <a:solidFill>
                <a:srgbClr val="002060"/>
              </a:solidFill>
              <a:effectLst>
                <a:innerShdw blurRad="69850" dist="43180" dir="5400000">
                  <a:srgbClr val="000000">
                    <a:alpha val="65000"/>
                  </a:srgbClr>
                </a:innerShdw>
              </a:effectLst>
            </a:endParaRPr>
          </a:p>
        </p:txBody>
      </p:sp>
      <p:sp>
        <p:nvSpPr>
          <p:cNvPr id="6" name="Obdélník 5"/>
          <p:cNvSpPr/>
          <p:nvPr/>
        </p:nvSpPr>
        <p:spPr>
          <a:xfrm>
            <a:off x="251522" y="2857202"/>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továrna</a:t>
            </a:r>
            <a:endParaRPr lang="cs-CZ" sz="2800" b="1" dirty="0">
              <a:ln w="1905"/>
              <a:solidFill>
                <a:srgbClr val="002060"/>
              </a:solidFill>
              <a:effectLst>
                <a:innerShdw blurRad="69850" dist="43180" dir="5400000">
                  <a:srgbClr val="000000">
                    <a:alpha val="65000"/>
                  </a:srgbClr>
                </a:innerShdw>
              </a:effectLst>
            </a:endParaRPr>
          </a:p>
        </p:txBody>
      </p:sp>
      <p:sp>
        <p:nvSpPr>
          <p:cNvPr id="7" name="Obdélník 6"/>
          <p:cNvSpPr/>
          <p:nvPr/>
        </p:nvSpPr>
        <p:spPr>
          <a:xfrm>
            <a:off x="2411762" y="1372146"/>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pošta</a:t>
            </a:r>
            <a:endParaRPr lang="cs-CZ" sz="2800" b="1" dirty="0">
              <a:ln w="1905"/>
              <a:solidFill>
                <a:srgbClr val="002060"/>
              </a:solidFill>
              <a:effectLst>
                <a:innerShdw blurRad="69850" dist="43180" dir="5400000">
                  <a:srgbClr val="000000">
                    <a:alpha val="65000"/>
                  </a:srgbClr>
                </a:innerShdw>
              </a:effectLst>
            </a:endParaRPr>
          </a:p>
        </p:txBody>
      </p:sp>
      <p:sp>
        <p:nvSpPr>
          <p:cNvPr id="8" name="Obdélník 7"/>
          <p:cNvSpPr/>
          <p:nvPr/>
        </p:nvSpPr>
        <p:spPr>
          <a:xfrm>
            <a:off x="2411761" y="2051996"/>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obchod</a:t>
            </a:r>
            <a:endParaRPr lang="cs-CZ" sz="2800" b="1" dirty="0">
              <a:ln w="1905"/>
              <a:solidFill>
                <a:srgbClr val="002060"/>
              </a:solidFill>
              <a:effectLst>
                <a:innerShdw blurRad="69850" dist="43180" dir="5400000">
                  <a:srgbClr val="000000">
                    <a:alpha val="65000"/>
                  </a:srgbClr>
                </a:innerShdw>
              </a:effectLst>
            </a:endParaRPr>
          </a:p>
        </p:txBody>
      </p:sp>
      <p:sp>
        <p:nvSpPr>
          <p:cNvPr id="9" name="Obdélník 8"/>
          <p:cNvSpPr/>
          <p:nvPr/>
        </p:nvSpPr>
        <p:spPr>
          <a:xfrm>
            <a:off x="2411762" y="2902077"/>
            <a:ext cx="1584175" cy="461665"/>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nemocnice</a:t>
            </a:r>
            <a:endParaRPr lang="cs-CZ" sz="2400" b="1" dirty="0">
              <a:ln w="1905"/>
              <a:solidFill>
                <a:srgbClr val="002060"/>
              </a:solidFill>
              <a:effectLst>
                <a:innerShdw blurRad="69850" dist="43180" dir="5400000">
                  <a:srgbClr val="000000">
                    <a:alpha val="65000"/>
                  </a:srgbClr>
                </a:innerShdw>
              </a:effectLst>
            </a:endParaRPr>
          </a:p>
        </p:txBody>
      </p:sp>
      <p:sp>
        <p:nvSpPr>
          <p:cNvPr id="10" name="Obdélník 9"/>
          <p:cNvSpPr/>
          <p:nvPr/>
        </p:nvSpPr>
        <p:spPr>
          <a:xfrm>
            <a:off x="3693503" y="5332982"/>
            <a:ext cx="1584175" cy="707886"/>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000" b="1" dirty="0">
                <a:ln w="1905"/>
                <a:solidFill>
                  <a:srgbClr val="002060"/>
                </a:solidFill>
                <a:effectLst>
                  <a:innerShdw blurRad="69850" dist="43180" dir="5400000">
                    <a:srgbClr val="000000">
                      <a:alpha val="65000"/>
                    </a:srgbClr>
                  </a:innerShdw>
                </a:effectLst>
              </a:rPr>
              <a:t>p</a:t>
            </a:r>
            <a:r>
              <a:rPr lang="cs-CZ" sz="2000" b="1" dirty="0" smtClean="0">
                <a:ln w="1905"/>
                <a:solidFill>
                  <a:srgbClr val="002060"/>
                </a:solidFill>
                <a:effectLst>
                  <a:innerShdw blurRad="69850" dist="43180" dir="5400000">
                    <a:srgbClr val="000000">
                      <a:alpha val="65000"/>
                    </a:srgbClr>
                  </a:innerShdw>
                </a:effectLst>
              </a:rPr>
              <a:t>lavecký bazén</a:t>
            </a:r>
            <a:endParaRPr lang="cs-CZ" sz="2000" b="1" dirty="0">
              <a:ln w="1905"/>
              <a:solidFill>
                <a:srgbClr val="002060"/>
              </a:solidFill>
              <a:effectLst>
                <a:innerShdw blurRad="69850" dist="43180" dir="5400000">
                  <a:srgbClr val="000000">
                    <a:alpha val="65000"/>
                  </a:srgbClr>
                </a:innerShdw>
              </a:effectLst>
            </a:endParaRPr>
          </a:p>
        </p:txBody>
      </p:sp>
      <p:sp>
        <p:nvSpPr>
          <p:cNvPr id="11" name="Obdélník 10"/>
          <p:cNvSpPr/>
          <p:nvPr/>
        </p:nvSpPr>
        <p:spPr>
          <a:xfrm>
            <a:off x="7090457" y="2264972"/>
            <a:ext cx="1584175" cy="461665"/>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400" b="1" dirty="0" smtClean="0">
                <a:ln w="1905"/>
                <a:solidFill>
                  <a:srgbClr val="002060"/>
                </a:solidFill>
                <a:effectLst>
                  <a:innerShdw blurRad="69850" dist="43180" dir="5400000">
                    <a:srgbClr val="000000">
                      <a:alpha val="65000"/>
                    </a:srgbClr>
                  </a:innerShdw>
                </a:effectLst>
              </a:rPr>
              <a:t>spořitelna</a:t>
            </a:r>
            <a:endParaRPr lang="cs-CZ" sz="2400" b="1" dirty="0">
              <a:ln w="1905"/>
              <a:solidFill>
                <a:srgbClr val="002060"/>
              </a:solidFill>
              <a:effectLst>
                <a:innerShdw blurRad="69850" dist="43180" dir="5400000">
                  <a:srgbClr val="000000">
                    <a:alpha val="65000"/>
                  </a:srgbClr>
                </a:innerShdw>
              </a:effectLst>
            </a:endParaRPr>
          </a:p>
        </p:txBody>
      </p:sp>
      <p:sp>
        <p:nvSpPr>
          <p:cNvPr id="12" name="Obdélník 11"/>
          <p:cNvSpPr/>
          <p:nvPr/>
        </p:nvSpPr>
        <p:spPr>
          <a:xfrm>
            <a:off x="5707903" y="5100150"/>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knihovna</a:t>
            </a:r>
            <a:endParaRPr lang="cs-CZ" sz="2800" b="1" dirty="0">
              <a:ln w="1905"/>
              <a:solidFill>
                <a:srgbClr val="002060"/>
              </a:solidFill>
              <a:effectLst>
                <a:innerShdw blurRad="69850" dist="43180" dir="5400000">
                  <a:srgbClr val="000000">
                    <a:alpha val="65000"/>
                  </a:srgbClr>
                </a:innerShdw>
              </a:effectLst>
            </a:endParaRPr>
          </a:p>
        </p:txBody>
      </p:sp>
      <p:sp>
        <p:nvSpPr>
          <p:cNvPr id="14" name="Obdélník 13"/>
          <p:cNvSpPr/>
          <p:nvPr/>
        </p:nvSpPr>
        <p:spPr>
          <a:xfrm>
            <a:off x="2856557" y="3995179"/>
            <a:ext cx="3258068" cy="523220"/>
          </a:xfrm>
          <a:prstGeom prst="rect">
            <a:avLst/>
          </a:prstGeom>
          <a:noFill/>
        </p:spPr>
        <p:txBody>
          <a:bodyPr wrap="square">
            <a:spAutoFit/>
          </a:bodyPr>
          <a:lstStyle/>
          <a:p>
            <a:pPr algn="ctr" fontAlgn="auto">
              <a:spcBef>
                <a:spcPts val="0"/>
              </a:spcBef>
              <a:spcAft>
                <a:spcPts val="0"/>
              </a:spcAft>
              <a:defRPr/>
            </a:pPr>
            <a:r>
              <a:rPr lang="cs-CZ" sz="280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ZÁBAVA</a:t>
            </a:r>
            <a:endParaRPr lang="cs-CZ" sz="2800"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2" name="Pěticípá hvězda 1"/>
          <p:cNvSpPr/>
          <p:nvPr/>
        </p:nvSpPr>
        <p:spPr>
          <a:xfrm>
            <a:off x="1029207" y="3768443"/>
            <a:ext cx="720080" cy="677948"/>
          </a:xfrm>
          <a:prstGeom prst="star5">
            <a:avLst/>
          </a:prstGeom>
          <a:solidFill>
            <a:srgbClr val="CC00CC"/>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cs-CZ" dirty="0"/>
          </a:p>
        </p:txBody>
      </p:sp>
      <p:sp>
        <p:nvSpPr>
          <p:cNvPr id="15" name="Pěticípá hvězda 14"/>
          <p:cNvSpPr/>
          <p:nvPr/>
        </p:nvSpPr>
        <p:spPr>
          <a:xfrm>
            <a:off x="1026908" y="6096469"/>
            <a:ext cx="720080" cy="677948"/>
          </a:xfrm>
          <a:prstGeom prst="star5">
            <a:avLst/>
          </a:prstGeom>
          <a:solidFill>
            <a:srgbClr val="CC00CC"/>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cs-CZ" dirty="0"/>
          </a:p>
        </p:txBody>
      </p:sp>
      <p:sp>
        <p:nvSpPr>
          <p:cNvPr id="16" name="Pěticípá hvězda 15"/>
          <p:cNvSpPr/>
          <p:nvPr/>
        </p:nvSpPr>
        <p:spPr>
          <a:xfrm>
            <a:off x="7292078" y="3777465"/>
            <a:ext cx="720080" cy="677948"/>
          </a:xfrm>
          <a:prstGeom prst="star5">
            <a:avLst/>
          </a:prstGeom>
          <a:solidFill>
            <a:srgbClr val="CC00CC"/>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cs-CZ" dirty="0"/>
          </a:p>
        </p:txBody>
      </p:sp>
      <p:sp>
        <p:nvSpPr>
          <p:cNvPr id="17" name="Pěticípá hvězda 16"/>
          <p:cNvSpPr/>
          <p:nvPr/>
        </p:nvSpPr>
        <p:spPr>
          <a:xfrm>
            <a:off x="7292078" y="6096469"/>
            <a:ext cx="720080" cy="677948"/>
          </a:xfrm>
          <a:prstGeom prst="star5">
            <a:avLst/>
          </a:prstGeom>
          <a:solidFill>
            <a:srgbClr val="CC00CC"/>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cs-CZ" dirty="0"/>
          </a:p>
        </p:txBody>
      </p:sp>
      <p:sp>
        <p:nvSpPr>
          <p:cNvPr id="18" name="Obdélník 17"/>
          <p:cNvSpPr/>
          <p:nvPr/>
        </p:nvSpPr>
        <p:spPr>
          <a:xfrm>
            <a:off x="1746988" y="5609015"/>
            <a:ext cx="1584175" cy="52322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800" b="1" dirty="0" smtClean="0">
                <a:ln w="1905"/>
                <a:solidFill>
                  <a:srgbClr val="002060"/>
                </a:solidFill>
                <a:effectLst>
                  <a:innerShdw blurRad="69850" dist="43180" dir="5400000">
                    <a:srgbClr val="000000">
                      <a:alpha val="65000"/>
                    </a:srgbClr>
                  </a:innerShdw>
                </a:effectLst>
              </a:rPr>
              <a:t>kino</a:t>
            </a:r>
            <a:endParaRPr lang="cs-CZ" sz="2800" b="1" dirty="0">
              <a:ln w="1905"/>
              <a:solidFill>
                <a:srgbClr val="002060"/>
              </a:solidFill>
              <a:effectLst>
                <a:innerShdw blurRad="69850" dist="43180" dir="5400000">
                  <a:srgbClr val="000000">
                    <a:alpha val="65000"/>
                  </a:srgbClr>
                </a:innerShdw>
              </a:effectLst>
            </a:endParaRPr>
          </a:p>
        </p:txBody>
      </p:sp>
      <p:sp>
        <p:nvSpPr>
          <p:cNvPr id="19" name="Obdélník 18"/>
          <p:cNvSpPr/>
          <p:nvPr/>
        </p:nvSpPr>
        <p:spPr>
          <a:xfrm>
            <a:off x="1749287" y="4825951"/>
            <a:ext cx="1584175" cy="707886"/>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000" b="1" dirty="0">
                <a:ln w="1905"/>
                <a:solidFill>
                  <a:srgbClr val="002060"/>
                </a:solidFill>
                <a:effectLst>
                  <a:innerShdw blurRad="69850" dist="43180" dir="5400000">
                    <a:srgbClr val="000000">
                      <a:alpha val="65000"/>
                    </a:srgbClr>
                  </a:innerShdw>
                </a:effectLst>
              </a:rPr>
              <a:t>z</a:t>
            </a:r>
            <a:r>
              <a:rPr lang="cs-CZ" sz="2000" b="1" dirty="0" smtClean="0">
                <a:ln w="1905"/>
                <a:solidFill>
                  <a:srgbClr val="002060"/>
                </a:solidFill>
                <a:effectLst>
                  <a:innerShdw blurRad="69850" dist="43180" dir="5400000">
                    <a:srgbClr val="000000">
                      <a:alpha val="65000"/>
                    </a:srgbClr>
                  </a:innerShdw>
                </a:effectLst>
              </a:rPr>
              <a:t>imní stadion</a:t>
            </a:r>
            <a:endParaRPr lang="cs-CZ" sz="2000" b="1" dirty="0">
              <a:ln w="1905"/>
              <a:solidFill>
                <a:srgbClr val="002060"/>
              </a:solidFill>
              <a:effectLst>
                <a:innerShdw blurRad="69850" dist="43180" dir="5400000">
                  <a:srgbClr val="000000">
                    <a:alpha val="65000"/>
                  </a:srgbClr>
                </a:innerShdw>
              </a:effectLst>
            </a:endParaRPr>
          </a:p>
        </p:txBody>
      </p:sp>
      <p:sp>
        <p:nvSpPr>
          <p:cNvPr id="20" name="Obdélník 19"/>
          <p:cNvSpPr/>
          <p:nvPr/>
        </p:nvSpPr>
        <p:spPr>
          <a:xfrm>
            <a:off x="3693503" y="4700040"/>
            <a:ext cx="1584175" cy="400110"/>
          </a:xfrm>
          <a:prstGeom prst="rect">
            <a:avLst/>
          </a:prstGeom>
          <a:solidFill>
            <a:schemeClr val="bg1"/>
          </a:solidFill>
          <a:ln w="57150">
            <a:solidFill>
              <a:srgbClr val="00B050"/>
            </a:solidFill>
          </a:ln>
        </p:spPr>
        <p:txBody>
          <a:bodyPr wrap="square">
            <a:spAutoFit/>
          </a:bodyPr>
          <a:lstStyle/>
          <a:p>
            <a:pPr algn="ctr" fontAlgn="auto">
              <a:spcBef>
                <a:spcPts val="0"/>
              </a:spcBef>
              <a:spcAft>
                <a:spcPts val="0"/>
              </a:spcAft>
              <a:defRPr/>
            </a:pPr>
            <a:r>
              <a:rPr lang="cs-CZ" sz="2000" b="1" dirty="0">
                <a:ln w="1905"/>
                <a:solidFill>
                  <a:srgbClr val="002060"/>
                </a:solidFill>
                <a:effectLst>
                  <a:innerShdw blurRad="69850" dist="43180" dir="5400000">
                    <a:srgbClr val="000000">
                      <a:alpha val="65000"/>
                    </a:srgbClr>
                  </a:innerShdw>
                </a:effectLst>
              </a:rPr>
              <a:t>k</a:t>
            </a:r>
            <a:r>
              <a:rPr lang="cs-CZ" sz="2000" b="1" dirty="0" smtClean="0">
                <a:ln w="1905"/>
                <a:solidFill>
                  <a:srgbClr val="002060"/>
                </a:solidFill>
                <a:effectLst>
                  <a:innerShdw blurRad="69850" dist="43180" dir="5400000">
                    <a:srgbClr val="000000">
                      <a:alpha val="65000"/>
                    </a:srgbClr>
                  </a:innerShdw>
                </a:effectLst>
              </a:rPr>
              <a:t>ulturní dům</a:t>
            </a:r>
            <a:endParaRPr lang="cs-CZ" sz="2000" b="1" dirty="0">
              <a:ln w="1905"/>
              <a:solidFill>
                <a:srgbClr val="002060"/>
              </a:solidFill>
              <a:effectLst>
                <a:innerShdw blurRad="69850" dist="43180" dir="5400000">
                  <a:srgbClr val="000000">
                    <a:alpha val="65000"/>
                  </a:srgbClr>
                </a:innerShdw>
              </a:effectLst>
            </a:endParaRPr>
          </a:p>
        </p:txBody>
      </p:sp>
      <p:pic>
        <p:nvPicPr>
          <p:cNvPr id="21" name="Picture 6" descr="http://www.clker.com/cliparts/1/d/a/6/11970917161615154558carlitos_Balloons.svg.med.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8273326" y="4825951"/>
            <a:ext cx="802610" cy="118994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10" descr="http://www.clker.com/cliparts/r/o/J/x/N/q/girl-wearing-polka-dot-dress-md.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7707002" y="5100150"/>
            <a:ext cx="1051351" cy="154095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8" descr="http://www.clker.com/cliparts/L/J/8/K/g/k/jumping-girl-md.pn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b="15164"/>
          <a:stretch/>
        </p:blipFill>
        <p:spPr bwMode="auto">
          <a:xfrm flipH="1">
            <a:off x="-34077" y="4684655"/>
            <a:ext cx="1236499" cy="1762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0310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51520" y="188640"/>
            <a:ext cx="8784976" cy="523220"/>
          </a:xfrm>
          <a:prstGeom prst="rect">
            <a:avLst/>
          </a:prstGeom>
          <a:noFill/>
        </p:spPr>
        <p:txBody>
          <a:bodyPr>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fontAlgn="auto">
              <a:spcBef>
                <a:spcPts val="0"/>
              </a:spcBef>
              <a:spcAft>
                <a:spcPts val="0"/>
              </a:spcAft>
              <a:defRPr/>
            </a:pPr>
            <a:r>
              <a:rPr lang="cs-CZ" sz="2800" b="1" spc="50" dirty="0">
                <a:ln w="11430"/>
                <a:solidFill>
                  <a:srgbClr val="CC00CC"/>
                </a:solidFill>
                <a:effectLst>
                  <a:outerShdw blurRad="76200" dist="50800" dir="5400000" algn="tl" rotWithShape="0">
                    <a:srgbClr val="000000">
                      <a:alpha val="65000"/>
                    </a:srgbClr>
                  </a:outerShdw>
                </a:effectLst>
                <a:latin typeface="+mn-lt"/>
              </a:rPr>
              <a:t>Zdroje:</a:t>
            </a:r>
          </a:p>
        </p:txBody>
      </p:sp>
      <p:sp>
        <p:nvSpPr>
          <p:cNvPr id="5" name="Nadpis 1"/>
          <p:cNvSpPr>
            <a:spLocks noGrp="1"/>
          </p:cNvSpPr>
          <p:nvPr>
            <p:ph idx="1"/>
          </p:nvPr>
        </p:nvSpPr>
        <p:spPr>
          <a:xfrm>
            <a:off x="457200" y="836712"/>
            <a:ext cx="8229600" cy="5616476"/>
          </a:xfrm>
        </p:spPr>
        <p:txBody>
          <a:bodyPr rtlCol="0">
            <a:noAutofit/>
          </a:bodyPr>
          <a:lstStyle/>
          <a:p>
            <a:pPr marL="0" indent="0" fontAlgn="auto">
              <a:spcAft>
                <a:spcPts val="0"/>
              </a:spcAft>
              <a:buFont typeface="Arial" pitchFamily="34" charset="0"/>
              <a:buNone/>
              <a:defRPr/>
            </a:pPr>
            <a:r>
              <a:rPr lang="cs-CZ" sz="900" dirty="0"/>
              <a:t>Uveřejněné odkazy [cit. </a:t>
            </a:r>
            <a:r>
              <a:rPr lang="cs-CZ" sz="900" dirty="0" smtClean="0"/>
              <a:t>2013-01-04]. </a:t>
            </a:r>
            <a:r>
              <a:rPr lang="cs-CZ" sz="900" dirty="0"/>
              <a:t>Dostupné pod licencí Public domain na </a:t>
            </a:r>
            <a:r>
              <a:rPr lang="cs-CZ" sz="900" dirty="0" smtClean="0"/>
              <a:t>WWW:</a:t>
            </a:r>
          </a:p>
          <a:p>
            <a:pPr marL="0" indent="0">
              <a:buNone/>
              <a:defRPr/>
            </a:pPr>
            <a:r>
              <a:rPr lang="cs-CZ" sz="900" dirty="0"/>
              <a:t>dítě		http://www.clker.com/clipart-standing-kid-cartoon.html</a:t>
            </a:r>
          </a:p>
          <a:p>
            <a:pPr marL="0" indent="0">
              <a:buNone/>
              <a:defRPr/>
            </a:pPr>
            <a:r>
              <a:rPr lang="cs-CZ" sz="900" dirty="0"/>
              <a:t>dítě2		http://www.clker.com/clipart-kid-wearing-cap-1.html</a:t>
            </a:r>
          </a:p>
          <a:p>
            <a:pPr marL="0" indent="0">
              <a:buNone/>
              <a:defRPr/>
            </a:pPr>
            <a:r>
              <a:rPr lang="cs-CZ" sz="900" dirty="0"/>
              <a:t>dítě 3		http://www.clker.com/clipart-jumping-girl.html</a:t>
            </a:r>
          </a:p>
          <a:p>
            <a:pPr marL="0" indent="0">
              <a:buNone/>
              <a:defRPr/>
            </a:pPr>
            <a:r>
              <a:rPr lang="cs-CZ" sz="900" dirty="0"/>
              <a:t>dítě 4 		http://www.clker.com/clipart-girl-wearing-polka-dot-dress.html</a:t>
            </a:r>
          </a:p>
          <a:p>
            <a:pPr marL="0" indent="0">
              <a:buNone/>
              <a:defRPr/>
            </a:pPr>
            <a:r>
              <a:rPr lang="cs-CZ" sz="900" dirty="0"/>
              <a:t>učitelka		http://www.clker.com/clipart-woman-cartoon.html</a:t>
            </a:r>
          </a:p>
          <a:p>
            <a:pPr marL="0" indent="0">
              <a:buNone/>
              <a:defRPr/>
            </a:pPr>
            <a:r>
              <a:rPr lang="cs-CZ" sz="900" dirty="0"/>
              <a:t>dítě 5 		http://www.clker.com/clipart-girl-jumping-upside-down.html</a:t>
            </a:r>
          </a:p>
          <a:p>
            <a:pPr marL="0" indent="0">
              <a:buNone/>
              <a:defRPr/>
            </a:pPr>
            <a:r>
              <a:rPr lang="cs-CZ" sz="900" dirty="0"/>
              <a:t>Kolo		http://www.clker.com/clipart-6882.html</a:t>
            </a:r>
          </a:p>
          <a:p>
            <a:pPr marL="0" indent="0">
              <a:buNone/>
              <a:defRPr/>
            </a:pPr>
            <a:r>
              <a:rPr lang="cs-CZ" sz="900" dirty="0"/>
              <a:t>Slunce		http://www.clker.com/clipart-6492.html</a:t>
            </a:r>
          </a:p>
          <a:p>
            <a:pPr marL="0" indent="0">
              <a:buNone/>
              <a:defRPr/>
            </a:pPr>
            <a:r>
              <a:rPr lang="cs-CZ" sz="900" dirty="0" smtClean="0"/>
              <a:t>Míč		</a:t>
            </a:r>
            <a:r>
              <a:rPr lang="cs-CZ" sz="900" dirty="0"/>
              <a:t>http://</a:t>
            </a:r>
            <a:r>
              <a:rPr lang="cs-CZ" sz="900" dirty="0" smtClean="0"/>
              <a:t>www.clker.com/clipart-4585.html</a:t>
            </a:r>
          </a:p>
          <a:p>
            <a:pPr marL="0" indent="0">
              <a:buNone/>
              <a:defRPr/>
            </a:pPr>
            <a:r>
              <a:rPr lang="cs-CZ" sz="900" dirty="0" smtClean="0"/>
              <a:t>Pláž		</a:t>
            </a:r>
            <a:r>
              <a:rPr lang="cs-CZ" sz="900" dirty="0"/>
              <a:t>http://</a:t>
            </a:r>
            <a:r>
              <a:rPr lang="cs-CZ" sz="900" dirty="0" smtClean="0"/>
              <a:t>www.clker.com/clipart-strand-clipart.html</a:t>
            </a:r>
          </a:p>
          <a:p>
            <a:pPr marL="0" indent="0">
              <a:buNone/>
              <a:defRPr/>
            </a:pPr>
            <a:r>
              <a:rPr lang="cs-CZ" sz="900" dirty="0"/>
              <a:t>Letící ptáci		http://www.clker.com/clipart-11914.html</a:t>
            </a:r>
          </a:p>
          <a:p>
            <a:pPr marL="0" indent="0">
              <a:buNone/>
              <a:defRPr/>
            </a:pPr>
            <a:r>
              <a:rPr lang="cs-CZ" sz="900" dirty="0" smtClean="0"/>
              <a:t>Balónky		</a:t>
            </a:r>
            <a:r>
              <a:rPr lang="cs-CZ" sz="900" dirty="0"/>
              <a:t>http://</a:t>
            </a:r>
            <a:r>
              <a:rPr lang="cs-CZ" sz="900" dirty="0" smtClean="0"/>
              <a:t>www.clker.com/clipart-13473.html</a:t>
            </a:r>
          </a:p>
          <a:p>
            <a:pPr marL="0" indent="0">
              <a:buNone/>
              <a:defRPr/>
            </a:pPr>
            <a:r>
              <a:rPr lang="cs-CZ" sz="900" dirty="0"/>
              <a:t>Letadlo		http://www.clker.com/clipart-6889.html</a:t>
            </a:r>
          </a:p>
          <a:p>
            <a:pPr marL="0" indent="0">
              <a:buNone/>
              <a:defRPr/>
            </a:pPr>
            <a:r>
              <a:rPr lang="cs-CZ" sz="900" dirty="0" smtClean="0"/>
              <a:t>Knihy		</a:t>
            </a:r>
            <a:r>
              <a:rPr lang="cs-CZ" sz="900" dirty="0"/>
              <a:t>http://</a:t>
            </a:r>
            <a:r>
              <a:rPr lang="cs-CZ" sz="900" dirty="0" smtClean="0"/>
              <a:t>www.clker.com/clipart-3896.html</a:t>
            </a:r>
          </a:p>
          <a:p>
            <a:pPr marL="0" indent="0">
              <a:buNone/>
              <a:defRPr/>
            </a:pPr>
            <a:r>
              <a:rPr lang="cs-CZ" sz="900" dirty="0" smtClean="0"/>
              <a:t>Fotoaparát		</a:t>
            </a:r>
            <a:r>
              <a:rPr lang="cs-CZ" sz="900" dirty="0"/>
              <a:t>http://</a:t>
            </a:r>
            <a:r>
              <a:rPr lang="cs-CZ" sz="900" dirty="0" smtClean="0"/>
              <a:t>www.clker.com/clipart-camara-fotos-vector.html</a:t>
            </a:r>
          </a:p>
          <a:p>
            <a:pPr marL="0" indent="0">
              <a:buNone/>
              <a:defRPr/>
            </a:pPr>
            <a:r>
              <a:rPr lang="cs-CZ" sz="900" dirty="0" smtClean="0"/>
              <a:t>Fotbalový míč		http</a:t>
            </a:r>
            <a:r>
              <a:rPr lang="cs-CZ" sz="900" dirty="0"/>
              <a:t>://</a:t>
            </a:r>
            <a:r>
              <a:rPr lang="cs-CZ" sz="900" dirty="0" smtClean="0"/>
              <a:t>www.clker.com/clipart-14508.html</a:t>
            </a:r>
          </a:p>
          <a:p>
            <a:pPr marL="0" indent="0">
              <a:buNone/>
              <a:defRPr/>
            </a:pPr>
            <a:r>
              <a:rPr lang="cs-CZ" sz="900" dirty="0" smtClean="0"/>
              <a:t>Piano		</a:t>
            </a:r>
            <a:r>
              <a:rPr lang="cs-CZ" sz="900" dirty="0"/>
              <a:t>http://</a:t>
            </a:r>
            <a:r>
              <a:rPr lang="cs-CZ" sz="900" dirty="0" smtClean="0"/>
              <a:t>www.clker.com/clipart-16147.html</a:t>
            </a:r>
          </a:p>
          <a:p>
            <a:pPr marL="0" indent="0">
              <a:buNone/>
              <a:defRPr/>
            </a:pPr>
            <a:r>
              <a:rPr lang="cs-CZ" sz="900" dirty="0"/>
              <a:t>klubko vlny		http://www.clker.com/clipart-2279.html</a:t>
            </a:r>
          </a:p>
          <a:p>
            <a:pPr marL="0" indent="0">
              <a:buNone/>
              <a:defRPr/>
            </a:pPr>
            <a:r>
              <a:rPr lang="cs-CZ" sz="900" dirty="0" smtClean="0"/>
              <a:t>Batoh		</a:t>
            </a:r>
            <a:r>
              <a:rPr lang="cs-CZ" sz="900" dirty="0"/>
              <a:t>http://</a:t>
            </a:r>
            <a:r>
              <a:rPr lang="cs-CZ" sz="900" dirty="0" smtClean="0"/>
              <a:t>www.clker.com/clipart-10376.html</a:t>
            </a:r>
          </a:p>
          <a:p>
            <a:pPr marL="0" indent="0">
              <a:buNone/>
              <a:defRPr/>
            </a:pPr>
            <a:r>
              <a:rPr lang="cs-CZ" sz="900" dirty="0" smtClean="0"/>
              <a:t>Poštovní známka		http</a:t>
            </a:r>
            <a:r>
              <a:rPr lang="cs-CZ" sz="900" dirty="0"/>
              <a:t>://</a:t>
            </a:r>
            <a:r>
              <a:rPr lang="cs-CZ" sz="900" dirty="0" smtClean="0"/>
              <a:t>www.clker.com/clipart-24132.html</a:t>
            </a:r>
          </a:p>
          <a:p>
            <a:pPr marL="0" indent="0">
              <a:buNone/>
              <a:defRPr/>
            </a:pPr>
            <a:r>
              <a:rPr lang="cs-CZ" sz="900" dirty="0" smtClean="0"/>
              <a:t>Letadlo model		http</a:t>
            </a:r>
            <a:r>
              <a:rPr lang="cs-CZ" sz="900" dirty="0"/>
              <a:t>://</a:t>
            </a:r>
            <a:r>
              <a:rPr lang="cs-CZ" sz="900" dirty="0" smtClean="0"/>
              <a:t>www.clker.com/clipart-plane-with-propeller.html</a:t>
            </a:r>
          </a:p>
          <a:p>
            <a:pPr marL="0" indent="0">
              <a:buNone/>
              <a:defRPr/>
            </a:pPr>
            <a:r>
              <a:rPr lang="cs-CZ" sz="900" dirty="0" smtClean="0"/>
              <a:t>Lepidlo		</a:t>
            </a:r>
            <a:r>
              <a:rPr lang="cs-CZ" sz="900" dirty="0"/>
              <a:t>http://</a:t>
            </a:r>
            <a:r>
              <a:rPr lang="cs-CZ" sz="900" dirty="0" smtClean="0"/>
              <a:t>www.clker.com/clipart-glue.html</a:t>
            </a:r>
          </a:p>
          <a:p>
            <a:pPr marL="0" indent="0">
              <a:buNone/>
              <a:defRPr/>
            </a:pPr>
            <a:r>
              <a:rPr lang="cs-CZ" sz="900" dirty="0" smtClean="0"/>
              <a:t>Karty		</a:t>
            </a:r>
            <a:r>
              <a:rPr lang="cs-CZ" sz="900" dirty="0"/>
              <a:t>http://</a:t>
            </a:r>
            <a:r>
              <a:rPr lang="cs-CZ" sz="900" dirty="0" smtClean="0"/>
              <a:t>www.clker.com/clipart-200345.html</a:t>
            </a:r>
          </a:p>
          <a:p>
            <a:pPr marL="0" indent="0">
              <a:buNone/>
              <a:defRPr/>
            </a:pPr>
            <a:r>
              <a:rPr lang="cs-CZ" sz="900" dirty="0" smtClean="0"/>
              <a:t>Televize		</a:t>
            </a:r>
            <a:r>
              <a:rPr lang="cs-CZ" sz="900" dirty="0"/>
              <a:t>http://www.clker.com/clipart-2560.html</a:t>
            </a:r>
            <a:endParaRPr lang="cs-CZ" sz="900" dirty="0" smtClean="0"/>
          </a:p>
          <a:p>
            <a:pPr marL="0" indent="0">
              <a:buNone/>
              <a:defRPr/>
            </a:pPr>
            <a:r>
              <a:rPr lang="cs-CZ" sz="900" dirty="0" smtClean="0"/>
              <a:t>Počítač		</a:t>
            </a:r>
            <a:r>
              <a:rPr lang="cs-CZ" sz="900" dirty="0"/>
              <a:t>http://</a:t>
            </a:r>
            <a:r>
              <a:rPr lang="cs-CZ" sz="900" dirty="0" smtClean="0"/>
              <a:t>www.clker.com/clipart-1810.html</a:t>
            </a:r>
          </a:p>
          <a:p>
            <a:pPr marL="0" indent="0">
              <a:buNone/>
              <a:defRPr/>
            </a:pPr>
            <a:r>
              <a:rPr lang="cs-CZ" sz="900" dirty="0" smtClean="0"/>
              <a:t>Radio		</a:t>
            </a:r>
            <a:r>
              <a:rPr lang="cs-CZ" sz="900" dirty="0"/>
              <a:t>http://www.clker.com/clipart-old-fashioned-radio.html</a:t>
            </a:r>
          </a:p>
          <a:p>
            <a:pPr marL="0" indent="0">
              <a:buNone/>
              <a:defRPr/>
            </a:pPr>
            <a:r>
              <a:rPr lang="cs-CZ" sz="900" dirty="0" smtClean="0"/>
              <a:t>Magnetofon		</a:t>
            </a:r>
            <a:r>
              <a:rPr lang="cs-CZ" sz="900" dirty="0"/>
              <a:t>http://</a:t>
            </a:r>
            <a:r>
              <a:rPr lang="cs-CZ" sz="900" dirty="0" smtClean="0"/>
              <a:t>www.clker.com/clipart-285039.html</a:t>
            </a:r>
          </a:p>
          <a:p>
            <a:pPr marL="0" indent="0">
              <a:buNone/>
              <a:defRPr/>
            </a:pPr>
            <a:r>
              <a:rPr lang="cs-CZ" sz="900" dirty="0" smtClean="0"/>
              <a:t>Tablet		</a:t>
            </a:r>
            <a:r>
              <a:rPr lang="cs-CZ" sz="900" dirty="0"/>
              <a:t>http://</a:t>
            </a:r>
            <a:r>
              <a:rPr lang="cs-CZ" sz="900" dirty="0" smtClean="0"/>
              <a:t>www.clker.com/clipart-176034.html</a:t>
            </a:r>
          </a:p>
          <a:p>
            <a:pPr marL="0" indent="0">
              <a:buNone/>
              <a:defRPr/>
            </a:pPr>
            <a:r>
              <a:rPr lang="cs-CZ" sz="900" dirty="0"/>
              <a:t>telefon		http://www.clker.com/clipart-95700.html</a:t>
            </a:r>
          </a:p>
          <a:p>
            <a:pPr marL="0" indent="0">
              <a:buNone/>
              <a:defRPr/>
            </a:pPr>
            <a:r>
              <a:rPr lang="cs-CZ" sz="900" dirty="0" smtClean="0"/>
              <a:t>Mp3 přehrávač		</a:t>
            </a:r>
            <a:r>
              <a:rPr lang="cs-CZ" sz="900" dirty="0"/>
              <a:t>http://</a:t>
            </a:r>
            <a:r>
              <a:rPr lang="cs-CZ" sz="900" dirty="0" smtClean="0"/>
              <a:t>www.clker.com/clipart-mp3-player1.html</a:t>
            </a:r>
            <a:br>
              <a:rPr lang="cs-CZ" sz="900" dirty="0" smtClean="0"/>
            </a:br>
            <a:endParaRPr lang="cs-CZ" sz="900" dirty="0"/>
          </a:p>
          <a:p>
            <a:pPr marL="0" indent="0" fontAlgn="auto">
              <a:spcAft>
                <a:spcPts val="0"/>
              </a:spcAft>
              <a:buFont typeface="Arial" pitchFamily="34" charset="0"/>
              <a:buNone/>
              <a:defRPr/>
            </a:pPr>
            <a:r>
              <a:rPr lang="cs-CZ" sz="900" dirty="0" smtClean="0"/>
              <a:t>©  Mgr. Pavla Balejová 2013</a:t>
            </a:r>
          </a:p>
        </p:txBody>
      </p:sp>
      <p:pic>
        <p:nvPicPr>
          <p:cNvPr id="20483" name="Picture 2"/>
          <p:cNvPicPr>
            <a:picLocks noChangeAspect="1" noChangeArrowheads="1"/>
          </p:cNvPicPr>
          <p:nvPr/>
        </p:nvPicPr>
        <p:blipFill>
          <a:blip r:embed="rId2"/>
          <a:srcRect/>
          <a:stretch>
            <a:fillRect/>
          </a:stretch>
        </p:blipFill>
        <p:spPr bwMode="auto">
          <a:xfrm>
            <a:off x="7993062" y="5581650"/>
            <a:ext cx="900113" cy="857250"/>
          </a:xfrm>
          <a:prstGeom prst="rect">
            <a:avLst/>
          </a:prstGeom>
          <a:noFill/>
          <a:ln w="9525">
            <a:noFill/>
            <a:miter lim="800000"/>
            <a:headEnd/>
            <a:tailEnd/>
          </a:ln>
        </p:spPr>
      </p:pic>
    </p:spTree>
    <p:extLst>
      <p:ext uri="{BB962C8B-B14F-4D97-AF65-F5344CB8AC3E}">
        <p14:creationId xmlns:p14="http://schemas.microsoft.com/office/powerpoint/2010/main" val="144614497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TotalTime>
  <Words>407</Words>
  <Application>Microsoft Office PowerPoint</Application>
  <PresentationFormat>Předvádění na obrazovce (4:3)</PresentationFormat>
  <Paragraphs>161</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Radek</dc:creator>
  <cp:lastModifiedBy>Radek</cp:lastModifiedBy>
  <cp:revision>69</cp:revision>
  <dcterms:created xsi:type="dcterms:W3CDTF">2013-12-01T09:41:20Z</dcterms:created>
  <dcterms:modified xsi:type="dcterms:W3CDTF">2014-01-12T09:40:46Z</dcterms:modified>
</cp:coreProperties>
</file>