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64" r:id="rId2"/>
    <p:sldId id="263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5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28" autoAdjust="0"/>
  </p:normalViewPr>
  <p:slideViewPr>
    <p:cSldViewPr>
      <p:cViewPr>
        <p:scale>
          <a:sx n="90" d="100"/>
          <a:sy n="90" d="100"/>
        </p:scale>
        <p:origin x="-594" y="-3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5ACFEEC-2834-4B89-9652-CD4FEB56B232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A4DD683-5141-4221-AF37-5B7DF1E1C16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baseline="0" dirty="0" smtClean="0"/>
          </a:p>
          <a:p>
            <a:pPr marL="0" marR="0" lvl="1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cs-CZ" sz="2000" dirty="0" smtClean="0">
              <a:effectLst/>
            </a:endParaRPr>
          </a:p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35CF1-7350-4D65-A780-18C72354485E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9AE0F-3D01-4EA9-98C2-8DA23A1E27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35CF1-7350-4D65-A780-18C72354485E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9AE0F-3D01-4EA9-98C2-8DA23A1E27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35CF1-7350-4D65-A780-18C72354485E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9AE0F-3D01-4EA9-98C2-8DA23A1E27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35CF1-7350-4D65-A780-18C72354485E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9AE0F-3D01-4EA9-98C2-8DA23A1E27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35CF1-7350-4D65-A780-18C72354485E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9AE0F-3D01-4EA9-98C2-8DA23A1E27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35CF1-7350-4D65-A780-18C72354485E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9AE0F-3D01-4EA9-98C2-8DA23A1E27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35CF1-7350-4D65-A780-18C72354485E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9AE0F-3D01-4EA9-98C2-8DA23A1E27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35CF1-7350-4D65-A780-18C72354485E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9AE0F-3D01-4EA9-98C2-8DA23A1E27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35CF1-7350-4D65-A780-18C72354485E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9AE0F-3D01-4EA9-98C2-8DA23A1E27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35CF1-7350-4D65-A780-18C72354485E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9AE0F-3D01-4EA9-98C2-8DA23A1E27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35CF1-7350-4D65-A780-18C72354485E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259AE0F-3D01-4EA9-98C2-8DA23A1E27B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135CF1-7350-4D65-A780-18C72354485E}" type="datetimeFigureOut">
              <a:rPr lang="cs-CZ" smtClean="0"/>
              <a:pPr/>
              <a:t>23.2.2014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259AE0F-3D01-4EA9-98C2-8DA23A1E27B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2781400398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Ošetřovatelství a klinické obory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Teorie Ošetřovatelství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Odběr </a:t>
                      </a:r>
                      <a:r>
                        <a:rPr lang="cs-CZ" sz="200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biologického materiálu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b="0" u="none" dirty="0" smtClean="0">
                          <a:effectLst/>
                          <a:latin typeface="+mj-lt"/>
                          <a:ea typeface="Calibri"/>
                          <a:cs typeface="Times New Roman"/>
                        </a:rPr>
                        <a:t>Podávání</a:t>
                      </a:r>
                      <a:r>
                        <a:rPr lang="cs-CZ" sz="2000" b="0" u="none" baseline="0" dirty="0" smtClean="0">
                          <a:effectLst/>
                          <a:latin typeface="+mj-lt"/>
                          <a:ea typeface="Calibri"/>
                          <a:cs typeface="Times New Roman"/>
                        </a:rPr>
                        <a:t> léků do dýchacího ústrojí</a:t>
                      </a:r>
                      <a:endParaRPr lang="cs-CZ" sz="2000" b="0" u="none" dirty="0" smtClean="0">
                        <a:effectLst/>
                        <a:latin typeface="+mj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VY_32_INOVACE_5C_TOŠ_15(20)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Andrea Ječmenová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01.09.2013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Všechna neocitovaná díla jsou </a:t>
                      </a:r>
                      <a:r>
                        <a:rPr lang="cs-CZ" sz="2000" smtClean="0">
                          <a:effectLst/>
                        </a:rPr>
                        <a:t>dílem autora.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xmlns="" val="395502941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lvl="0"/>
            <a:r>
              <a:rPr lang="cs-CZ" dirty="0" smtClean="0"/>
              <a:t>Prezentace Microsoft PowerPoint studentům přibližuje náročnost zdravotnického povolání.</a:t>
            </a:r>
          </a:p>
          <a:p>
            <a:pPr lvl="0">
              <a:buNone/>
            </a:pPr>
            <a:endParaRPr lang="cs-CZ" dirty="0" smtClean="0"/>
          </a:p>
          <a:p>
            <a:pPr lvl="0"/>
            <a:r>
              <a:rPr lang="cs-CZ" dirty="0" smtClean="0"/>
              <a:t>Prezentace je určena jako podpůrný materiál k výkladu učitele, lze použít i k opakování učiva.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smtClean="0"/>
              <a:t>Cílem prezentace je studentům vštípit, jakými způsoby se podávají léky, správné postupy podání léků a význam užívání léků.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Podávání </a:t>
            </a:r>
            <a:r>
              <a:rPr lang="cs-CZ" b="1" dirty="0"/>
              <a:t>léků do dýchacího ústrojí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pic>
        <p:nvPicPr>
          <p:cNvPr id="6" name="Zástupný symbol pro obsah 5" descr="_vyrn_16OMRON-Comp-Air-C29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309018" y="1600200"/>
            <a:ext cx="4525963" cy="4525963"/>
          </a:xfrm>
        </p:spPr>
      </p:pic>
      <p:sp>
        <p:nvSpPr>
          <p:cNvPr id="7" name="TextovéPole 6"/>
          <p:cNvSpPr txBox="1"/>
          <p:nvPr/>
        </p:nvSpPr>
        <p:spPr>
          <a:xfrm>
            <a:off x="6372200" y="6525344"/>
            <a:ext cx="259228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Andrea Ječmenová 2013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40" presetClass="entr" presetSubtype="0" fill="hold" nodeType="after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/>
              <a:t/>
            </a:r>
            <a:br>
              <a:rPr lang="cs-CZ" u="sng" dirty="0" smtClean="0"/>
            </a:br>
            <a:r>
              <a:rPr lang="cs-CZ" b="1" u="sng" dirty="0" smtClean="0"/>
              <a:t>Inhalace </a:t>
            </a:r>
            <a:r>
              <a:rPr lang="cs-CZ" b="1" u="sng" dirty="0"/>
              <a:t>léčebných látek</a:t>
            </a:r>
            <a:r>
              <a:rPr lang="cs-CZ" b="1" dirty="0"/>
              <a:t/>
            </a:r>
            <a:br>
              <a:rPr lang="cs-CZ" b="1" dirty="0"/>
            </a:br>
            <a:endParaRPr lang="cs-CZ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Char char="Ø"/>
            </a:pPr>
            <a:r>
              <a:rPr lang="cs-CZ" sz="3600" dirty="0"/>
              <a:t>Do dýchacího ústrojí se vpravují léky ve formě plynů nebo par</a:t>
            </a:r>
            <a:r>
              <a:rPr lang="cs-CZ" sz="3600" dirty="0" smtClean="0"/>
              <a:t>.</a:t>
            </a:r>
          </a:p>
          <a:p>
            <a:pPr>
              <a:buFont typeface="Wingdings" pitchFamily="2" charset="2"/>
              <a:buChar char="Ø"/>
            </a:pPr>
            <a:endParaRPr lang="cs-CZ" sz="3600" dirty="0"/>
          </a:p>
          <a:p>
            <a:pPr>
              <a:buFont typeface="Wingdings" pitchFamily="2" charset="2"/>
              <a:buChar char="Ø"/>
            </a:pPr>
            <a:r>
              <a:rPr lang="cs-CZ" sz="3600" dirty="0"/>
              <a:t> Snadno se sliznicí vstřebávají, a proto mají rychlý účinek. </a:t>
            </a:r>
            <a:endParaRPr lang="cs-CZ" sz="3600" dirty="0" smtClean="0"/>
          </a:p>
          <a:p>
            <a:pPr>
              <a:buFont typeface="Wingdings" pitchFamily="2" charset="2"/>
              <a:buChar char="Ø"/>
            </a:pPr>
            <a:endParaRPr lang="cs-CZ" sz="3600" dirty="0"/>
          </a:p>
          <a:p>
            <a:pPr>
              <a:buFont typeface="Wingdings" pitchFamily="2" charset="2"/>
              <a:buChar char="Ø"/>
            </a:pPr>
            <a:r>
              <a:rPr lang="cs-CZ" sz="3600" dirty="0"/>
              <a:t>Do dýchacího ústrojí se dostávají inhalací.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1000"/>
                            </p:stCondLst>
                            <p:childTnLst>
                              <p:par>
                                <p:cTn id="14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0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>
          <a:xfrm>
            <a:off x="323528" y="404664"/>
            <a:ext cx="8229600" cy="5904656"/>
          </a:xfrm>
        </p:spPr>
        <p:txBody>
          <a:bodyPr>
            <a:normAutofit fontScale="92500" lnSpcReduction="20000"/>
          </a:bodyPr>
          <a:lstStyle/>
          <a:p>
            <a:pPr marL="0" lvl="0" indent="0" fontAlgn="base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3500" b="1" u="sng" dirty="0" smtClean="0">
                <a:solidFill>
                  <a:srgbClr val="00000A"/>
                </a:solidFill>
                <a:ea typeface="SimSun" charset="-122"/>
                <a:cs typeface="Times New Roman" pitchFamily="18" charset="0"/>
              </a:rPr>
              <a:t>Inhalace je účelné vdechování léčebných látek.</a:t>
            </a:r>
          </a:p>
          <a:p>
            <a:pPr marL="0" lvl="0" indent="0" fontAlgn="base">
              <a:spcBef>
                <a:spcPct val="0"/>
              </a:spcBef>
              <a:spcAft>
                <a:spcPct val="0"/>
              </a:spcAft>
              <a:buNone/>
            </a:pPr>
            <a:endParaRPr lang="cs-CZ" sz="3500" u="sng" dirty="0" smtClean="0"/>
          </a:p>
          <a:p>
            <a:pPr marL="2228850" lvl="4" indent="-514350" eaLnBrk="0" fontAlgn="base" hangingPunct="0">
              <a:spcBef>
                <a:spcPct val="0"/>
              </a:spcBef>
              <a:spcAft>
                <a:spcPct val="0"/>
              </a:spcAft>
              <a:buFont typeface="+mj-lt"/>
              <a:buAutoNum type="alphaLcParenR"/>
            </a:pPr>
            <a:r>
              <a:rPr lang="cs-CZ" sz="3000" u="sng" dirty="0" smtClean="0">
                <a:solidFill>
                  <a:srgbClr val="00000A"/>
                </a:solidFill>
                <a:ea typeface="SimSun" charset="-122"/>
                <a:cs typeface="Times New Roman" pitchFamily="18" charset="0"/>
              </a:rPr>
              <a:t>Přirozená inhalace</a:t>
            </a:r>
          </a:p>
          <a:p>
            <a:pPr marL="2228850" lvl="4" indent="-51435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cs-CZ" sz="3000" dirty="0" smtClean="0"/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dirty="0" smtClean="0">
                <a:solidFill>
                  <a:srgbClr val="00000A"/>
                </a:solidFill>
                <a:ea typeface="SimSun" charset="-122"/>
                <a:cs typeface="Times New Roman" pitchFamily="18" charset="0"/>
              </a:rPr>
              <a:t>vdechování balzamických silic po dešti v jehličnatém lese nebo vdechování chloridu sodného, jodu, vápníku, draslíku a jiných solí na břehu moře</a:t>
            </a:r>
            <a:endParaRPr lang="cs-CZ" dirty="0" smtClean="0"/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3200" dirty="0" smtClean="0">
                <a:solidFill>
                  <a:srgbClr val="00000A"/>
                </a:solidFill>
                <a:ea typeface="SimSun" charset="-122"/>
                <a:cs typeface="Times New Roman" pitchFamily="18" charset="0"/>
              </a:rPr>
              <a:t>             </a:t>
            </a:r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sz="3200" dirty="0" smtClean="0">
                <a:solidFill>
                  <a:srgbClr val="00000A"/>
                </a:solidFill>
                <a:ea typeface="SimSun" charset="-122"/>
                <a:cs typeface="Times New Roman" pitchFamily="18" charset="0"/>
              </a:rPr>
              <a:t>b)</a:t>
            </a:r>
            <a:r>
              <a:rPr lang="cs-CZ" sz="3200" u="sng" dirty="0" smtClean="0">
                <a:solidFill>
                  <a:srgbClr val="00000A"/>
                </a:solidFill>
                <a:ea typeface="SimSun" charset="-122"/>
                <a:cs typeface="Times New Roman" pitchFamily="18" charset="0"/>
              </a:rPr>
              <a:t> Umělá inhalace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cs-CZ" sz="3200" u="sng" dirty="0" smtClean="0"/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dirty="0" smtClean="0">
                <a:solidFill>
                  <a:srgbClr val="00000A"/>
                </a:solidFill>
                <a:ea typeface="SimSun" charset="-122"/>
                <a:cs typeface="Times New Roman" pitchFamily="18" charset="0"/>
              </a:rPr>
              <a:t>látky se rozptylují v přístrojích – </a:t>
            </a:r>
            <a:r>
              <a:rPr lang="cs-CZ" b="1" dirty="0" smtClean="0">
                <a:solidFill>
                  <a:srgbClr val="FF0000"/>
                </a:solidFill>
                <a:ea typeface="SimSun" charset="-122"/>
                <a:cs typeface="Times New Roman" pitchFamily="18" charset="0"/>
              </a:rPr>
              <a:t>inhalátorech</a:t>
            </a:r>
            <a:r>
              <a:rPr lang="cs-CZ" dirty="0" smtClean="0">
                <a:solidFill>
                  <a:srgbClr val="00000A"/>
                </a:solidFill>
                <a:ea typeface="SimSun" charset="-122"/>
                <a:cs typeface="Times New Roman" pitchFamily="18" charset="0"/>
              </a:rPr>
              <a:t> stlačeným vzduchem, plynem nebo ultrazvukem 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dirty="0" smtClean="0">
                <a:solidFill>
                  <a:srgbClr val="00000A"/>
                </a:solidFill>
                <a:ea typeface="SimSun" charset="-122"/>
                <a:cs typeface="Times New Roman" pitchFamily="18" charset="0"/>
              </a:rPr>
              <a:t>do drobných kapiček nebo vytvářejí mlžinu</a:t>
            </a: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endParaRPr lang="cs-CZ" dirty="0" smtClean="0"/>
          </a:p>
          <a:p>
            <a:pPr marL="0" lvl="0" indent="0" algn="ctr" eaLnBrk="0" fontAlgn="base" hangingPunct="0">
              <a:spcBef>
                <a:spcPct val="0"/>
              </a:spcBef>
              <a:spcAft>
                <a:spcPct val="0"/>
              </a:spcAft>
              <a:buNone/>
            </a:pPr>
            <a:r>
              <a:rPr lang="cs-CZ" b="1" u="sng" dirty="0" smtClean="0">
                <a:solidFill>
                  <a:srgbClr val="00000A"/>
                </a:solidFill>
                <a:ea typeface="SimSun" charset="-122"/>
                <a:cs typeface="Times New Roman" pitchFamily="18" charset="0"/>
              </a:rPr>
              <a:t>Inhaluje se ústy  </a:t>
            </a:r>
            <a:endParaRPr lang="cs-CZ" b="1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1000"/>
                            </p:stCondLst>
                            <p:childTnLst>
                              <p:par>
                                <p:cTn id="1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1500"/>
                            </p:stCondLst>
                            <p:childTnLst>
                              <p:par>
                                <p:cTn id="2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000"/>
                            </p:stCondLst>
                            <p:childTnLst>
                              <p:par>
                                <p:cTn id="2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10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10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3000"/>
                            </p:stCondLst>
                            <p:childTnLst>
                              <p:par>
                                <p:cTn id="3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3500"/>
                            </p:stCondLst>
                            <p:childTnLst>
                              <p:par>
                                <p:cTn id="4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/>
              <a:t/>
            </a:r>
            <a:br>
              <a:rPr lang="cs-CZ" u="sng" dirty="0" smtClean="0"/>
            </a:br>
            <a:r>
              <a:rPr lang="cs-CZ" b="1" u="sng" dirty="0" smtClean="0"/>
              <a:t>Účel </a:t>
            </a:r>
            <a:r>
              <a:rPr lang="cs-CZ" b="1" u="sng" dirty="0"/>
              <a:t>inhalace</a:t>
            </a:r>
            <a:r>
              <a:rPr lang="cs-CZ" b="1" dirty="0"/>
              <a:t/>
            </a:r>
            <a:br>
              <a:rPr lang="cs-CZ" b="1" dirty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lvl="0">
              <a:buFont typeface="Wingdings" pitchFamily="2" charset="2"/>
              <a:buChar char="Ø"/>
            </a:pPr>
            <a:r>
              <a:rPr lang="cs-CZ" sz="4000" dirty="0"/>
              <a:t>uvolnit stahy svalstva průdušek, a tím rozšířit jejich průsvit</a:t>
            </a:r>
          </a:p>
          <a:p>
            <a:pPr lvl="0">
              <a:buFont typeface="Wingdings" pitchFamily="2" charset="2"/>
              <a:buChar char="Ø"/>
            </a:pPr>
            <a:r>
              <a:rPr lang="cs-CZ" sz="4000" dirty="0"/>
              <a:t>uvolnit hlen ze sliznice dýchacích cest</a:t>
            </a:r>
          </a:p>
          <a:p>
            <a:pPr lvl="0">
              <a:buFont typeface="Wingdings" pitchFamily="2" charset="2"/>
              <a:buChar char="Ø"/>
            </a:pPr>
            <a:r>
              <a:rPr lang="cs-CZ" sz="4000" dirty="0"/>
              <a:t>snížit nebo naopak zvýšit sekreci sliznice</a:t>
            </a:r>
          </a:p>
          <a:p>
            <a:pPr lvl="0">
              <a:buFont typeface="Wingdings" pitchFamily="2" charset="2"/>
              <a:buChar char="Ø"/>
            </a:pPr>
            <a:r>
              <a:rPr lang="cs-CZ" sz="4000" dirty="0"/>
              <a:t>léčit nemocnou sliznici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500"/>
                            </p:stCondLst>
                            <p:childTnLst>
                              <p:par>
                                <p:cTn id="13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3000"/>
                            </p:stCondLst>
                            <p:childTnLst>
                              <p:par>
                                <p:cTn id="17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3500"/>
                            </p:stCondLst>
                            <p:childTnLst>
                              <p:par>
                                <p:cTn id="21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u="sng" dirty="0"/>
              <a:t>Inhalace v léčbě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sz="4800" dirty="0"/>
              <a:t>Na běžných odděleních se setkáváme s </a:t>
            </a:r>
            <a:r>
              <a:rPr lang="cs-CZ" sz="4800" b="1" dirty="0"/>
              <a:t>kapesními inhalátory a elektrickými inhalačními přístroji.</a:t>
            </a:r>
            <a:endParaRPr lang="cs-CZ" sz="48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/>
              <a:t>Pokyny k provedení inhalace: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514350" lvl="0" indent="-514350">
              <a:buFont typeface="+mj-lt"/>
              <a:buAutoNum type="arabicPeriod"/>
            </a:pPr>
            <a:r>
              <a:rPr lang="cs-CZ" dirty="0"/>
              <a:t>Inhalovaný roztok a délku inhalace určí lékař.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Nemocný má k inhalaci přistupovat uklidněn.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Vlasy a krk si chrání ručníkem, okolí úst krémem.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Při inhalaci pohodlně sedí v rovném sedu, ústí aplikátoru je ve výši úst.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Volně, pomalu a klidně dýchá.</a:t>
            </a:r>
          </a:p>
          <a:p>
            <a:pPr marL="514350" lvl="0" indent="-514350">
              <a:buFont typeface="+mj-lt"/>
              <a:buAutoNum type="arabicPeriod"/>
            </a:pPr>
            <a:r>
              <a:rPr lang="cs-CZ" dirty="0"/>
              <a:t>Tvořící se hleny nepolyká, ale vyplivuje do </a:t>
            </a:r>
            <a:r>
              <a:rPr lang="cs-CZ" dirty="0" err="1"/>
              <a:t>emitní</a:t>
            </a:r>
            <a:r>
              <a:rPr lang="cs-CZ" dirty="0"/>
              <a:t> misky. </a:t>
            </a:r>
          </a:p>
          <a:p>
            <a:pPr marL="514350" indent="-514350">
              <a:buFont typeface="+mj-lt"/>
              <a:buAutoNum type="arabicPeriod"/>
            </a:pPr>
            <a:r>
              <a:rPr lang="cs-CZ" dirty="0"/>
              <a:t>Po inhalaci nemocnému otřeme obličej a krk a po dobu 30 minut nemá vycházet ven, pít studené či teplé nápoje, hlasitě mluvit a kouřit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1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5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1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4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Kontrolní otázky a cvičení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pPr algn="ctr">
              <a:buNone/>
            </a:pPr>
            <a:r>
              <a:rPr lang="cs-CZ" b="1" dirty="0" smtClean="0"/>
              <a:t>Otázky</a:t>
            </a:r>
          </a:p>
          <a:p>
            <a:pPr marL="514350" indent="-514350">
              <a:buAutoNum type="arabicPeriod"/>
            </a:pPr>
            <a:r>
              <a:rPr lang="cs-CZ" dirty="0" smtClean="0"/>
              <a:t>Jaké léky se aplikují dýchacími cestami, jak se aplikace jmenuje?</a:t>
            </a:r>
          </a:p>
          <a:p>
            <a:pPr marL="514350" indent="-514350">
              <a:buAutoNum type="arabicPeriod"/>
            </a:pPr>
            <a:r>
              <a:rPr lang="cs-CZ" dirty="0" smtClean="0"/>
              <a:t>Vyjmenuj a popiš druhy inhalace, čím se provádí umělá inhalace.</a:t>
            </a:r>
          </a:p>
          <a:p>
            <a:pPr marL="514350" indent="-514350">
              <a:buAutoNum type="arabicPeriod"/>
            </a:pPr>
            <a:r>
              <a:rPr lang="cs-CZ" dirty="0" smtClean="0"/>
              <a:t>Jaký je účel inhalace, druhy inhalátorů?</a:t>
            </a:r>
          </a:p>
          <a:p>
            <a:pPr marL="514350" indent="-514350">
              <a:buAutoNum type="arabicPeriod"/>
            </a:pPr>
            <a:r>
              <a:rPr lang="cs-CZ" dirty="0" smtClean="0"/>
              <a:t>Vyjmenuj pokyny k provedení inhalace. 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pPr algn="ctr">
              <a:buNone/>
            </a:pPr>
            <a:r>
              <a:rPr lang="cs-CZ" b="1" dirty="0" smtClean="0"/>
              <a:t>Úkol</a:t>
            </a:r>
          </a:p>
          <a:p>
            <a:pPr algn="ctr">
              <a:buNone/>
            </a:pPr>
            <a:endParaRPr lang="cs-CZ" b="1" dirty="0" smtClean="0"/>
          </a:p>
          <a:p>
            <a:pPr algn="ctr">
              <a:buNone/>
            </a:pPr>
            <a:r>
              <a:rPr lang="cs-CZ" dirty="0" smtClean="0"/>
              <a:t>Vyhledej druhy léků k inhalaci a druhy inhalátorů.</a:t>
            </a:r>
          </a:p>
          <a:p>
            <a:pPr algn="ctr">
              <a:buNone/>
            </a:pPr>
            <a:endParaRPr lang="cs-CZ" dirty="0" smtClean="0"/>
          </a:p>
          <a:p>
            <a:pPr algn="ctr">
              <a:buNone/>
            </a:pPr>
            <a:r>
              <a:rPr lang="cs-CZ" dirty="0" smtClean="0"/>
              <a:t>Využij a pracuj s internetovými zdroji.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3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8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3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8" dur="5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8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3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" fill="hold">
                            <p:stCondLst>
                              <p:cond delay="500"/>
                            </p:stCondLst>
                            <p:childTnLst>
                              <p:par>
                                <p:cTn id="35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37" dur="1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8" fill="hold">
                            <p:stCondLst>
                              <p:cond delay="1500"/>
                            </p:stCondLst>
                            <p:childTnLst>
                              <p:par>
                                <p:cTn id="39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1" dur="1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2500"/>
                            </p:stCondLst>
                            <p:childTnLst>
                              <p:par>
                                <p:cTn id="43" presetID="2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edge">
                                      <p:cBhvr>
                                        <p:cTn id="45" dur="1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  <p:bldP spid="6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5" name="Rectangle 1"/>
          <p:cNvSpPr>
            <a:spLocks noChangeArrowheads="1"/>
          </p:cNvSpPr>
          <p:nvPr/>
        </p:nvSpPr>
        <p:spPr bwMode="auto">
          <a:xfrm>
            <a:off x="179512" y="-347041"/>
            <a:ext cx="8820472" cy="7109639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32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alibri" pitchFamily="34" charset="0"/>
                <a:ea typeface="Calibri" pitchFamily="34" charset="0"/>
                <a:cs typeface="Times New Roman" pitchFamily="18" charset="0"/>
              </a:rPr>
              <a:t>Použité zdroje</a:t>
            </a:r>
          </a:p>
          <a:p>
            <a:pPr marL="0" marR="0" lvl="0" indent="0" algn="ctr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32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Ošetřovatelství 2 pro SZŠ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PhDr. Marie Rozsypalová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PhDr. Eva </a:t>
            </a:r>
            <a:r>
              <a:rPr kumimoji="0" lang="cs-CZ" sz="2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Haladová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Mgr. Alena Šafránková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Char char="•"/>
              <a:tabLst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Nakladatelství </a:t>
            </a:r>
            <a:r>
              <a:rPr kumimoji="0" lang="cs-CZ" sz="28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Informatorium</a:t>
            </a: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 spol. s.r.o.</a:t>
            </a: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>
              <a:buFont typeface="Arial" pitchFamily="34" charset="0"/>
              <a:buChar char="•"/>
            </a:pPr>
            <a:r>
              <a:rPr kumimoji="0" lang="cs-CZ" sz="28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ea typeface="Calibri" pitchFamily="34" charset="0"/>
                <a:cs typeface="Times New Roman" pitchFamily="18" charset="0"/>
              </a:rPr>
              <a:t>ISBN 80-86073-97-1 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/>
              <a:t>NEZNÁMÝ. </a:t>
            </a:r>
            <a:r>
              <a:rPr lang="cs-CZ" sz="2800" i="1" dirty="0" err="1" smtClean="0"/>
              <a:t>Elromed.sk</a:t>
            </a:r>
            <a:r>
              <a:rPr lang="cs-CZ" sz="2800" dirty="0" smtClean="0"/>
              <a:t> [online]. [cit. 28.11.2013]. Dostupný na WWW: </a:t>
            </a:r>
            <a:r>
              <a:rPr lang="cs-CZ" sz="2800" dirty="0" smtClean="0"/>
              <a:t>http://www.</a:t>
            </a:r>
            <a:r>
              <a:rPr lang="cs-CZ" sz="2800" dirty="0" err="1" smtClean="0"/>
              <a:t>elromed.sk</a:t>
            </a:r>
            <a:r>
              <a:rPr lang="cs-CZ" sz="2800" dirty="0" smtClean="0"/>
              <a:t>/www-</a:t>
            </a:r>
            <a:r>
              <a:rPr lang="cs-CZ" sz="2800" dirty="0" err="1" smtClean="0"/>
              <a:t>elromed</a:t>
            </a:r>
            <a:r>
              <a:rPr lang="cs-CZ" sz="2800" dirty="0" smtClean="0"/>
              <a:t>-</a:t>
            </a:r>
            <a:r>
              <a:rPr lang="cs-CZ" sz="2800" dirty="0" err="1" smtClean="0"/>
              <a:t>sk</a:t>
            </a:r>
            <a:r>
              <a:rPr lang="cs-CZ" sz="2800" dirty="0" smtClean="0"/>
              <a:t>/</a:t>
            </a:r>
            <a:r>
              <a:rPr lang="cs-CZ" sz="2800" dirty="0" err="1" smtClean="0"/>
              <a:t>eshop</a:t>
            </a:r>
            <a:r>
              <a:rPr lang="cs-CZ" sz="2800" dirty="0" smtClean="0"/>
              <a:t>/0/0/5/16-OMRON-</a:t>
            </a:r>
            <a:r>
              <a:rPr lang="cs-CZ" sz="2800" dirty="0" err="1" smtClean="0"/>
              <a:t>Comp</a:t>
            </a:r>
            <a:r>
              <a:rPr lang="cs-CZ" sz="2800" dirty="0" smtClean="0"/>
              <a:t>-</a:t>
            </a:r>
            <a:r>
              <a:rPr lang="cs-CZ" sz="2800" dirty="0" err="1" smtClean="0"/>
              <a:t>Air</a:t>
            </a:r>
            <a:r>
              <a:rPr lang="cs-CZ" sz="2800" dirty="0" smtClean="0"/>
              <a:t>-C29-</a:t>
            </a:r>
            <a:r>
              <a:rPr lang="cs-CZ" sz="2800" dirty="0" err="1" smtClean="0"/>
              <a:t>kompresorovy</a:t>
            </a:r>
            <a:r>
              <a:rPr lang="cs-CZ" sz="2800" dirty="0" smtClean="0"/>
              <a:t>-</a:t>
            </a:r>
            <a:r>
              <a:rPr lang="cs-CZ" sz="2800" dirty="0" err="1" smtClean="0"/>
              <a:t>inhalator</a:t>
            </a:r>
            <a:r>
              <a:rPr lang="cs-CZ" sz="2800" dirty="0" smtClean="0"/>
              <a:t>-</a:t>
            </a:r>
            <a:r>
              <a:rPr lang="cs-CZ" sz="2800" dirty="0" err="1" smtClean="0"/>
              <a:t>pre</a:t>
            </a:r>
            <a:r>
              <a:rPr lang="cs-CZ" sz="2800" dirty="0" smtClean="0"/>
              <a:t>-</a:t>
            </a:r>
            <a:r>
              <a:rPr lang="cs-CZ" sz="2800" dirty="0" err="1" smtClean="0"/>
              <a:t>domace</a:t>
            </a:r>
            <a:r>
              <a:rPr lang="cs-CZ" sz="2800" dirty="0" smtClean="0"/>
              <a:t>-a-</a:t>
            </a:r>
            <a:r>
              <a:rPr lang="cs-CZ" sz="2800" dirty="0" err="1" smtClean="0"/>
              <a:t>ambulantne</a:t>
            </a:r>
            <a:r>
              <a:rPr lang="cs-CZ" sz="2800" dirty="0" smtClean="0"/>
              <a:t>-</a:t>
            </a:r>
            <a:r>
              <a:rPr lang="cs-CZ" sz="2800" dirty="0" err="1" smtClean="0"/>
              <a:t>pouzivanie</a:t>
            </a:r>
            <a:endParaRPr lang="cs-CZ" sz="2800" dirty="0" smtClean="0"/>
          </a:p>
          <a:p>
            <a:pPr>
              <a:buFont typeface="Arial" pitchFamily="34" charset="0"/>
              <a:buChar char="•"/>
            </a:pPr>
            <a:endParaRPr lang="cs-CZ" sz="2800" dirty="0" smtClean="0"/>
          </a:p>
          <a:p>
            <a:r>
              <a:rPr lang="cs-CZ" sz="2800" dirty="0" smtClean="0"/>
              <a:t/>
            </a:r>
            <a:br>
              <a:rPr lang="cs-CZ" sz="2800" dirty="0" smtClean="0"/>
            </a:b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alibri" pitchFamily="34" charset="0"/>
              <a:ea typeface="Calibri" pitchFamily="34" charset="0"/>
              <a:cs typeface="Times New Roman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256</Words>
  <Application>Microsoft Office PowerPoint</Application>
  <PresentationFormat>Předvádění na obrazovce (4:3)</PresentationFormat>
  <Paragraphs>85</Paragraphs>
  <Slides>10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Anotace</vt:lpstr>
      <vt:lpstr> Podávání léků do dýchacího ústrojí </vt:lpstr>
      <vt:lpstr> Inhalace léčebných látek </vt:lpstr>
      <vt:lpstr>Snímek 5</vt:lpstr>
      <vt:lpstr> Účel inhalace </vt:lpstr>
      <vt:lpstr>Inhalace v léčbě</vt:lpstr>
      <vt:lpstr>Pokyny k provedení inhalace:</vt:lpstr>
      <vt:lpstr>Kontrolní otázky a cvičení</vt:lpstr>
      <vt:lpstr>Snímek 10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Podávání léků do dýchacího ústrojí </dc:title>
  <dc:creator>Admin</dc:creator>
  <cp:lastModifiedBy>Dum</cp:lastModifiedBy>
  <cp:revision>11</cp:revision>
  <dcterms:created xsi:type="dcterms:W3CDTF">2013-10-13T17:00:32Z</dcterms:created>
  <dcterms:modified xsi:type="dcterms:W3CDTF">2014-02-23T10:49:04Z</dcterms:modified>
</cp:coreProperties>
</file>