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notesSlides/notesSlide1.xml" ContentType="application/vnd.openxmlformats-officedocument.presentationml.notesSlide+xml"/>
  <Default Extension="png" ContentType="image/png"/>
  <Override PartName="/ppt/notesSlides/notesSlide2.xml" ContentType="application/vnd.openxmlformats-officedocument.presentationml.notesSlide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3"/>
  </p:notesMasterIdLst>
  <p:sldIdLst>
    <p:sldId id="265" r:id="rId2"/>
    <p:sldId id="264" r:id="rId3"/>
    <p:sldId id="256" r:id="rId4"/>
    <p:sldId id="257" r:id="rId5"/>
    <p:sldId id="258" r:id="rId6"/>
    <p:sldId id="259" r:id="rId7"/>
    <p:sldId id="260" r:id="rId8"/>
    <p:sldId id="261" r:id="rId9"/>
    <p:sldId id="262" r:id="rId10"/>
    <p:sldId id="263" r:id="rId11"/>
    <p:sldId id="266" r:id="rId12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017" autoAdjust="0"/>
  </p:normalViewPr>
  <p:slideViewPr>
    <p:cSldViewPr>
      <p:cViewPr varScale="1">
        <p:scale>
          <a:sx n="103" d="100"/>
          <a:sy n="103" d="100"/>
        </p:scale>
        <p:origin x="-204" y="-84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notesMaster" Target="notesMasters/notesMaster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viewProps" Target="view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presProps" Target="pres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96CAE791-8501-4F64-8393-F87DDB31AE54}" type="datetimeFigureOut">
              <a:rPr lang="cs-CZ" smtClean="0"/>
              <a:pPr/>
              <a:t>23.2.2014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7450D1FE-AD41-4BCE-B885-8E407E897C4A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baseline="0" dirty="0" smtClean="0"/>
          </a:p>
          <a:p>
            <a:pPr marL="0" marR="0" lvl="1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lang="cs-CZ" sz="2000" dirty="0" smtClean="0">
              <a:effectLst/>
            </a:endParaRPr>
          </a:p>
          <a:p>
            <a:endParaRPr lang="cs-CZ" dirty="0"/>
          </a:p>
        </p:txBody>
      </p:sp>
      <p:sp>
        <p:nvSpPr>
          <p:cNvPr id="5" name="Zástupný symbol pro záhlaví 4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r>
              <a:rPr lang="cs-CZ" smtClean="0"/>
              <a:t>VY_32_INOVACE_1/20A-ICT/PE/ON</a:t>
            </a:r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082622493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450D1FE-AD41-4BCE-B885-8E407E897C4A}" type="slidenum">
              <a:rPr lang="cs-CZ" smtClean="0"/>
              <a:pPr/>
              <a:t>5</a:t>
            </a:fld>
            <a:endParaRPr lang="cs-CZ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337279-AC3E-45AE-8FAF-1C44DD5F6FF9}" type="datetimeFigureOut">
              <a:rPr lang="cs-CZ" smtClean="0"/>
              <a:pPr/>
              <a:t>23.2.2014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ED2E67-C71B-41BA-93F4-F1F5FEE3A5E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337279-AC3E-45AE-8FAF-1C44DD5F6FF9}" type="datetimeFigureOut">
              <a:rPr lang="cs-CZ" smtClean="0"/>
              <a:pPr/>
              <a:t>23.2.2014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ED2E67-C71B-41BA-93F4-F1F5FEE3A5E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337279-AC3E-45AE-8FAF-1C44DD5F6FF9}" type="datetimeFigureOut">
              <a:rPr lang="cs-CZ" smtClean="0"/>
              <a:pPr/>
              <a:t>23.2.2014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ED2E67-C71B-41BA-93F4-F1F5FEE3A5E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337279-AC3E-45AE-8FAF-1C44DD5F6FF9}" type="datetimeFigureOut">
              <a:rPr lang="cs-CZ" smtClean="0"/>
              <a:pPr/>
              <a:t>23.2.2014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ED2E67-C71B-41BA-93F4-F1F5FEE3A5E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337279-AC3E-45AE-8FAF-1C44DD5F6FF9}" type="datetimeFigureOut">
              <a:rPr lang="cs-CZ" smtClean="0"/>
              <a:pPr/>
              <a:t>23.2.2014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ED2E67-C71B-41BA-93F4-F1F5FEE3A5E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337279-AC3E-45AE-8FAF-1C44DD5F6FF9}" type="datetimeFigureOut">
              <a:rPr lang="cs-CZ" smtClean="0"/>
              <a:pPr/>
              <a:t>23.2.2014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ED2E67-C71B-41BA-93F4-F1F5FEE3A5E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337279-AC3E-45AE-8FAF-1C44DD5F6FF9}" type="datetimeFigureOut">
              <a:rPr lang="cs-CZ" smtClean="0"/>
              <a:pPr/>
              <a:t>23.2.2014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ED2E67-C71B-41BA-93F4-F1F5FEE3A5E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337279-AC3E-45AE-8FAF-1C44DD5F6FF9}" type="datetimeFigureOut">
              <a:rPr lang="cs-CZ" smtClean="0"/>
              <a:pPr/>
              <a:t>23.2.2014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ED2E67-C71B-41BA-93F4-F1F5FEE3A5E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337279-AC3E-45AE-8FAF-1C44DD5F6FF9}" type="datetimeFigureOut">
              <a:rPr lang="cs-CZ" smtClean="0"/>
              <a:pPr/>
              <a:t>23.2.2014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ED2E67-C71B-41BA-93F4-F1F5FEE3A5E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337279-AC3E-45AE-8FAF-1C44DD5F6FF9}" type="datetimeFigureOut">
              <a:rPr lang="cs-CZ" smtClean="0"/>
              <a:pPr/>
              <a:t>23.2.2014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ED2E67-C71B-41BA-93F4-F1F5FEE3A5E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337279-AC3E-45AE-8FAF-1C44DD5F6FF9}" type="datetimeFigureOut">
              <a:rPr lang="cs-CZ" smtClean="0"/>
              <a:pPr/>
              <a:t>23.2.2014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ED2E67-C71B-41BA-93F4-F1F5FEE3A5E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B337279-AC3E-45AE-8FAF-1C44DD5F6FF9}" type="datetimeFigureOut">
              <a:rPr lang="cs-CZ" smtClean="0"/>
              <a:pPr/>
              <a:t>23.2.2014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70ED2E67-C71B-41BA-93F4-F1F5FEE3A5EB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4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4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Obdélník 5"/>
          <p:cNvSpPr/>
          <p:nvPr/>
        </p:nvSpPr>
        <p:spPr>
          <a:xfrm>
            <a:off x="4860032" y="404664"/>
            <a:ext cx="237566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dirty="0" smtClean="0"/>
              <a:t> </a:t>
            </a:r>
            <a:endParaRPr lang="cs-CZ" dirty="0"/>
          </a:p>
        </p:txBody>
      </p:sp>
      <p:sp>
        <p:nvSpPr>
          <p:cNvPr id="2" name="Rectangle 2"/>
          <p:cNvSpPr>
            <a:spLocks noChangeArrowheads="1"/>
          </p:cNvSpPr>
          <p:nvPr/>
        </p:nvSpPr>
        <p:spPr bwMode="auto">
          <a:xfrm>
            <a:off x="0" y="0"/>
            <a:ext cx="91440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cs-CZ"/>
          </a:p>
        </p:txBody>
      </p:sp>
      <p:graphicFrame>
        <p:nvGraphicFramePr>
          <p:cNvPr id="4" name="Tabulka 3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xmlns="" val="2781400398"/>
              </p:ext>
            </p:extLst>
          </p:nvPr>
        </p:nvGraphicFramePr>
        <p:xfrm>
          <a:off x="467544" y="2060848"/>
          <a:ext cx="8280919" cy="4608512"/>
        </p:xfrm>
        <a:graphic>
          <a:graphicData uri="http://schemas.openxmlformats.org/drawingml/2006/table">
            <a:tbl>
              <a:tblPr firstRow="1" firstCol="1">
                <a:tableStyleId>{2D5ABB26-0587-4C30-8999-92F81FD0307C}</a:tableStyleId>
              </a:tblPr>
              <a:tblGrid>
                <a:gridCol w="1900962"/>
                <a:gridCol w="6379957"/>
              </a:tblGrid>
              <a:tr h="43953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dirty="0">
                          <a:effectLst/>
                        </a:rPr>
                        <a:t>Číslo projektu</a:t>
                      </a:r>
                      <a:endParaRPr lang="cs-CZ" sz="20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lvl="1">
                        <a:lnSpc>
                          <a:spcPct val="115000"/>
                        </a:lnSpc>
                        <a:spcAft>
                          <a:spcPts val="0"/>
                        </a:spcAft>
                        <a:tabLst>
                          <a:tab pos="638175" algn="l"/>
                        </a:tabLst>
                      </a:pPr>
                      <a:r>
                        <a:rPr lang="cs-CZ" sz="2000" dirty="0" smtClean="0">
                          <a:effectLst/>
                        </a:rPr>
                        <a:t>CZ.1.07</a:t>
                      </a:r>
                      <a:r>
                        <a:rPr lang="cs-CZ" sz="2000" dirty="0">
                          <a:effectLst/>
                        </a:rPr>
                        <a:t>/ 1.5.00/34.0673	</a:t>
                      </a:r>
                      <a:endParaRPr lang="cs-CZ" sz="20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43953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dirty="0" smtClean="0">
                          <a:effectLst/>
                        </a:rPr>
                        <a:t>Název školy</a:t>
                      </a:r>
                      <a:endParaRPr lang="cs-CZ" sz="20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lvl="1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dirty="0" smtClean="0">
                          <a:effectLst/>
                        </a:rPr>
                        <a:t>SOU a ZŠ Planá, Kostelní 129, Planá</a:t>
                      </a:r>
                      <a:endParaRPr lang="cs-CZ" sz="20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439530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>
                          <a:tab pos="612775" algn="l"/>
                        </a:tabLst>
                        <a:defRPr/>
                      </a:pPr>
                      <a:r>
                        <a:rPr lang="cs-CZ" sz="2000" dirty="0" smtClean="0">
                          <a:effectLst/>
                        </a:rPr>
                        <a:t>Vzdělávací oblast</a:t>
                      </a:r>
                      <a:endParaRPr lang="cs-CZ" sz="2000" dirty="0" smtClean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marL="457200" marR="0" lvl="1" indent="0" algn="l" defTabSz="914400" rtl="0" eaLnBrk="1" fontAlgn="auto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2000" dirty="0" smtClean="0">
                          <a:effectLst/>
                          <a:latin typeface="+mn-lt"/>
                          <a:ea typeface="Calibri"/>
                          <a:cs typeface="Times New Roman"/>
                        </a:rPr>
                        <a:t>Ošetřovatelství a klinické obory</a:t>
                      </a:r>
                    </a:p>
                  </a:txBody>
                  <a:tcPr marL="68580" marR="68580" marT="0" marB="0" anchor="ctr"/>
                </a:tc>
              </a:tr>
              <a:tr h="43953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  <a:tabLst>
                          <a:tab pos="612775" algn="l"/>
                        </a:tabLst>
                      </a:pPr>
                      <a:r>
                        <a:rPr lang="cs-CZ" sz="2000" dirty="0" smtClean="0">
                          <a:effectLst/>
                          <a:latin typeface="Calibri"/>
                          <a:ea typeface="Calibri"/>
                          <a:cs typeface="Times New Roman"/>
                        </a:rPr>
                        <a:t>Předmět</a:t>
                      </a:r>
                      <a:endParaRPr lang="cs-CZ" sz="20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lvl="1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dirty="0" smtClean="0">
                          <a:effectLst/>
                          <a:latin typeface="Calibri"/>
                          <a:ea typeface="Calibri"/>
                          <a:cs typeface="Times New Roman"/>
                        </a:rPr>
                        <a:t>Teorie Ošetřovatelství</a:t>
                      </a:r>
                      <a:endParaRPr lang="cs-CZ" sz="20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43953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dirty="0">
                          <a:effectLst/>
                        </a:rPr>
                        <a:t>Tematický okruh</a:t>
                      </a:r>
                      <a:endParaRPr lang="cs-CZ" sz="20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lvl="1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dirty="0" smtClean="0">
                          <a:effectLst/>
                          <a:latin typeface="Calibri"/>
                          <a:ea typeface="Calibri"/>
                          <a:cs typeface="Times New Roman"/>
                        </a:rPr>
                        <a:t>Odběr </a:t>
                      </a:r>
                      <a:r>
                        <a:rPr lang="cs-CZ" sz="2000" smtClean="0">
                          <a:effectLst/>
                          <a:latin typeface="Calibri"/>
                          <a:ea typeface="Calibri"/>
                          <a:cs typeface="Times New Roman"/>
                        </a:rPr>
                        <a:t>biologického materiálu</a:t>
                      </a:r>
                      <a:endParaRPr lang="cs-CZ" sz="20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439530">
                <a:tc>
                  <a:txBody>
                    <a:bodyPr/>
                    <a:lstStyle/>
                    <a:p>
                      <a:pPr marL="0" marR="0" lvl="1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2000" dirty="0" smtClean="0">
                          <a:effectLst/>
                        </a:rPr>
                        <a:t>Název materiálu</a:t>
                      </a:r>
                      <a:endParaRPr lang="cs-CZ" sz="2000" dirty="0" smtClean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marL="457200" marR="0" lvl="2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2000" b="0" u="none" dirty="0" smtClean="0">
                          <a:effectLst/>
                          <a:latin typeface="+mj-lt"/>
                          <a:ea typeface="Calibri"/>
                          <a:cs typeface="Times New Roman"/>
                        </a:rPr>
                        <a:t>Infúze</a:t>
                      </a:r>
                      <a:endParaRPr lang="cs-CZ" sz="2000" b="0" u="none" dirty="0" smtClean="0">
                        <a:effectLst/>
                        <a:latin typeface="+mj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439530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2000" dirty="0" smtClean="0">
                          <a:effectLst/>
                        </a:rPr>
                        <a:t>Číslo materiálu</a:t>
                      </a:r>
                      <a:endParaRPr lang="cs-CZ" sz="2000" dirty="0" smtClean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marL="457200" marR="0" lvl="2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2000" dirty="0" smtClean="0">
                          <a:effectLst/>
                        </a:rPr>
                        <a:t>VY_32_INOVACE_5C_TOŠ_17(20)</a:t>
                      </a:r>
                    </a:p>
                  </a:txBody>
                  <a:tcPr marL="68580" marR="68580" marT="0" marB="0" anchor="ctr"/>
                </a:tc>
              </a:tr>
              <a:tr h="439530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2000" dirty="0" smtClean="0">
                          <a:effectLst/>
                        </a:rPr>
                        <a:t>Autor	</a:t>
                      </a:r>
                      <a:endParaRPr lang="cs-CZ" sz="2000" dirty="0" smtClean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marL="457200" marR="0" lvl="1" indent="0" algn="l" defTabSz="914400" rtl="0" eaLnBrk="1" fontAlgn="auto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2000" dirty="0" smtClean="0">
                          <a:effectLst/>
                          <a:latin typeface="+mn-lt"/>
                          <a:ea typeface="Calibri"/>
                          <a:cs typeface="Times New Roman"/>
                        </a:rPr>
                        <a:t>Andrea Ječmenová</a:t>
                      </a:r>
                    </a:p>
                  </a:txBody>
                  <a:tcPr marL="68580" marR="68580" marT="0" marB="0" anchor="ctr"/>
                </a:tc>
              </a:tr>
              <a:tr h="43953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>
                          <a:effectLst/>
                        </a:rPr>
                        <a:t>Datum tvorby</a:t>
                      </a:r>
                      <a:endParaRPr lang="cs-CZ" sz="20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lvl="1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dirty="0" smtClean="0">
                          <a:effectLst/>
                        </a:rPr>
                        <a:t>01.09.2013</a:t>
                      </a:r>
                      <a:endParaRPr lang="cs-CZ" sz="20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652742">
                <a:tc gridSpan="2"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dirty="0" smtClean="0">
                          <a:effectLst/>
                        </a:rPr>
                        <a:t>Všechna neocitovaná díla jsou </a:t>
                      </a:r>
                      <a:r>
                        <a:rPr lang="cs-CZ" sz="2000" smtClean="0">
                          <a:effectLst/>
                        </a:rPr>
                        <a:t>dílem autora.</a:t>
                      </a:r>
                      <a:endParaRPr lang="cs-CZ" sz="20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</a:tbl>
          </a:graphicData>
        </a:graphic>
      </p:graphicFrame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0" y="-27384"/>
            <a:ext cx="9144000" cy="199813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xmlns="" val="3955029417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2000"/>
    </mc:Choice>
    <mc:Fallback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pPr lvl="0"/>
            <a:r>
              <a:rPr lang="cs-CZ" dirty="0" smtClean="0"/>
              <a:t>Prezentace Microsoft PowerPoint studentům přibližuje náročnost zdravotnického povolání.</a:t>
            </a:r>
          </a:p>
          <a:p>
            <a:pPr lvl="0">
              <a:buNone/>
            </a:pPr>
            <a:endParaRPr lang="cs-CZ" dirty="0" smtClean="0"/>
          </a:p>
          <a:p>
            <a:pPr lvl="0"/>
            <a:r>
              <a:rPr lang="cs-CZ" dirty="0" smtClean="0"/>
              <a:t>Prezentace je určena jako podpůrný materiál k výkladu učitele, lze použít i k opakování učiva.</a:t>
            </a:r>
          </a:p>
          <a:p>
            <a:pPr>
              <a:buNone/>
            </a:pPr>
            <a:endParaRPr lang="cs-CZ" dirty="0" smtClean="0"/>
          </a:p>
          <a:p>
            <a:r>
              <a:rPr lang="cs-CZ" dirty="0" smtClean="0"/>
              <a:t>Cílem prezentace je studentům vštípit, jakými způsoby se podávají léky, správné postupy podání léků a význam užívání léků.</a:t>
            </a:r>
          </a:p>
          <a:p>
            <a:pPr>
              <a:buNone/>
            </a:pPr>
            <a:endParaRPr lang="cs-CZ" dirty="0"/>
          </a:p>
        </p:txBody>
      </p:sp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/>
              <a:t>Infúze</a:t>
            </a:r>
            <a:endParaRPr lang="cs-CZ" dirty="0"/>
          </a:p>
        </p:txBody>
      </p:sp>
      <p:sp>
        <p:nvSpPr>
          <p:cNvPr id="6" name="Zástupný symbol pro obsah 5"/>
          <p:cNvSpPr>
            <a:spLocks noGrp="1"/>
          </p:cNvSpPr>
          <p:nvPr>
            <p:ph sz="half" idx="1"/>
          </p:nvPr>
        </p:nvSpPr>
        <p:spPr/>
        <p:txBody>
          <a:bodyPr>
            <a:normAutofit lnSpcReduction="10000"/>
          </a:bodyPr>
          <a:lstStyle/>
          <a:p>
            <a:pPr>
              <a:buFont typeface="Wingdings" pitchFamily="2" charset="2"/>
              <a:buChar char="Ø"/>
            </a:pPr>
            <a:r>
              <a:rPr lang="cs-CZ" dirty="0"/>
              <a:t>Infúze je podání většího množství tekutiny do organismu jinou cestou než trávicím ústrojím</a:t>
            </a:r>
            <a:r>
              <a:rPr lang="cs-CZ" dirty="0" smtClean="0"/>
              <a:t>.</a:t>
            </a:r>
          </a:p>
          <a:p>
            <a:pPr>
              <a:buFont typeface="Wingdings" pitchFamily="2" charset="2"/>
              <a:buChar char="Ø"/>
            </a:pPr>
            <a:endParaRPr lang="cs-CZ" dirty="0"/>
          </a:p>
          <a:p>
            <a:pPr>
              <a:buFont typeface="Wingdings" pitchFamily="2" charset="2"/>
              <a:buChar char="Ø"/>
            </a:pPr>
            <a:r>
              <a:rPr lang="cs-CZ" dirty="0"/>
              <a:t>Aplikuje se většinou přímo do krevního oběhu intravenózní cestou, výjimečně subkutánně.</a:t>
            </a:r>
          </a:p>
        </p:txBody>
      </p:sp>
      <p:pic>
        <p:nvPicPr>
          <p:cNvPr id="5" name="Zástupný symbol pro obsah 4" descr="tinypic.com.jpg"/>
          <p:cNvPicPr>
            <a:picLocks noGrp="1" noChangeAspect="1"/>
          </p:cNvPicPr>
          <p:nvPr>
            <p:ph sz="half" idx="2"/>
          </p:nvPr>
        </p:nvPicPr>
        <p:blipFill>
          <a:blip r:embed="rId2" cstate="print"/>
          <a:stretch>
            <a:fillRect/>
          </a:stretch>
        </p:blipFill>
        <p:spPr>
          <a:xfrm>
            <a:off x="4499992" y="1988840"/>
            <a:ext cx="4180287" cy="2952328"/>
          </a:xfrm>
        </p:spPr>
      </p:pic>
      <p:sp>
        <p:nvSpPr>
          <p:cNvPr id="8" name="TextovéPole 7"/>
          <p:cNvSpPr txBox="1"/>
          <p:nvPr/>
        </p:nvSpPr>
        <p:spPr>
          <a:xfrm>
            <a:off x="6084168" y="6453336"/>
            <a:ext cx="288032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cs-CZ" dirty="0" smtClean="0"/>
              <a:t>Andrea Ječmenová 2013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4" presetClass="entr" presetSubtype="1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7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1000"/>
                            </p:stCondLst>
                            <p:childTnLst>
                              <p:par>
                                <p:cTn id="9" presetID="14" presetClass="entr" presetSubtype="1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1" dur="1000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2000"/>
                            </p:stCondLst>
                            <p:childTnLst>
                              <p:par>
                                <p:cTn id="13" presetID="14" presetClass="entr" presetSubtype="1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5" dur="1000"/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3000"/>
                            </p:stCondLst>
                            <p:childTnLst>
                              <p:par>
                                <p:cTn id="17" presetID="2" presetClass="entr" presetSubtype="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6" grpId="0" build="p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Nadpis 4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u="sng" dirty="0"/>
              <a:t>Důvody k podání infúze </a:t>
            </a:r>
            <a:endParaRPr lang="cs-CZ" dirty="0"/>
          </a:p>
        </p:txBody>
      </p:sp>
      <p:sp>
        <p:nvSpPr>
          <p:cNvPr id="6" name="Zástupný symbol pro obsah 5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>
              <a:buFont typeface="Wingdings" pitchFamily="2" charset="2"/>
              <a:buChar char="Ø"/>
            </a:pPr>
            <a:r>
              <a:rPr lang="cs-CZ" dirty="0"/>
              <a:t>Nadměrná ztráta </a:t>
            </a:r>
            <a:r>
              <a:rPr lang="cs-CZ" dirty="0" smtClean="0"/>
              <a:t>tekutin </a:t>
            </a:r>
            <a:r>
              <a:rPr lang="cs-CZ" dirty="0"/>
              <a:t>průjmy, zvracením, nadměrným močením, pocením</a:t>
            </a:r>
          </a:p>
          <a:p>
            <a:pPr lvl="0">
              <a:buFont typeface="Wingdings" pitchFamily="2" charset="2"/>
              <a:buChar char="Ø"/>
            </a:pPr>
            <a:r>
              <a:rPr lang="cs-CZ" dirty="0"/>
              <a:t>Omezený příjem potravy</a:t>
            </a:r>
          </a:p>
          <a:p>
            <a:pPr lvl="0">
              <a:buFont typeface="Wingdings" pitchFamily="2" charset="2"/>
              <a:buChar char="Ø"/>
            </a:pPr>
            <a:r>
              <a:rPr lang="cs-CZ" dirty="0"/>
              <a:t>Popáleniny většího rozsahu</a:t>
            </a:r>
          </a:p>
          <a:p>
            <a:pPr lvl="0">
              <a:buFont typeface="Wingdings" pitchFamily="2" charset="2"/>
              <a:buChar char="Ø"/>
            </a:pPr>
            <a:r>
              <a:rPr lang="cs-CZ" dirty="0"/>
              <a:t>Ztráta krve</a:t>
            </a:r>
          </a:p>
          <a:p>
            <a:pPr lvl="0">
              <a:buFont typeface="Wingdings" pitchFamily="2" charset="2"/>
              <a:buChar char="Ø"/>
            </a:pPr>
            <a:r>
              <a:rPr lang="cs-CZ" dirty="0"/>
              <a:t>Potřeba udržet v organismu určitou hladinu léku po delší dobu</a:t>
            </a:r>
          </a:p>
          <a:p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>
                            <p:stCondLst>
                              <p:cond delay="1000"/>
                            </p:stCondLst>
                            <p:childTnLst>
                              <p:par>
                                <p:cTn id="10" presetID="18" presetClass="entr" presetSubtype="1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trips(downLeft)">
                                      <p:cBhvr>
                                        <p:cTn id="12" dur="1000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3" fill="hold">
                            <p:stCondLst>
                              <p:cond delay="2000"/>
                            </p:stCondLst>
                            <p:childTnLst>
                              <p:par>
                                <p:cTn id="14" presetID="18" presetClass="entr" presetSubtype="1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trips(downLeft)">
                                      <p:cBhvr>
                                        <p:cTn id="16" dur="1000"/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7" fill="hold">
                            <p:stCondLst>
                              <p:cond delay="3000"/>
                            </p:stCondLst>
                            <p:childTnLst>
                              <p:par>
                                <p:cTn id="18" presetID="18" presetClass="entr" presetSubtype="1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trips(downLeft)">
                                      <p:cBhvr>
                                        <p:cTn id="20" dur="1000"/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1" fill="hold">
                            <p:stCondLst>
                              <p:cond delay="4000"/>
                            </p:stCondLst>
                            <p:childTnLst>
                              <p:par>
                                <p:cTn id="22" presetID="18" presetClass="entr" presetSubtype="1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trips(downLeft)">
                                      <p:cBhvr>
                                        <p:cTn id="24" dur="1000"/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5" fill="hold">
                            <p:stCondLst>
                              <p:cond delay="5000"/>
                            </p:stCondLst>
                            <p:childTnLst>
                              <p:par>
                                <p:cTn id="26" presetID="18" presetClass="entr" presetSubtype="1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trips(downLeft)">
                                      <p:cBhvr>
                                        <p:cTn id="28" dur="1000"/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  <p:bldP spid="6" grpId="0" build="p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5" name="Rectangle 1"/>
          <p:cNvSpPr>
            <a:spLocks noChangeArrowheads="1"/>
          </p:cNvSpPr>
          <p:nvPr/>
        </p:nvSpPr>
        <p:spPr bwMode="auto">
          <a:xfrm>
            <a:off x="0" y="655530"/>
            <a:ext cx="9144000" cy="612475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just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2800" b="0" i="0" u="sng" strike="noStrike" cap="none" normalizeH="0" baseline="0" dirty="0" smtClean="0">
                <a:ln>
                  <a:noFill/>
                </a:ln>
                <a:solidFill>
                  <a:srgbClr val="00000A"/>
                </a:solidFill>
                <a:effectLst/>
                <a:ea typeface="SimSun"/>
                <a:cs typeface="Times New Roman" pitchFamily="18" charset="0"/>
              </a:rPr>
              <a:t>O tom, </a:t>
            </a:r>
            <a:r>
              <a:rPr kumimoji="0" lang="cs-CZ" sz="2800" b="1" i="0" u="sng" strike="noStrike" cap="none" normalizeH="0" baseline="0" dirty="0" smtClean="0">
                <a:ln>
                  <a:noFill/>
                </a:ln>
                <a:solidFill>
                  <a:srgbClr val="00000A"/>
                </a:solidFill>
                <a:effectLst/>
                <a:ea typeface="SimSun"/>
                <a:cs typeface="Times New Roman" pitchFamily="18" charset="0"/>
              </a:rPr>
              <a:t>zda nemocnému infúzi podat</a:t>
            </a:r>
            <a:r>
              <a:rPr kumimoji="0" lang="cs-CZ" sz="2800" b="0" i="0" u="sng" strike="noStrike" cap="none" normalizeH="0" baseline="0" dirty="0" smtClean="0">
                <a:ln>
                  <a:noFill/>
                </a:ln>
                <a:solidFill>
                  <a:srgbClr val="00000A"/>
                </a:solidFill>
                <a:effectLst/>
                <a:ea typeface="SimSun"/>
                <a:cs typeface="Times New Roman" pitchFamily="18" charset="0"/>
              </a:rPr>
              <a:t>, v jakém složení a v jakém </a:t>
            </a:r>
            <a:r>
              <a:rPr kumimoji="0" lang="cs-CZ" sz="2800" b="0" i="0" u="sng" strike="noStrike" cap="none" normalizeH="0" baseline="0" dirty="0" smtClean="0">
                <a:ln>
                  <a:noFill/>
                </a:ln>
                <a:solidFill>
                  <a:srgbClr val="00000A"/>
                </a:solidFill>
                <a:effectLst/>
                <a:ea typeface="SimSun"/>
                <a:cs typeface="Times New Roman" pitchFamily="18" charset="0"/>
              </a:rPr>
              <a:t>množství, </a:t>
            </a:r>
            <a:r>
              <a:rPr kumimoji="0" lang="cs-CZ" sz="2800" b="0" i="0" u="sng" strike="noStrike" cap="none" normalizeH="0" baseline="0" dirty="0" smtClean="0">
                <a:ln>
                  <a:noFill/>
                </a:ln>
                <a:solidFill>
                  <a:srgbClr val="00000A"/>
                </a:solidFill>
                <a:effectLst/>
                <a:ea typeface="SimSun"/>
                <a:cs typeface="Times New Roman" pitchFamily="18" charset="0"/>
              </a:rPr>
              <a:t>rozhodne </a:t>
            </a:r>
            <a:r>
              <a:rPr kumimoji="0" lang="cs-CZ" sz="2800" b="1" i="0" u="sng" strike="noStrike" cap="none" normalizeH="0" baseline="0" dirty="0" smtClean="0">
                <a:ln>
                  <a:noFill/>
                </a:ln>
                <a:solidFill>
                  <a:srgbClr val="00000A"/>
                </a:solidFill>
                <a:effectLst/>
                <a:ea typeface="SimSun"/>
                <a:cs typeface="Times New Roman" pitchFamily="18" charset="0"/>
              </a:rPr>
              <a:t>lékař:</a:t>
            </a:r>
            <a:endParaRPr kumimoji="0" lang="cs-CZ" sz="28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</a:endParaRPr>
          </a:p>
          <a:p>
            <a:pPr marL="0" marR="0" lvl="0" indent="0" algn="just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Wingdings" pitchFamily="2" charset="2"/>
              <a:buChar char="Ø"/>
              <a:tabLst/>
            </a:pPr>
            <a:r>
              <a:rPr kumimoji="0" lang="cs-CZ" sz="2800" b="0" i="0" u="none" strike="noStrike" cap="none" normalizeH="0" baseline="0" dirty="0" smtClean="0">
                <a:ln>
                  <a:noFill/>
                </a:ln>
                <a:solidFill>
                  <a:srgbClr val="00000A"/>
                </a:solidFill>
                <a:effectLst/>
                <a:ea typeface="SimSun"/>
                <a:cs typeface="Times New Roman" pitchFamily="18" charset="0"/>
              </a:rPr>
              <a:t>po posouzení celkového stavu nemocného a jeho subjektivních a objektivních příznacích</a:t>
            </a:r>
          </a:p>
          <a:p>
            <a:pPr marL="0" marR="0" lvl="0" indent="0" algn="just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Wingdings" pitchFamily="2" charset="2"/>
              <a:buChar char="Ø"/>
              <a:tabLst/>
            </a:pPr>
            <a:endParaRPr kumimoji="0" lang="cs-CZ" sz="2800" b="0" i="0" u="none" strike="noStrike" cap="none" normalizeH="0" baseline="0" dirty="0" smtClean="0">
              <a:ln>
                <a:noFill/>
              </a:ln>
              <a:solidFill>
                <a:srgbClr val="00000A"/>
              </a:solidFill>
              <a:effectLst/>
              <a:ea typeface="SimSun"/>
              <a:cs typeface="Times New Roman" pitchFamily="18" charset="0"/>
            </a:endParaRPr>
          </a:p>
          <a:p>
            <a:pPr marL="0" marR="0" lvl="0" indent="0" algn="just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Wingdings" pitchFamily="2" charset="2"/>
              <a:buChar char="Ø"/>
              <a:tabLst/>
            </a:pPr>
            <a:r>
              <a:rPr kumimoji="0" lang="cs-CZ" sz="2800" b="0" i="0" u="none" strike="noStrike" cap="none" normalizeH="0" baseline="0" dirty="0" smtClean="0">
                <a:ln>
                  <a:noFill/>
                </a:ln>
                <a:solidFill>
                  <a:srgbClr val="00000A"/>
                </a:solidFill>
                <a:effectLst/>
                <a:ea typeface="SimSun"/>
                <a:cs typeface="Times New Roman" pitchFamily="18" charset="0"/>
              </a:rPr>
              <a:t>na základě výsledků laboratorního vyšetření</a:t>
            </a:r>
          </a:p>
          <a:p>
            <a:pPr marL="0" marR="0" lvl="0" indent="0" algn="just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Wingdings" pitchFamily="2" charset="2"/>
              <a:buChar char="Ø"/>
              <a:tabLst/>
            </a:pPr>
            <a:endParaRPr kumimoji="0" lang="cs-CZ" sz="28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</a:endParaRPr>
          </a:p>
          <a:p>
            <a:pPr marL="0" marR="0" lvl="0" indent="0" algn="just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Wingdings" pitchFamily="2" charset="2"/>
              <a:buChar char="Ø"/>
              <a:tabLst/>
            </a:pPr>
            <a:r>
              <a:rPr kumimoji="0" lang="cs-CZ" sz="2800" b="0" i="0" u="none" strike="noStrike" cap="none" normalizeH="0" baseline="0" dirty="0" smtClean="0">
                <a:ln>
                  <a:noFill/>
                </a:ln>
                <a:solidFill>
                  <a:srgbClr val="00000A"/>
                </a:solidFill>
                <a:effectLst/>
                <a:ea typeface="SimSun"/>
                <a:cs typeface="Times New Roman" pitchFamily="18" charset="0"/>
              </a:rPr>
              <a:t>po zvážení, zda nemocný netrpí pocitem žízně či hladu, kolik přijímá tekutin, nemá-li sucho v ústech, jak často močí a kolik vyloučí moči</a:t>
            </a:r>
          </a:p>
          <a:p>
            <a:pPr marL="0" marR="0" lvl="0" indent="0" algn="just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Wingdings" pitchFamily="2" charset="2"/>
              <a:buChar char="Ø"/>
              <a:tabLst/>
            </a:pPr>
            <a:endParaRPr kumimoji="0" lang="cs-CZ" sz="28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</a:endParaRPr>
          </a:p>
          <a:p>
            <a:pPr marL="0" marR="0" lvl="0" indent="0" algn="just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Wingdings" pitchFamily="2" charset="2"/>
              <a:buChar char="Ø"/>
              <a:tabLst/>
            </a:pPr>
            <a:r>
              <a:rPr kumimoji="0" lang="cs-CZ" sz="2800" b="0" i="0" u="none" strike="noStrike" cap="none" normalizeH="0" baseline="0" dirty="0" smtClean="0">
                <a:ln>
                  <a:noFill/>
                </a:ln>
                <a:solidFill>
                  <a:srgbClr val="00000A"/>
                </a:solidFill>
                <a:effectLst/>
                <a:ea typeface="SimSun"/>
                <a:cs typeface="Times New Roman" pitchFamily="18" charset="0"/>
              </a:rPr>
              <a:t>zda si nestěžuje na závratě, bolesti hlavy, celkovou vyčerpání</a:t>
            </a:r>
          </a:p>
          <a:p>
            <a:pPr marL="0" marR="0" lvl="0" indent="0" algn="just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Wingdings" pitchFamily="2" charset="2"/>
              <a:buChar char="Ø"/>
              <a:tabLst/>
            </a:pPr>
            <a:endParaRPr kumimoji="0" lang="cs-CZ" sz="28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  <a:p>
            <a:pPr marL="0" marR="0" lvl="0" indent="0" algn="just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Wingdings" pitchFamily="2" charset="2"/>
              <a:buChar char="Ø"/>
              <a:tabLst/>
            </a:pPr>
            <a:r>
              <a:rPr kumimoji="0" lang="cs-CZ" sz="2800" b="0" i="0" u="none" strike="noStrike" cap="none" normalizeH="0" baseline="0" dirty="0" smtClean="0">
                <a:ln>
                  <a:noFill/>
                </a:ln>
                <a:solidFill>
                  <a:srgbClr val="00000A"/>
                </a:solidFill>
                <a:effectLst/>
                <a:ea typeface="SimSun"/>
                <a:cs typeface="Times New Roman" pitchFamily="18" charset="0"/>
              </a:rPr>
              <a:t>jak se nemocnému dýchá, nevyskytuje-li se bušení srdce</a:t>
            </a:r>
            <a:endParaRPr kumimoji="0" lang="cs-CZ" sz="28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Bottom)">
                                      <p:cBhvr>
                                        <p:cTn id="7" dur="1000"/>
                                        <p:tgtEl>
                                          <p:spTgt spid="102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25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b="1" dirty="0" smtClean="0"/>
              <a:t/>
            </a:r>
            <a:br>
              <a:rPr lang="cs-CZ" b="1" dirty="0" smtClean="0"/>
            </a:br>
            <a:r>
              <a:rPr lang="cs-CZ" b="1" dirty="0"/>
              <a:t/>
            </a:r>
            <a:br>
              <a:rPr lang="cs-CZ" b="1" dirty="0"/>
            </a:br>
            <a:r>
              <a:rPr lang="cs-CZ" b="1" dirty="0" smtClean="0"/>
              <a:t>Příprava infúze</a:t>
            </a:r>
            <a:br>
              <a:rPr lang="cs-CZ" b="1" dirty="0" smtClean="0"/>
            </a:br>
            <a:r>
              <a:rPr lang="cs-CZ" dirty="0"/>
              <a:t/>
            </a:r>
            <a:br>
              <a:rPr lang="cs-CZ" dirty="0"/>
            </a:br>
            <a:endParaRPr lang="cs-CZ" dirty="0"/>
          </a:p>
        </p:txBody>
      </p:sp>
      <p:pic>
        <p:nvPicPr>
          <p:cNvPr id="4" name="Zástupný symbol pro obsah 3" descr="images (3).jpg"/>
          <p:cNvPicPr>
            <a:picLocks noGrp="1" noChangeAspect="1"/>
          </p:cNvPicPr>
          <p:nvPr>
            <p:ph idx="1"/>
          </p:nvPr>
        </p:nvPicPr>
        <p:blipFill>
          <a:blip r:embed="rId2" cstate="print"/>
          <a:stretch>
            <a:fillRect/>
          </a:stretch>
        </p:blipFill>
        <p:spPr>
          <a:xfrm>
            <a:off x="2123728" y="1844824"/>
            <a:ext cx="4222576" cy="4222576"/>
          </a:xfrm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1000"/>
                            </p:stCondLst>
                            <p:childTnLst>
                              <p:par>
                                <p:cTn id="9" presetID="1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Bottom)">
                                      <p:cBhvr>
                                        <p:cTn id="11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u="sng" dirty="0"/>
              <a:t>Zásady pro podání infúze</a:t>
            </a:r>
            <a:endParaRPr lang="cs-CZ" dirty="0"/>
          </a:p>
        </p:txBody>
      </p:sp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/>
        <p:txBody>
          <a:bodyPr>
            <a:normAutofit fontScale="70000" lnSpcReduction="20000"/>
          </a:bodyPr>
          <a:lstStyle/>
          <a:p>
            <a:pPr marL="514350" lvl="0" indent="-514350">
              <a:buFont typeface="+mj-lt"/>
              <a:buAutoNum type="arabicPeriod"/>
            </a:pPr>
            <a:r>
              <a:rPr lang="cs-CZ" dirty="0"/>
              <a:t>Plně se na výkon soustředit.</a:t>
            </a:r>
          </a:p>
          <a:p>
            <a:pPr marL="514350" lvl="0" indent="-514350">
              <a:buFont typeface="+mj-lt"/>
              <a:buAutoNum type="arabicPeriod"/>
            </a:pPr>
            <a:r>
              <a:rPr lang="cs-CZ" dirty="0"/>
              <a:t>Zachovávat zásady asepse, dodržovat sterilitu.</a:t>
            </a:r>
          </a:p>
          <a:p>
            <a:pPr marL="514350" lvl="0" indent="-514350">
              <a:buFont typeface="+mj-lt"/>
              <a:buAutoNum type="arabicPeriod"/>
            </a:pPr>
            <a:r>
              <a:rPr lang="cs-CZ" dirty="0"/>
              <a:t>Ordinovaný přípravek pečlivě zkontrolovat, zda souhlasí druh koncentrace přípravku s </a:t>
            </a:r>
            <a:r>
              <a:rPr lang="cs-CZ" dirty="0" err="1" smtClean="0"/>
              <a:t>dekurzem</a:t>
            </a:r>
            <a:r>
              <a:rPr lang="cs-CZ" dirty="0"/>
              <a:t>.</a:t>
            </a:r>
          </a:p>
          <a:p>
            <a:pPr marL="514350" lvl="0" indent="-514350">
              <a:buFont typeface="+mj-lt"/>
              <a:buAutoNum type="arabicPeriod"/>
            </a:pPr>
            <a:r>
              <a:rPr lang="cs-CZ" dirty="0"/>
              <a:t>Zátku skleněné láhve nebo uzávěr plastové láhve spojit s </a:t>
            </a:r>
            <a:r>
              <a:rPr lang="cs-CZ" dirty="0" err="1"/>
              <a:t>infúzní</a:t>
            </a:r>
            <a:r>
              <a:rPr lang="cs-CZ" dirty="0"/>
              <a:t> soupravou až těsně před podáním.</a:t>
            </a:r>
          </a:p>
          <a:p>
            <a:pPr marL="514350" lvl="0" indent="-514350">
              <a:buFont typeface="+mj-lt"/>
              <a:buAutoNum type="arabicPeriod"/>
            </a:pPr>
            <a:r>
              <a:rPr lang="cs-CZ" dirty="0"/>
              <a:t>Léky, které mají být do infúze podány, pozorně vybírat a po vpravení do roztoku čitelně zapsat na štítek lahve.</a:t>
            </a:r>
          </a:p>
          <a:p>
            <a:pPr marL="514350" lvl="0" indent="-514350">
              <a:buFont typeface="+mj-lt"/>
              <a:buAutoNum type="arabicPeriod"/>
            </a:pPr>
            <a:r>
              <a:rPr lang="cs-CZ" dirty="0"/>
              <a:t>Po celou dobu infúze sledovat, zda přípravek kape předepsanou rychlostí.</a:t>
            </a:r>
          </a:p>
          <a:p>
            <a:pPr marL="514350" lvl="0" indent="-514350">
              <a:buFont typeface="+mj-lt"/>
              <a:buAutoNum type="arabicPeriod"/>
            </a:pPr>
            <a:r>
              <a:rPr lang="cs-CZ" dirty="0"/>
              <a:t>Během výkonu pravidelně kontrolovat stav nemocného a funkčnost </a:t>
            </a:r>
            <a:r>
              <a:rPr lang="cs-CZ" dirty="0" err="1"/>
              <a:t>infúzní</a:t>
            </a:r>
            <a:r>
              <a:rPr lang="cs-CZ" dirty="0"/>
              <a:t> soupravy.</a:t>
            </a:r>
          </a:p>
          <a:p>
            <a:pPr marL="514350" lvl="0" indent="-514350">
              <a:buFont typeface="+mj-lt"/>
              <a:buAutoNum type="arabicPeriod"/>
            </a:pPr>
            <a:r>
              <a:rPr lang="cs-CZ" dirty="0"/>
              <a:t>Při jakékoliv komplikaci zdravotního stavu nemocného uzavřít soupravu a zavolat lékaře.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edge">
                                      <p:cBhvr>
                                        <p:cTn id="7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1000"/>
                            </p:stCondLst>
                            <p:childTnLst>
                              <p:par>
                                <p:cTn id="9" presetID="18" presetClass="entr" presetSubtype="12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trips(downLeft)">
                                      <p:cBhvr>
                                        <p:cTn id="11" dur="1000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2000"/>
                            </p:stCondLst>
                            <p:childTnLst>
                              <p:par>
                                <p:cTn id="13" presetID="18" presetClass="entr" presetSubtype="1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trips(downLeft)">
                                      <p:cBhvr>
                                        <p:cTn id="15" dur="1000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3000"/>
                            </p:stCondLst>
                            <p:childTnLst>
                              <p:par>
                                <p:cTn id="17" presetID="18" presetClass="entr" presetSubtype="1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trips(downLeft)">
                                      <p:cBhvr>
                                        <p:cTn id="19" dur="1000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0" fill="hold">
                            <p:stCondLst>
                              <p:cond delay="4000"/>
                            </p:stCondLst>
                            <p:childTnLst>
                              <p:par>
                                <p:cTn id="21" presetID="18" presetClass="entr" presetSubtype="1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trips(downLeft)">
                                      <p:cBhvr>
                                        <p:cTn id="23" dur="1000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4" fill="hold">
                            <p:stCondLst>
                              <p:cond delay="5000"/>
                            </p:stCondLst>
                            <p:childTnLst>
                              <p:par>
                                <p:cTn id="25" presetID="18" presetClass="entr" presetSubtype="1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trips(downLeft)">
                                      <p:cBhvr>
                                        <p:cTn id="27" dur="1000"/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8" fill="hold">
                            <p:stCondLst>
                              <p:cond delay="6000"/>
                            </p:stCondLst>
                            <p:childTnLst>
                              <p:par>
                                <p:cTn id="29" presetID="18" presetClass="entr" presetSubtype="1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trips(downLeft)">
                                      <p:cBhvr>
                                        <p:cTn id="31" dur="1000"/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2" fill="hold">
                            <p:stCondLst>
                              <p:cond delay="7000"/>
                            </p:stCondLst>
                            <p:childTnLst>
                              <p:par>
                                <p:cTn id="33" presetID="18" presetClass="entr" presetSubtype="1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trips(downLeft)">
                                      <p:cBhvr>
                                        <p:cTn id="35" dur="1000"/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6" fill="hold">
                            <p:stCondLst>
                              <p:cond delay="8000"/>
                            </p:stCondLst>
                            <p:childTnLst>
                              <p:par>
                                <p:cTn id="37" presetID="18" presetClass="entr" presetSubtype="1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trips(downLeft)">
                                      <p:cBhvr>
                                        <p:cTn id="39" dur="1000"/>
                                        <p:tgtEl>
                                          <p:spTgt spid="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0" fill="hold">
                            <p:stCondLst>
                              <p:cond delay="9000"/>
                            </p:stCondLst>
                            <p:childTnLst>
                              <p:par>
                                <p:cTn id="41" presetID="18" presetClass="entr" presetSubtype="1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trips(downLeft)">
                                      <p:cBhvr>
                                        <p:cTn id="43" dur="1000"/>
                                        <p:tgtEl>
                                          <p:spTgt spid="5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5" grpId="0" build="p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u="sng" dirty="0"/>
              <a:t>Potřebné pomůcky</a:t>
            </a:r>
            <a:endParaRPr lang="cs-CZ" dirty="0"/>
          </a:p>
        </p:txBody>
      </p:sp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pPr>
              <a:buNone/>
            </a:pPr>
            <a:r>
              <a:rPr lang="cs-CZ" b="1" dirty="0"/>
              <a:t>Pomůcky jako k injekci a dále:</a:t>
            </a:r>
          </a:p>
          <a:p>
            <a:pPr lvl="0">
              <a:buFont typeface="Wingdings" pitchFamily="2" charset="2"/>
              <a:buChar char="Ø"/>
            </a:pPr>
            <a:r>
              <a:rPr lang="cs-CZ" dirty="0"/>
              <a:t>kanyla ve sterilně zataveném obalu</a:t>
            </a:r>
          </a:p>
          <a:p>
            <a:pPr lvl="0">
              <a:buFont typeface="Wingdings" pitchFamily="2" charset="2"/>
              <a:buChar char="Ø"/>
            </a:pPr>
            <a:r>
              <a:rPr lang="cs-CZ" dirty="0"/>
              <a:t>sterilní mulové čtverce a náplast</a:t>
            </a:r>
          </a:p>
          <a:p>
            <a:pPr lvl="0">
              <a:buFont typeface="Wingdings" pitchFamily="2" charset="2"/>
              <a:buChar char="Ø"/>
            </a:pPr>
            <a:r>
              <a:rPr lang="cs-CZ" dirty="0"/>
              <a:t>láhev s </a:t>
            </a:r>
            <a:r>
              <a:rPr lang="cs-CZ" dirty="0" err="1"/>
              <a:t>infúzním</a:t>
            </a:r>
            <a:r>
              <a:rPr lang="cs-CZ" dirty="0"/>
              <a:t> přípravkem</a:t>
            </a:r>
          </a:p>
          <a:p>
            <a:pPr lvl="0">
              <a:buFont typeface="Wingdings" pitchFamily="2" charset="2"/>
              <a:buChar char="Ø"/>
            </a:pPr>
            <a:r>
              <a:rPr lang="cs-CZ" dirty="0" err="1"/>
              <a:t>infúzní</a:t>
            </a:r>
            <a:r>
              <a:rPr lang="cs-CZ" dirty="0"/>
              <a:t> souprava a spojovací hadička</a:t>
            </a:r>
          </a:p>
          <a:p>
            <a:pPr lvl="0">
              <a:buFont typeface="Wingdings" pitchFamily="2" charset="2"/>
              <a:buChar char="Ø"/>
            </a:pPr>
            <a:r>
              <a:rPr lang="cs-CZ" dirty="0"/>
              <a:t>ordinované léky</a:t>
            </a:r>
          </a:p>
          <a:p>
            <a:pPr lvl="0">
              <a:buFont typeface="Wingdings" pitchFamily="2" charset="2"/>
              <a:buChar char="Ø"/>
            </a:pPr>
            <a:r>
              <a:rPr lang="cs-CZ" dirty="0"/>
              <a:t>malá igelitová podložka</a:t>
            </a:r>
          </a:p>
          <a:p>
            <a:pPr lvl="0">
              <a:buFont typeface="Wingdings" pitchFamily="2" charset="2"/>
              <a:buChar char="Ø"/>
            </a:pPr>
            <a:r>
              <a:rPr lang="cs-CZ" dirty="0" err="1"/>
              <a:t>infúzní</a:t>
            </a:r>
            <a:r>
              <a:rPr lang="cs-CZ" dirty="0"/>
              <a:t> stojan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1000"/>
                            </p:stCondLst>
                            <p:childTnLst>
                              <p:par>
                                <p:cTn id="9" presetID="18" presetClass="entr" presetSubtype="1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trips(downLeft)">
                                      <p:cBhvr>
                                        <p:cTn id="11" dur="1000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2000"/>
                            </p:stCondLst>
                            <p:childTnLst>
                              <p:par>
                                <p:cTn id="13" presetID="18" presetClass="entr" presetSubtype="1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trips(downLeft)">
                                      <p:cBhvr>
                                        <p:cTn id="15" dur="1000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3000"/>
                            </p:stCondLst>
                            <p:childTnLst>
                              <p:par>
                                <p:cTn id="17" presetID="18" presetClass="entr" presetSubtype="1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trips(downLeft)">
                                      <p:cBhvr>
                                        <p:cTn id="19" dur="1000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0" fill="hold">
                            <p:stCondLst>
                              <p:cond delay="4000"/>
                            </p:stCondLst>
                            <p:childTnLst>
                              <p:par>
                                <p:cTn id="21" presetID="18" presetClass="entr" presetSubtype="1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trips(downLeft)">
                                      <p:cBhvr>
                                        <p:cTn id="23" dur="1000"/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4" fill="hold">
                            <p:stCondLst>
                              <p:cond delay="5000"/>
                            </p:stCondLst>
                            <p:childTnLst>
                              <p:par>
                                <p:cTn id="25" presetID="18" presetClass="entr" presetSubtype="1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trips(downLeft)">
                                      <p:cBhvr>
                                        <p:cTn id="27" dur="1000"/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8" fill="hold">
                            <p:stCondLst>
                              <p:cond delay="6000"/>
                            </p:stCondLst>
                            <p:childTnLst>
                              <p:par>
                                <p:cTn id="29" presetID="18" presetClass="entr" presetSubtype="1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trips(downLeft)">
                                      <p:cBhvr>
                                        <p:cTn id="31" dur="1000"/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2" fill="hold">
                            <p:stCondLst>
                              <p:cond delay="7000"/>
                            </p:stCondLst>
                            <p:childTnLst>
                              <p:par>
                                <p:cTn id="33" presetID="18" presetClass="entr" presetSubtype="1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trips(downLeft)">
                                      <p:cBhvr>
                                        <p:cTn id="35" dur="1000"/>
                                        <p:tgtEl>
                                          <p:spTgt spid="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6" fill="hold">
                            <p:stCondLst>
                              <p:cond delay="8000"/>
                            </p:stCondLst>
                            <p:childTnLst>
                              <p:par>
                                <p:cTn id="37" presetID="18" presetClass="entr" presetSubtype="1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trips(downLeft)">
                                      <p:cBhvr>
                                        <p:cTn id="39" dur="1000"/>
                                        <p:tgtEl>
                                          <p:spTgt spid="5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5" grpId="0" build="p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u="sng" dirty="0"/>
              <a:t>K aplikaci infúzí se používají</a:t>
            </a:r>
            <a:endParaRPr lang="cs-CZ" dirty="0"/>
          </a:p>
        </p:txBody>
      </p:sp>
      <p:pic>
        <p:nvPicPr>
          <p:cNvPr id="7" name="Zástupný symbol pro obsah 6" descr="pumpa.jpg"/>
          <p:cNvPicPr>
            <a:picLocks noGrp="1" noChangeAspect="1"/>
          </p:cNvPicPr>
          <p:nvPr>
            <p:ph sz="half" idx="1"/>
          </p:nvPr>
        </p:nvPicPr>
        <p:blipFill>
          <a:blip r:embed="rId2" cstate="print"/>
          <a:stretch>
            <a:fillRect/>
          </a:stretch>
        </p:blipFill>
        <p:spPr>
          <a:xfrm>
            <a:off x="1390650" y="1958181"/>
            <a:ext cx="2171700" cy="3810000"/>
          </a:xfrm>
        </p:spPr>
      </p:pic>
      <p:sp>
        <p:nvSpPr>
          <p:cNvPr id="6" name="Zástupný symbol pro obsah 5"/>
          <p:cNvSpPr>
            <a:spLocks noGrp="1"/>
          </p:cNvSpPr>
          <p:nvPr>
            <p:ph sz="half" idx="2"/>
          </p:nvPr>
        </p:nvSpPr>
        <p:spPr/>
        <p:txBody>
          <a:bodyPr>
            <a:normAutofit lnSpcReduction="10000"/>
          </a:bodyPr>
          <a:lstStyle/>
          <a:p>
            <a:r>
              <a:rPr lang="cs-CZ" b="1" dirty="0"/>
              <a:t>Kanyly</a:t>
            </a:r>
            <a:r>
              <a:rPr lang="cs-CZ" dirty="0"/>
              <a:t> – při opakované aplikaci infúzí se zavádí do žíly maximálně na </a:t>
            </a:r>
            <a:r>
              <a:rPr lang="cs-CZ" b="1" dirty="0">
                <a:solidFill>
                  <a:srgbClr val="FF0000"/>
                </a:solidFill>
              </a:rPr>
              <a:t>48 </a:t>
            </a:r>
            <a:r>
              <a:rPr lang="cs-CZ" dirty="0"/>
              <a:t>hodin</a:t>
            </a:r>
          </a:p>
          <a:p>
            <a:r>
              <a:rPr lang="cs-CZ" b="1" dirty="0" err="1"/>
              <a:t>Infúzní</a:t>
            </a:r>
            <a:r>
              <a:rPr lang="cs-CZ" b="1" dirty="0"/>
              <a:t> pumpy</a:t>
            </a:r>
            <a:r>
              <a:rPr lang="cs-CZ" dirty="0"/>
              <a:t> – přístroje na elektrický pohon, kterými lze regulovat </a:t>
            </a:r>
            <a:r>
              <a:rPr lang="cs-CZ" dirty="0" smtClean="0"/>
              <a:t>jednak </a:t>
            </a:r>
            <a:r>
              <a:rPr lang="cs-CZ" dirty="0"/>
              <a:t>počet kapek a jednak množství aplikovaného roztoku</a:t>
            </a:r>
          </a:p>
          <a:p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edge">
                                      <p:cBhvr>
                                        <p:cTn id="7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1000"/>
                            </p:stCondLst>
                            <p:childTnLst>
                              <p:par>
                                <p:cTn id="9" presetID="2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1" dur="1000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2000"/>
                            </p:stCondLst>
                            <p:childTnLst>
                              <p:par>
                                <p:cTn id="13" presetID="2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5" dur="1000"/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3000"/>
                            </p:stCondLst>
                            <p:childTnLst>
                              <p:par>
                                <p:cTn id="17" presetID="4" presetClass="entr" presetSubtype="32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out)">
                                      <p:cBhvr>
                                        <p:cTn id="19" dur="2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6" grpId="0" build="p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Nadpis 4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Kontrolní otázky a cvičení</a:t>
            </a:r>
            <a:endParaRPr lang="cs-CZ" dirty="0"/>
          </a:p>
        </p:txBody>
      </p:sp>
      <p:sp>
        <p:nvSpPr>
          <p:cNvPr id="6" name="Zástupný symbol pro obsah 5"/>
          <p:cNvSpPr>
            <a:spLocks noGrp="1"/>
          </p:cNvSpPr>
          <p:nvPr>
            <p:ph sz="half" idx="1"/>
          </p:nvPr>
        </p:nvSpPr>
        <p:spPr/>
        <p:txBody>
          <a:bodyPr>
            <a:normAutofit fontScale="85000" lnSpcReduction="20000"/>
          </a:bodyPr>
          <a:lstStyle/>
          <a:p>
            <a:pPr algn="ctr">
              <a:buNone/>
            </a:pPr>
            <a:r>
              <a:rPr lang="cs-CZ" b="1" dirty="0" smtClean="0"/>
              <a:t>Otázky</a:t>
            </a:r>
          </a:p>
          <a:p>
            <a:pPr marL="514350" indent="-514350">
              <a:buFont typeface="+mj-lt"/>
              <a:buAutoNum type="arabicPeriod"/>
            </a:pPr>
            <a:r>
              <a:rPr lang="cs-CZ" dirty="0" smtClean="0"/>
              <a:t>Co infúze je a jakou cestou se </a:t>
            </a:r>
            <a:r>
              <a:rPr lang="cs-CZ" dirty="0" smtClean="0"/>
              <a:t>aplikuje?</a:t>
            </a:r>
            <a:endParaRPr lang="cs-CZ" dirty="0" smtClean="0"/>
          </a:p>
          <a:p>
            <a:pPr marL="514350" indent="-514350">
              <a:buFont typeface="+mj-lt"/>
              <a:buAutoNum type="arabicPeriod"/>
            </a:pPr>
            <a:r>
              <a:rPr lang="cs-CZ" dirty="0" smtClean="0"/>
              <a:t>Kdo </a:t>
            </a:r>
            <a:r>
              <a:rPr lang="cs-CZ" dirty="0" smtClean="0"/>
              <a:t>rozhoduje </a:t>
            </a:r>
            <a:r>
              <a:rPr lang="cs-CZ" dirty="0" smtClean="0"/>
              <a:t>o podání infúze a co před podáním </a:t>
            </a:r>
            <a:r>
              <a:rPr lang="cs-CZ" dirty="0" smtClean="0"/>
              <a:t>zjišťuje?</a:t>
            </a:r>
            <a:endParaRPr lang="cs-CZ" dirty="0" smtClean="0"/>
          </a:p>
          <a:p>
            <a:pPr marL="514350" indent="-514350">
              <a:buFont typeface="+mj-lt"/>
              <a:buAutoNum type="arabicPeriod"/>
            </a:pPr>
            <a:r>
              <a:rPr lang="cs-CZ" dirty="0" smtClean="0"/>
              <a:t>Vyjmenuj zásady pro podání infúze.</a:t>
            </a:r>
          </a:p>
          <a:p>
            <a:pPr marL="514350" indent="-514350">
              <a:buFont typeface="+mj-lt"/>
              <a:buAutoNum type="arabicPeriod"/>
            </a:pPr>
            <a:r>
              <a:rPr lang="cs-CZ" dirty="0" smtClean="0"/>
              <a:t>Vyjmenuj potřebné pomůcky pro podání infúze</a:t>
            </a:r>
          </a:p>
          <a:p>
            <a:pPr marL="514350" indent="-514350">
              <a:buFont typeface="+mj-lt"/>
              <a:buAutoNum type="arabicPeriod"/>
            </a:pPr>
            <a:r>
              <a:rPr lang="cs-CZ" dirty="0" smtClean="0"/>
              <a:t>Jaké zvláštní pomůcky se k aplikaci infúzí </a:t>
            </a:r>
            <a:r>
              <a:rPr lang="cs-CZ" dirty="0" smtClean="0"/>
              <a:t>používají? </a:t>
            </a:r>
            <a:endParaRPr lang="cs-CZ" dirty="0"/>
          </a:p>
        </p:txBody>
      </p:sp>
      <p:sp>
        <p:nvSpPr>
          <p:cNvPr id="7" name="Zástupný symbol pro obsah 6"/>
          <p:cNvSpPr>
            <a:spLocks noGrp="1"/>
          </p:cNvSpPr>
          <p:nvPr>
            <p:ph sz="half" idx="2"/>
          </p:nvPr>
        </p:nvSpPr>
        <p:spPr/>
        <p:txBody>
          <a:bodyPr>
            <a:normAutofit fontScale="85000" lnSpcReduction="20000"/>
          </a:bodyPr>
          <a:lstStyle/>
          <a:p>
            <a:pPr algn="ctr">
              <a:buNone/>
            </a:pPr>
            <a:r>
              <a:rPr lang="cs-CZ" b="1" dirty="0" smtClean="0"/>
              <a:t>Úkol</a:t>
            </a:r>
          </a:p>
          <a:p>
            <a:pPr algn="ctr">
              <a:buNone/>
            </a:pPr>
            <a:endParaRPr lang="cs-CZ" b="1" dirty="0" smtClean="0"/>
          </a:p>
          <a:p>
            <a:pPr algn="ctr">
              <a:buNone/>
            </a:pPr>
            <a:r>
              <a:rPr lang="cs-CZ" dirty="0" smtClean="0"/>
              <a:t>Vyhledej obrázky infuzních souprav, kanyl a </a:t>
            </a:r>
            <a:r>
              <a:rPr lang="cs-CZ" dirty="0" err="1" smtClean="0"/>
              <a:t>infúzních</a:t>
            </a:r>
            <a:r>
              <a:rPr lang="cs-CZ" dirty="0" smtClean="0"/>
              <a:t> pump.</a:t>
            </a:r>
          </a:p>
          <a:p>
            <a:pPr algn="ctr">
              <a:buNone/>
            </a:pPr>
            <a:endParaRPr lang="cs-CZ" dirty="0" smtClean="0"/>
          </a:p>
          <a:p>
            <a:pPr algn="ctr">
              <a:buNone/>
            </a:pPr>
            <a:r>
              <a:rPr lang="cs-CZ" dirty="0" smtClean="0"/>
              <a:t>Prostuduj jejich použití a kde se nejvíce využívají.</a:t>
            </a:r>
          </a:p>
          <a:p>
            <a:pPr algn="ctr">
              <a:buNone/>
            </a:pPr>
            <a:endParaRPr lang="cs-CZ" dirty="0" smtClean="0"/>
          </a:p>
          <a:p>
            <a:pPr algn="ctr">
              <a:buNone/>
            </a:pPr>
            <a:r>
              <a:rPr lang="cs-CZ" dirty="0" smtClean="0"/>
              <a:t>Využij a pracuj s internetovými zdroji.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Bottom)">
                                      <p:cBhvr>
                                        <p:cTn id="7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1000"/>
                            </p:stCondLst>
                            <p:childTnLst>
                              <p:par>
                                <p:cTn id="9" presetID="14" presetClass="entr" presetSubtype="1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1" dur="1000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2000"/>
                            </p:stCondLst>
                            <p:childTnLst>
                              <p:par>
                                <p:cTn id="13" presetID="14" presetClass="entr" presetSubtype="1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5" dur="1000"/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3000"/>
                            </p:stCondLst>
                            <p:childTnLst>
                              <p:par>
                                <p:cTn id="17" presetID="14" presetClass="entr" presetSubtype="1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9" dur="1000"/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0" fill="hold">
                            <p:stCondLst>
                              <p:cond delay="4000"/>
                            </p:stCondLst>
                            <p:childTnLst>
                              <p:par>
                                <p:cTn id="21" presetID="14" presetClass="entr" presetSubtype="1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23" dur="1000"/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4" fill="hold">
                            <p:stCondLst>
                              <p:cond delay="5000"/>
                            </p:stCondLst>
                            <p:childTnLst>
                              <p:par>
                                <p:cTn id="25" presetID="14" presetClass="entr" presetSubtype="1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27" dur="1000"/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8" fill="hold">
                            <p:stCondLst>
                              <p:cond delay="6000"/>
                            </p:stCondLst>
                            <p:childTnLst>
                              <p:par>
                                <p:cTn id="29" presetID="14" presetClass="entr" presetSubtype="1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31" dur="1000"/>
                                        <p:tgtEl>
                                          <p:spTgt spid="6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2" fill="hold">
                            <p:stCondLst>
                              <p:cond delay="7000"/>
                            </p:stCondLst>
                            <p:childTnLst>
                              <p:par>
                                <p:cTn id="33" presetID="2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5" dur="1000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6" fill="hold">
                            <p:stCondLst>
                              <p:cond delay="8000"/>
                            </p:stCondLst>
                            <p:childTnLst>
                              <p:par>
                                <p:cTn id="37" presetID="2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9" dur="1000"/>
                                        <p:tgtEl>
                                          <p:spTgt spid="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0" fill="hold">
                            <p:stCondLst>
                              <p:cond delay="9000"/>
                            </p:stCondLst>
                            <p:childTnLst>
                              <p:par>
                                <p:cTn id="41" presetID="2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3" dur="1000"/>
                                        <p:tgtEl>
                                          <p:spTgt spid="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4" fill="hold">
                            <p:stCondLst>
                              <p:cond delay="10000"/>
                            </p:stCondLst>
                            <p:childTnLst>
                              <p:par>
                                <p:cTn id="45" presetID="2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7" dur="1000"/>
                                        <p:tgtEl>
                                          <p:spTgt spid="7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  <p:bldP spid="6" grpId="0" build="p"/>
      <p:bldP spid="7" grpId="0" build="p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5" name="Rectangle 1"/>
          <p:cNvSpPr>
            <a:spLocks noChangeArrowheads="1"/>
          </p:cNvSpPr>
          <p:nvPr/>
        </p:nvSpPr>
        <p:spPr bwMode="auto">
          <a:xfrm>
            <a:off x="107504" y="-647088"/>
            <a:ext cx="9036496" cy="84023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3600" b="1" i="0" u="sng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ea typeface="Calibri" pitchFamily="34" charset="0"/>
              <a:cs typeface="Times New Roman" pitchFamily="18" charset="0"/>
            </a:endParaRPr>
          </a:p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3600" b="1" i="0" u="sng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ea typeface="Calibri" pitchFamily="34" charset="0"/>
                <a:cs typeface="Times New Roman" pitchFamily="18" charset="0"/>
              </a:rPr>
              <a:t>Použité zdroje</a:t>
            </a:r>
            <a:endParaRPr kumimoji="0" lang="cs-CZ" sz="3600" b="0" i="0" u="sng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Char char="•"/>
              <a:tabLst/>
            </a:pPr>
            <a:r>
              <a:rPr kumimoji="0" lang="cs-CZ" sz="2000" b="0" i="0" u="sng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ea typeface="Calibri" pitchFamily="34" charset="0"/>
                <a:cs typeface="Times New Roman" pitchFamily="18" charset="0"/>
              </a:rPr>
              <a:t>Ošetřovatelství 2 pro SZŠ</a:t>
            </a:r>
            <a:endParaRPr kumimoji="0" lang="cs-CZ" sz="2000" b="0" i="0" u="sng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Char char="•"/>
              <a:tabLst/>
            </a:pPr>
            <a:r>
              <a:rPr kumimoji="0" lang="cs-CZ" sz="20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ea typeface="Calibri" pitchFamily="34" charset="0"/>
                <a:cs typeface="Times New Roman" pitchFamily="18" charset="0"/>
              </a:rPr>
              <a:t>PhDr. Marie Rozsypalová</a:t>
            </a:r>
            <a:endParaRPr kumimoji="0" lang="cs-CZ" sz="20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Char char="•"/>
              <a:tabLst/>
            </a:pPr>
            <a:r>
              <a:rPr kumimoji="0" lang="cs-CZ" sz="20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ea typeface="Calibri" pitchFamily="34" charset="0"/>
                <a:cs typeface="Times New Roman" pitchFamily="18" charset="0"/>
              </a:rPr>
              <a:t>PhDr. Eva </a:t>
            </a:r>
            <a:r>
              <a:rPr kumimoji="0" lang="cs-CZ" sz="2000" b="0" i="0" u="none" strike="noStrike" cap="none" normalizeH="0" baseline="0" dirty="0" err="1" smtClean="0">
                <a:ln>
                  <a:noFill/>
                </a:ln>
                <a:solidFill>
                  <a:schemeClr val="tx1"/>
                </a:solidFill>
                <a:effectLst/>
                <a:ea typeface="Calibri" pitchFamily="34" charset="0"/>
                <a:cs typeface="Times New Roman" pitchFamily="18" charset="0"/>
              </a:rPr>
              <a:t>Haladová</a:t>
            </a:r>
            <a:endParaRPr kumimoji="0" lang="cs-CZ" sz="20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Char char="•"/>
              <a:tabLst/>
            </a:pPr>
            <a:r>
              <a:rPr kumimoji="0" lang="cs-CZ" sz="20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ea typeface="Calibri" pitchFamily="34" charset="0"/>
                <a:cs typeface="Times New Roman" pitchFamily="18" charset="0"/>
              </a:rPr>
              <a:t>Mgr. Alena Šafránková</a:t>
            </a:r>
            <a:endParaRPr kumimoji="0" lang="cs-CZ" sz="20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Char char="•"/>
              <a:tabLst/>
            </a:pPr>
            <a:r>
              <a:rPr kumimoji="0" lang="cs-CZ" sz="20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ea typeface="Calibri" pitchFamily="34" charset="0"/>
                <a:cs typeface="Times New Roman" pitchFamily="18" charset="0"/>
              </a:rPr>
              <a:t>Nakladatelství </a:t>
            </a:r>
            <a:r>
              <a:rPr kumimoji="0" lang="cs-CZ" sz="2000" b="0" i="0" u="none" strike="noStrike" cap="none" normalizeH="0" baseline="0" dirty="0" err="1" smtClean="0">
                <a:ln>
                  <a:noFill/>
                </a:ln>
                <a:solidFill>
                  <a:schemeClr val="tx1"/>
                </a:solidFill>
                <a:effectLst/>
                <a:ea typeface="Calibri" pitchFamily="34" charset="0"/>
                <a:cs typeface="Times New Roman" pitchFamily="18" charset="0"/>
              </a:rPr>
              <a:t>Informatorium</a:t>
            </a:r>
            <a:r>
              <a:rPr kumimoji="0" lang="cs-CZ" sz="20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ea typeface="Calibri" pitchFamily="34" charset="0"/>
                <a:cs typeface="Times New Roman" pitchFamily="18" charset="0"/>
              </a:rPr>
              <a:t> spol. s.r.o.</a:t>
            </a:r>
            <a:endParaRPr kumimoji="0" lang="cs-CZ" sz="20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</a:endParaRPr>
          </a:p>
          <a:p>
            <a:pPr>
              <a:buFont typeface="Arial" pitchFamily="34" charset="0"/>
              <a:buChar char="•"/>
            </a:pPr>
            <a:r>
              <a:rPr kumimoji="0" lang="cs-CZ" sz="20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ea typeface="Calibri" pitchFamily="34" charset="0"/>
                <a:cs typeface="Times New Roman" pitchFamily="18" charset="0"/>
              </a:rPr>
              <a:t>ISBN 80-86073-97-1 </a:t>
            </a:r>
          </a:p>
          <a:p>
            <a:pPr>
              <a:buFont typeface="Arial" pitchFamily="34" charset="0"/>
              <a:buChar char="•"/>
            </a:pPr>
            <a:r>
              <a:rPr lang="cs-CZ" sz="2000" dirty="0" smtClean="0"/>
              <a:t>NEZNÁMÝ. </a:t>
            </a:r>
            <a:r>
              <a:rPr lang="cs-CZ" sz="2000" i="1" dirty="0" err="1" smtClean="0"/>
              <a:t>Obozrevatel.com</a:t>
            </a:r>
            <a:r>
              <a:rPr lang="cs-CZ" sz="2000" i="1" smtClean="0"/>
              <a:t> </a:t>
            </a:r>
            <a:r>
              <a:rPr lang="cs-CZ" sz="2000" smtClean="0"/>
              <a:t>[online</a:t>
            </a:r>
            <a:r>
              <a:rPr lang="cs-CZ" sz="2000" dirty="0" smtClean="0"/>
              <a:t>]. [cit. 28.11.2013]. Dostupný na WWW: </a:t>
            </a:r>
            <a:r>
              <a:rPr lang="cs-CZ" sz="2000" dirty="0" smtClean="0"/>
              <a:t>http://obozrevatel.com/crime/90481-vrachi-nazvali-prichinu-otravleniya-detej-na-dnepropetrovschine.htm</a:t>
            </a:r>
            <a:endParaRPr lang="cs-CZ" sz="2000" dirty="0" smtClean="0"/>
          </a:p>
          <a:p>
            <a:pPr>
              <a:buFont typeface="Arial" pitchFamily="34" charset="0"/>
              <a:buChar char="•"/>
            </a:pPr>
            <a:endParaRPr lang="cs-CZ" sz="2000" dirty="0" smtClean="0"/>
          </a:p>
          <a:p>
            <a:pPr>
              <a:buFont typeface="Arial" pitchFamily="34" charset="0"/>
              <a:buChar char="•"/>
            </a:pPr>
            <a:r>
              <a:rPr lang="cs-CZ" sz="2000" dirty="0" smtClean="0"/>
              <a:t>NEZNÁMÝ. </a:t>
            </a:r>
            <a:r>
              <a:rPr lang="cs-CZ" sz="2000" i="1" dirty="0" smtClean="0"/>
              <a:t>Zelená hvězda.</a:t>
            </a:r>
            <a:r>
              <a:rPr lang="cs-CZ" sz="2000" i="1" dirty="0" err="1" smtClean="0"/>
              <a:t>cz</a:t>
            </a:r>
            <a:r>
              <a:rPr lang="cs-CZ" sz="2000" dirty="0" smtClean="0"/>
              <a:t> [online]. [cit. 28.11.2013]. Dostupný na WWW: http://www.</a:t>
            </a:r>
            <a:r>
              <a:rPr lang="cs-CZ" sz="2000" dirty="0" err="1" smtClean="0"/>
              <a:t>zelenahvezda.cz</a:t>
            </a:r>
            <a:r>
              <a:rPr lang="cs-CZ" sz="2000" dirty="0" smtClean="0"/>
              <a:t>/</a:t>
            </a:r>
            <a:r>
              <a:rPr lang="cs-CZ" sz="2000" dirty="0" err="1" smtClean="0"/>
              <a:t>zdravotnicke</a:t>
            </a:r>
            <a:r>
              <a:rPr lang="cs-CZ" sz="2000" dirty="0" smtClean="0"/>
              <a:t>-</a:t>
            </a:r>
            <a:r>
              <a:rPr lang="cs-CZ" sz="2000" dirty="0" err="1" smtClean="0"/>
              <a:t>potreby</a:t>
            </a:r>
            <a:r>
              <a:rPr lang="cs-CZ" sz="2000" dirty="0" smtClean="0"/>
              <a:t>/</a:t>
            </a:r>
            <a:r>
              <a:rPr lang="cs-CZ" sz="2000" dirty="0" err="1" smtClean="0"/>
              <a:t>infusomat</a:t>
            </a:r>
            <a:r>
              <a:rPr lang="cs-CZ" sz="2000" dirty="0" smtClean="0"/>
              <a:t>-r-</a:t>
            </a:r>
            <a:r>
              <a:rPr lang="cs-CZ" sz="2000" dirty="0" err="1" smtClean="0"/>
              <a:t>space</a:t>
            </a:r>
            <a:r>
              <a:rPr lang="cs-CZ" sz="2000" dirty="0" smtClean="0"/>
              <a:t>-</a:t>
            </a:r>
            <a:r>
              <a:rPr lang="cs-CZ" sz="2000" dirty="0" err="1" smtClean="0"/>
              <a:t>infuzni</a:t>
            </a:r>
            <a:r>
              <a:rPr lang="cs-CZ" sz="2000" dirty="0" smtClean="0"/>
              <a:t>-soupravy</a:t>
            </a:r>
          </a:p>
          <a:p>
            <a:pPr>
              <a:buFont typeface="Arial" pitchFamily="34" charset="0"/>
              <a:buChar char="•"/>
            </a:pPr>
            <a:r>
              <a:rPr lang="cs-CZ" sz="2000" dirty="0" smtClean="0"/>
              <a:t>NEZNÁMÝ. </a:t>
            </a:r>
            <a:r>
              <a:rPr lang="cs-CZ" sz="2000" i="1" dirty="0" err="1" smtClean="0"/>
              <a:t>Medipo.cz</a:t>
            </a:r>
            <a:r>
              <a:rPr lang="cs-CZ" sz="2000" dirty="0" smtClean="0"/>
              <a:t> [online]. [cit. 28.11.2013]. Dostupný na WWW: http://www.</a:t>
            </a:r>
            <a:r>
              <a:rPr lang="cs-CZ" sz="2000" dirty="0" err="1" smtClean="0"/>
              <a:t>medipo.cz</a:t>
            </a:r>
            <a:r>
              <a:rPr lang="cs-CZ" sz="2000" dirty="0" smtClean="0"/>
              <a:t>/pumpy.</a:t>
            </a:r>
            <a:r>
              <a:rPr lang="cs-CZ" sz="2000" dirty="0" err="1" smtClean="0"/>
              <a:t>htm</a:t>
            </a:r>
            <a:endParaRPr lang="cs-CZ" sz="2000" dirty="0" smtClean="0"/>
          </a:p>
          <a:p>
            <a:r>
              <a:rPr lang="cs-CZ" sz="2800" dirty="0" smtClean="0"/>
              <a:t/>
            </a:r>
            <a:br>
              <a:rPr lang="cs-CZ" sz="2800" dirty="0" smtClean="0"/>
            </a:br>
            <a:endParaRPr lang="cs-CZ" sz="2800" dirty="0" smtClean="0"/>
          </a:p>
          <a:p>
            <a:r>
              <a:rPr lang="cs-CZ" sz="2800" dirty="0" smtClean="0"/>
              <a:t/>
            </a:r>
            <a:br>
              <a:rPr lang="cs-CZ" sz="2800" dirty="0" smtClean="0"/>
            </a:br>
            <a:endParaRPr lang="cs-CZ" sz="2800" dirty="0" smtClean="0"/>
          </a:p>
          <a:p>
            <a:r>
              <a:rPr lang="cs-CZ" sz="2800" dirty="0" smtClean="0"/>
              <a:t/>
            </a:r>
            <a:br>
              <a:rPr lang="cs-CZ" sz="2800" dirty="0" smtClean="0"/>
            </a:br>
            <a:endParaRPr kumimoji="0" lang="cs-CZ" sz="28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58</TotalTime>
  <Words>302</Words>
  <Application>Microsoft Office PowerPoint</Application>
  <PresentationFormat>Předvádění na obrazovce (4:3)</PresentationFormat>
  <Paragraphs>101</Paragraphs>
  <Slides>11</Slides>
  <Notes>2</Notes>
  <HiddenSlides>2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11</vt:i4>
      </vt:variant>
    </vt:vector>
  </HeadingPairs>
  <TitlesOfParts>
    <vt:vector size="12" baseType="lpstr">
      <vt:lpstr>Motiv sady Office</vt:lpstr>
      <vt:lpstr>Snímek 1</vt:lpstr>
      <vt:lpstr>Anotace</vt:lpstr>
      <vt:lpstr>Infúze</vt:lpstr>
      <vt:lpstr>Důvody k podání infúze </vt:lpstr>
      <vt:lpstr>Snímek 5</vt:lpstr>
      <vt:lpstr>  Příprava infúze  </vt:lpstr>
      <vt:lpstr>Zásady pro podání infúze</vt:lpstr>
      <vt:lpstr>Potřebné pomůcky</vt:lpstr>
      <vt:lpstr>K aplikaci infúzí se používají</vt:lpstr>
      <vt:lpstr>Kontrolní otázky a cvičení</vt:lpstr>
      <vt:lpstr>Snímek 11</vt:lpstr>
    </vt:vector>
  </TitlesOfParts>
  <Company/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Infúze</dc:title>
  <dc:creator>Admin</dc:creator>
  <cp:lastModifiedBy>Dum</cp:lastModifiedBy>
  <cp:revision>11</cp:revision>
  <dcterms:created xsi:type="dcterms:W3CDTF">2013-10-15T15:09:15Z</dcterms:created>
  <dcterms:modified xsi:type="dcterms:W3CDTF">2014-02-23T10:42:52Z</dcterms:modified>
</cp:coreProperties>
</file>