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65" r:id="rId2"/>
    <p:sldId id="266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3407" autoAdjust="0"/>
  </p:normalViewPr>
  <p:slideViewPr>
    <p:cSldViewPr>
      <p:cViewPr varScale="1">
        <p:scale>
          <a:sx n="102" d="100"/>
          <a:sy n="102" d="100"/>
        </p:scale>
        <p:origin x="-23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EE66066-D90B-41DD-95A2-8B7445A8C9AE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D759870-5969-4E54-B08B-01D647DB03A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baseline="0" dirty="0" smtClean="0"/>
          </a:p>
          <a:p>
            <a:pPr marL="0" marR="0" lvl="1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s-CZ" sz="2000" dirty="0" smtClean="0">
              <a:effectLst/>
            </a:endParaRPr>
          </a:p>
          <a:p>
            <a:endParaRPr lang="cs-CZ" dirty="0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/>
              <a:t>VY_32_INOVACE_1/20A-ICT/PE/ON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826224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63DEE-8404-49F7-BD30-F01F643FA0B2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8FFF2A-2B87-4CEA-BE35-5BC3113283D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615666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63DEE-8404-49F7-BD30-F01F643FA0B2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8FFF2A-2B87-4CEA-BE35-5BC3113283D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479148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63DEE-8404-49F7-BD30-F01F643FA0B2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8FFF2A-2B87-4CEA-BE35-5BC3113283D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822336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63DEE-8404-49F7-BD30-F01F643FA0B2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8FFF2A-2B87-4CEA-BE35-5BC3113283D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026690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63DEE-8404-49F7-BD30-F01F643FA0B2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8FFF2A-2B87-4CEA-BE35-5BC3113283D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70080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63DEE-8404-49F7-BD30-F01F643FA0B2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8FFF2A-2B87-4CEA-BE35-5BC3113283D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051242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63DEE-8404-49F7-BD30-F01F643FA0B2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8FFF2A-2B87-4CEA-BE35-5BC3113283D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93211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63DEE-8404-49F7-BD30-F01F643FA0B2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8FFF2A-2B87-4CEA-BE35-5BC3113283D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643380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63DEE-8404-49F7-BD30-F01F643FA0B2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8FFF2A-2B87-4CEA-BE35-5BC3113283D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182191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63DEE-8404-49F7-BD30-F01F643FA0B2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8FFF2A-2B87-4CEA-BE35-5BC3113283D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606396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63DEE-8404-49F7-BD30-F01F643FA0B2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8FFF2A-2B87-4CEA-BE35-5BC3113283D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014876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8463DEE-8404-49F7-BD30-F01F643FA0B2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78FFF2A-2B87-4CEA-BE35-5BC3113283D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266554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4860032" y="404664"/>
            <a:ext cx="23756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781400398"/>
              </p:ext>
            </p:extLst>
          </p:nvPr>
        </p:nvGraphicFramePr>
        <p:xfrm>
          <a:off x="467544" y="2060848"/>
          <a:ext cx="8280919" cy="4608512"/>
        </p:xfrm>
        <a:graphic>
          <a:graphicData uri="http://schemas.openxmlformats.org/drawingml/2006/table">
            <a:tbl>
              <a:tblPr firstRow="1" firstCol="1">
                <a:tableStyleId>{2D5ABB26-0587-4C30-8999-92F81FD0307C}</a:tableStyleId>
              </a:tblPr>
              <a:tblGrid>
                <a:gridCol w="1900962"/>
                <a:gridCol w="6379957"/>
              </a:tblGrid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Číslo projektu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38175" algn="l"/>
                        </a:tabLst>
                      </a:pPr>
                      <a:r>
                        <a:rPr lang="cs-CZ" sz="2000" dirty="0" smtClean="0">
                          <a:effectLst/>
                        </a:rPr>
                        <a:t>CZ.1.07</a:t>
                      </a:r>
                      <a:r>
                        <a:rPr lang="cs-CZ" sz="2000" dirty="0">
                          <a:effectLst/>
                        </a:rPr>
                        <a:t>/ 1.5.00/34.0673	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Název školy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SOU a ZŠ Planá, Kostelní 129, Planá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>
                          <a:tab pos="612775" algn="l"/>
                        </a:tabLst>
                        <a:defRPr/>
                      </a:pPr>
                      <a:r>
                        <a:rPr lang="cs-CZ" sz="2000" dirty="0" smtClean="0">
                          <a:effectLst/>
                        </a:rPr>
                        <a:t>Vzdělávací oblast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Ošetřovatelství a klinické obory</a:t>
                      </a: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12775" algn="l"/>
                        </a:tabLs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Teorie Ošetřovatelství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Tematický okruh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Odběr </a:t>
                      </a:r>
                      <a:r>
                        <a:rPr lang="cs-CZ" sz="200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biologického materiálu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lvl="1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Název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0" u="none" dirty="0" smtClean="0">
                          <a:effectLst/>
                          <a:latin typeface="+mj-lt"/>
                          <a:ea typeface="Calibri"/>
                          <a:cs typeface="Times New Roman"/>
                        </a:rPr>
                        <a:t>Převazování</a:t>
                      </a:r>
                      <a:r>
                        <a:rPr lang="cs-CZ" sz="2000" b="0" u="none" baseline="0" dirty="0" smtClean="0">
                          <a:effectLst/>
                          <a:latin typeface="+mj-lt"/>
                          <a:ea typeface="Calibri"/>
                          <a:cs typeface="Times New Roman"/>
                        </a:rPr>
                        <a:t> ran </a:t>
                      </a:r>
                      <a:endParaRPr lang="cs-CZ" sz="2000" b="0" u="none" dirty="0" smtClean="0">
                        <a:effectLst/>
                        <a:latin typeface="+mj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Číslo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VY_32_INOVACE_5C_TOŠ_18(20)</a:t>
                      </a: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Autor	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Andrea Ječmenová</a:t>
                      </a: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Datum tvorby</a:t>
                      </a:r>
                      <a:endParaRPr lang="cs-CZ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01.09.2013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652742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Všechna neocitovaná díla jsou </a:t>
                      </a:r>
                      <a:r>
                        <a:rPr lang="cs-CZ" sz="2000" smtClean="0">
                          <a:effectLst/>
                        </a:rPr>
                        <a:t>dílem autora.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-27384"/>
            <a:ext cx="9144000" cy="19981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9550294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lvl="0"/>
            <a:r>
              <a:rPr lang="cs-CZ" dirty="0" smtClean="0"/>
              <a:t>Prezentace Microsoft PowerPoint studentům přibližuje náročnost zdravotnického povolání.</a:t>
            </a:r>
          </a:p>
          <a:p>
            <a:pPr lvl="0">
              <a:buNone/>
            </a:pPr>
            <a:endParaRPr lang="cs-CZ" dirty="0" smtClean="0"/>
          </a:p>
          <a:p>
            <a:pPr lvl="0"/>
            <a:r>
              <a:rPr lang="cs-CZ" dirty="0" smtClean="0"/>
              <a:t>Prezentace je určena jako podpůrný materiál k výkladu učitele, lze použít i k opakování učiva.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Cílem prezentace je studentům vštípit, co je převaz, důležitost převazu a správné postupy při převazování různých druhů ran.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/>
              <a:t> </a:t>
            </a:r>
            <a:r>
              <a:rPr lang="cs-CZ" sz="4800" b="1" u="sng" dirty="0"/>
              <a:t>Převazování ran </a:t>
            </a:r>
            <a:endParaRPr lang="cs-CZ" sz="4800" dirty="0"/>
          </a:p>
        </p:txBody>
      </p:sp>
      <p:pic>
        <p:nvPicPr>
          <p:cNvPr id="6" name="Zástupný symbol pro obsah 5" descr="07693fc4d5_41612965_o2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819275" y="1996281"/>
            <a:ext cx="5505450" cy="3733800"/>
          </a:xfrm>
        </p:spPr>
      </p:pic>
      <p:sp>
        <p:nvSpPr>
          <p:cNvPr id="7" name="TextovéPole 6"/>
          <p:cNvSpPr txBox="1"/>
          <p:nvPr/>
        </p:nvSpPr>
        <p:spPr>
          <a:xfrm>
            <a:off x="5652120" y="6381328"/>
            <a:ext cx="31683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dirty="0" smtClean="0"/>
              <a:t>Andrea Ječmenová 2013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130462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53" presetClass="entr" presetSubtype="16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16" presetClass="entr" presetSubtype="2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4" grpId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u="sng" dirty="0"/>
              <a:t>Účel převazu</a:t>
            </a:r>
            <a:endParaRPr lang="cs-CZ" sz="48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cs-CZ" sz="3600" dirty="0"/>
              <a:t>Každou ránu na kůži je nutné </a:t>
            </a:r>
            <a:r>
              <a:rPr lang="cs-CZ" sz="3600" dirty="0" smtClean="0"/>
              <a:t>ošetřit.</a:t>
            </a:r>
          </a:p>
          <a:p>
            <a:pPr>
              <a:buFont typeface="Wingdings" panose="05000000000000000000" pitchFamily="2" charset="2"/>
              <a:buChar char="Ø"/>
            </a:pPr>
            <a:endParaRPr lang="cs-CZ" sz="3600" dirty="0"/>
          </a:p>
          <a:p>
            <a:pPr>
              <a:buFont typeface="Wingdings" panose="05000000000000000000" pitchFamily="2" charset="2"/>
              <a:buChar char="Ø"/>
            </a:pPr>
            <a:r>
              <a:rPr lang="cs-CZ" sz="3600" dirty="0"/>
              <a:t>Nejčastější rány jsou </a:t>
            </a:r>
            <a:r>
              <a:rPr lang="cs-CZ" sz="3600" b="1" u="sng" dirty="0"/>
              <a:t>operační rány</a:t>
            </a:r>
            <a:r>
              <a:rPr lang="cs-CZ" sz="3600" dirty="0"/>
              <a:t>, </a:t>
            </a:r>
            <a:r>
              <a:rPr lang="cs-CZ" sz="3600" b="1" u="sng" dirty="0"/>
              <a:t>chronické rány</a:t>
            </a:r>
            <a:r>
              <a:rPr lang="cs-CZ" sz="3600" dirty="0"/>
              <a:t> a </a:t>
            </a:r>
            <a:r>
              <a:rPr lang="cs-CZ" sz="3600" b="1" u="sng" dirty="0"/>
              <a:t>různá poranění</a:t>
            </a:r>
            <a:r>
              <a:rPr lang="cs-CZ" sz="3600" b="1" dirty="0" smtClean="0"/>
              <a:t>.</a:t>
            </a:r>
          </a:p>
          <a:p>
            <a:pPr>
              <a:buFont typeface="Wingdings" panose="05000000000000000000" pitchFamily="2" charset="2"/>
              <a:buChar char="Ø"/>
            </a:pPr>
            <a:endParaRPr lang="cs-CZ" sz="3600" dirty="0"/>
          </a:p>
          <a:p>
            <a:pPr>
              <a:buFont typeface="Wingdings" panose="05000000000000000000" pitchFamily="2" charset="2"/>
              <a:buChar char="Ø"/>
            </a:pPr>
            <a:r>
              <a:rPr lang="cs-CZ" sz="3600" dirty="0"/>
              <a:t>Opakovanému ošetření rány se říká </a:t>
            </a:r>
            <a:r>
              <a:rPr lang="cs-CZ" sz="3600" b="1" dirty="0" smtClean="0"/>
              <a:t>převaz.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18758548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500"/>
                            </p:stCondLst>
                            <p:childTnLst>
                              <p:par>
                                <p:cTn id="26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4500"/>
                            </p:stCondLst>
                            <p:childTnLst>
                              <p:par>
                                <p:cTn id="43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u="sng" dirty="0" smtClean="0"/>
              <a:t/>
            </a:r>
            <a:br>
              <a:rPr lang="cs-CZ" u="sng" dirty="0" smtClean="0"/>
            </a:br>
            <a:r>
              <a:rPr lang="cs-CZ" b="1" u="sng" dirty="0" smtClean="0"/>
              <a:t>Provádíme </a:t>
            </a:r>
            <a:r>
              <a:rPr lang="cs-CZ" b="1" u="sng" dirty="0"/>
              <a:t>ho </a:t>
            </a:r>
            <a:r>
              <a:rPr lang="cs-CZ" b="1" u="sng" dirty="0" smtClean="0"/>
              <a:t>abychom</a:t>
            </a:r>
            <a:r>
              <a:rPr lang="cs-CZ" b="1" dirty="0" smtClean="0"/>
              <a:t>   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buFont typeface="Wingdings" panose="05000000000000000000" pitchFamily="2" charset="2"/>
              <a:buChar char="Ø"/>
            </a:pPr>
            <a:r>
              <a:rPr lang="cs-CZ" sz="3600" dirty="0"/>
              <a:t>ránu zkontrolovali</a:t>
            </a:r>
          </a:p>
          <a:p>
            <a:pPr lvl="0">
              <a:buFont typeface="Wingdings" panose="05000000000000000000" pitchFamily="2" charset="2"/>
              <a:buChar char="Ø"/>
            </a:pPr>
            <a:r>
              <a:rPr lang="cs-CZ" sz="3600" dirty="0"/>
              <a:t>ránu desinfikovali a vypláchli</a:t>
            </a:r>
          </a:p>
          <a:p>
            <a:pPr lvl="0">
              <a:buFont typeface="Wingdings" panose="05000000000000000000" pitchFamily="2" charset="2"/>
              <a:buChar char="Ø"/>
            </a:pPr>
            <a:r>
              <a:rPr lang="cs-CZ" sz="3600" dirty="0"/>
              <a:t>zkrátili, odstranili nebo napojili drény</a:t>
            </a:r>
          </a:p>
          <a:p>
            <a:pPr lvl="0">
              <a:buFont typeface="Wingdings" panose="05000000000000000000" pitchFamily="2" charset="2"/>
              <a:buChar char="Ø"/>
            </a:pPr>
            <a:r>
              <a:rPr lang="cs-CZ" sz="3600" dirty="0"/>
              <a:t>aplikovali léky a léčivé látky</a:t>
            </a:r>
          </a:p>
          <a:p>
            <a:pPr lvl="0">
              <a:buFont typeface="Wingdings" panose="05000000000000000000" pitchFamily="2" charset="2"/>
              <a:buChar char="Ø"/>
            </a:pPr>
            <a:r>
              <a:rPr lang="cs-CZ" sz="3600" dirty="0"/>
              <a:t>ošetřili granulaci</a:t>
            </a:r>
          </a:p>
          <a:p>
            <a:pPr lvl="0">
              <a:buFont typeface="Wingdings" panose="05000000000000000000" pitchFamily="2" charset="2"/>
              <a:buChar char="Ø"/>
            </a:pPr>
            <a:r>
              <a:rPr lang="cs-CZ" sz="3600" dirty="0"/>
              <a:t>odstranili stehy po operaci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086570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u="sng" dirty="0" smtClean="0"/>
              <a:t/>
            </a:r>
            <a:br>
              <a:rPr lang="cs-CZ" u="sng" dirty="0" smtClean="0"/>
            </a:br>
            <a:r>
              <a:rPr lang="cs-CZ" sz="4900" u="sng" dirty="0" smtClean="0"/>
              <a:t>Zásady </a:t>
            </a:r>
            <a:r>
              <a:rPr lang="cs-CZ" sz="4900" u="sng" dirty="0"/>
              <a:t>pro převazování ran </a:t>
            </a:r>
            <a:r>
              <a:rPr lang="cs-CZ" sz="4900" dirty="0"/>
              <a:t/>
            </a:r>
            <a:br>
              <a:rPr lang="cs-CZ" sz="4900" dirty="0"/>
            </a:br>
            <a:endParaRPr lang="cs-CZ" sz="49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196752"/>
            <a:ext cx="8517632" cy="5390059"/>
          </a:xfrm>
        </p:spPr>
        <p:txBody>
          <a:bodyPr>
            <a:normAutofit fontScale="25000" lnSpcReduction="20000"/>
          </a:bodyPr>
          <a:lstStyle/>
          <a:p>
            <a:pPr marL="514350" lvl="0" indent="-514350">
              <a:buFont typeface="+mj-lt"/>
              <a:buAutoNum type="arabicPeriod"/>
            </a:pPr>
            <a:r>
              <a:rPr lang="cs-CZ" sz="9600" dirty="0"/>
              <a:t>Před převazem připravíme pomůcky =&gt; převazový </a:t>
            </a:r>
            <a:r>
              <a:rPr lang="cs-CZ" sz="9600" dirty="0" smtClean="0"/>
              <a:t>vozík.</a:t>
            </a:r>
            <a:endParaRPr lang="cs-CZ" sz="9600" dirty="0"/>
          </a:p>
          <a:p>
            <a:pPr marL="514350" lvl="0" indent="-514350">
              <a:buFont typeface="+mj-lt"/>
              <a:buAutoNum type="arabicPeriod"/>
            </a:pPr>
            <a:r>
              <a:rPr lang="cs-CZ" sz="9600" dirty="0"/>
              <a:t>Pacienta na převaz </a:t>
            </a:r>
            <a:r>
              <a:rPr lang="cs-CZ" sz="9600" b="1" dirty="0" smtClean="0"/>
              <a:t>připravíme.</a:t>
            </a:r>
            <a:endParaRPr lang="cs-CZ" sz="9600" b="1" dirty="0"/>
          </a:p>
          <a:p>
            <a:pPr marL="514350" lvl="0" indent="-514350">
              <a:buFont typeface="+mj-lt"/>
              <a:buAutoNum type="arabicPeriod"/>
            </a:pPr>
            <a:r>
              <a:rPr lang="cs-CZ" sz="9600" dirty="0"/>
              <a:t>Před každým převazem a po převazu si </a:t>
            </a:r>
            <a:r>
              <a:rPr lang="cs-CZ" sz="9600" b="1" u="sng" dirty="0"/>
              <a:t>umyjeme a popř</a:t>
            </a:r>
            <a:r>
              <a:rPr lang="cs-CZ" sz="9600" b="1" u="sng" dirty="0" smtClean="0"/>
              <a:t>. </a:t>
            </a:r>
            <a:r>
              <a:rPr lang="cs-CZ" sz="9600" b="1" u="sng" dirty="0"/>
              <a:t>i dezinfikujeme ruce.</a:t>
            </a:r>
            <a:endParaRPr lang="cs-CZ" sz="9600" b="1" dirty="0"/>
          </a:p>
          <a:p>
            <a:pPr marL="514350" lvl="0" indent="-514350">
              <a:buFont typeface="+mj-lt"/>
              <a:buAutoNum type="arabicPeriod"/>
            </a:pPr>
            <a:r>
              <a:rPr lang="cs-CZ" sz="9600" dirty="0"/>
              <a:t>Během převazu jsme v neustálém </a:t>
            </a:r>
            <a:r>
              <a:rPr lang="cs-CZ" sz="9600" b="1" u="sng" dirty="0"/>
              <a:t>slovním kontaktu</a:t>
            </a:r>
            <a:r>
              <a:rPr lang="cs-CZ" sz="9600" b="1" dirty="0"/>
              <a:t> </a:t>
            </a:r>
            <a:r>
              <a:rPr lang="cs-CZ" sz="9600" dirty="0"/>
              <a:t>s pacientem.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sz="9600" b="1" dirty="0"/>
              <a:t>Pracujeme šetrně, taktně </a:t>
            </a:r>
            <a:r>
              <a:rPr lang="cs-CZ" sz="9600" dirty="0"/>
              <a:t>a chráníme pacientovu odhalenou část těla.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sz="9600" dirty="0"/>
              <a:t>Dodržujeme </a:t>
            </a:r>
            <a:r>
              <a:rPr lang="cs-CZ" sz="9600" b="1" dirty="0"/>
              <a:t>zásady sterility </a:t>
            </a:r>
            <a:r>
              <a:rPr lang="cs-CZ" sz="9600" dirty="0"/>
              <a:t>při manipulaci s nástroji a převazovým materiálem.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sz="9600" b="1" dirty="0"/>
              <a:t>Rána potřebuje k hojení klid</a:t>
            </a:r>
            <a:r>
              <a:rPr lang="cs-CZ" sz="9600" dirty="0"/>
              <a:t> =&gt; klid na lůžku, úprava polohy, použití dlahy, </a:t>
            </a:r>
            <a:r>
              <a:rPr lang="cs-CZ" sz="9600" dirty="0" smtClean="0"/>
              <a:t>závěsu.</a:t>
            </a:r>
            <a:endParaRPr lang="cs-CZ" sz="9600" dirty="0"/>
          </a:p>
          <a:p>
            <a:pPr marL="514350" lvl="0" indent="-514350">
              <a:buFont typeface="+mj-lt"/>
              <a:buAutoNum type="arabicPeriod"/>
            </a:pPr>
            <a:r>
              <a:rPr lang="cs-CZ" sz="9600" dirty="0"/>
              <a:t>Po ukončení převazu se </a:t>
            </a:r>
            <a:r>
              <a:rPr lang="cs-CZ" sz="9600" b="1" dirty="0"/>
              <a:t>nejprve postaráme o pacienta</a:t>
            </a:r>
            <a:r>
              <a:rPr lang="cs-CZ" sz="9600" dirty="0"/>
              <a:t>, </a:t>
            </a:r>
            <a:r>
              <a:rPr lang="cs-CZ" sz="9600" dirty="0" smtClean="0"/>
              <a:t>teprve </a:t>
            </a:r>
            <a:r>
              <a:rPr lang="cs-CZ" sz="9600" dirty="0"/>
              <a:t>potom uklidíme pomůcky.</a:t>
            </a:r>
          </a:p>
          <a:p>
            <a:endParaRPr lang="cs-CZ" sz="9600" dirty="0"/>
          </a:p>
        </p:txBody>
      </p:sp>
    </p:spTree>
    <p:extLst>
      <p:ext uri="{BB962C8B-B14F-4D97-AF65-F5344CB8AC3E}">
        <p14:creationId xmlns:p14="http://schemas.microsoft.com/office/powerpoint/2010/main" xmlns="" val="35666638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500"/>
                            </p:stCondLst>
                            <p:childTnLst>
                              <p:par>
                                <p:cTn id="16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500"/>
                            </p:stCondLst>
                            <p:childTnLst>
                              <p:par>
                                <p:cTn id="2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3500"/>
                            </p:stCondLst>
                            <p:childTnLst>
                              <p:par>
                                <p:cTn id="28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4500"/>
                            </p:stCondLst>
                            <p:childTnLst>
                              <p:par>
                                <p:cTn id="34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5500"/>
                            </p:stCondLst>
                            <p:childTnLst>
                              <p:par>
                                <p:cTn id="40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6500"/>
                            </p:stCondLst>
                            <p:childTnLst>
                              <p:par>
                                <p:cTn id="46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7500"/>
                            </p:stCondLst>
                            <p:childTnLst>
                              <p:par>
                                <p:cTn id="5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/>
              <a:t>Převazový vozík a jeho vybavení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Slouží k uložení všech pomůcek potřebných k </a:t>
            </a:r>
            <a:r>
              <a:rPr lang="cs-CZ" dirty="0" smtClean="0"/>
              <a:t>převazu</a:t>
            </a:r>
            <a:r>
              <a:rPr lang="cs-CZ" dirty="0"/>
              <a:t>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Pomůcky jsou přehledně uloženy a liší se podle zaměření oddělení.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Nejčastěji se používá standardní pojízdný stolek se dvěma </a:t>
            </a:r>
            <a:r>
              <a:rPr lang="cs-CZ" dirty="0" smtClean="0"/>
              <a:t>plochami.</a:t>
            </a:r>
            <a:endParaRPr lang="cs-CZ" dirty="0"/>
          </a:p>
        </p:txBody>
      </p:sp>
      <p:pic>
        <p:nvPicPr>
          <p:cNvPr id="7" name="Zástupný symbol pro obsah 6" descr="180x209_521266249_crop_zeleny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788024" y="1628800"/>
            <a:ext cx="3562075" cy="4135964"/>
          </a:xfrm>
        </p:spPr>
      </p:pic>
    </p:spTree>
    <p:extLst>
      <p:ext uri="{BB962C8B-B14F-4D97-AF65-F5344CB8AC3E}">
        <p14:creationId xmlns:p14="http://schemas.microsoft.com/office/powerpoint/2010/main" xmlns="" val="34819377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500"/>
                            </p:stCondLst>
                            <p:childTnLst>
                              <p:par>
                                <p:cTn id="14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500"/>
                            </p:stCondLst>
                            <p:childTnLst>
                              <p:par>
                                <p:cTn id="18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6500"/>
                            </p:stCondLst>
                            <p:childTnLst>
                              <p:par>
                                <p:cTn id="22" presetID="2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dirty="0"/>
              <a:t>POMŮCKY:</a:t>
            </a:r>
          </a:p>
        </p:txBody>
      </p:sp>
      <p:sp>
        <p:nvSpPr>
          <p:cNvPr id="10" name="Zástupný symbol pro obsah 9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b="1" u="sng" dirty="0"/>
              <a:t>Nejčastější sterilní pomůcky </a:t>
            </a:r>
            <a:endParaRPr lang="cs-CZ" b="1" dirty="0"/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pPr lvl="0">
              <a:buFont typeface="Wingdings" panose="05000000000000000000" pitchFamily="2" charset="2"/>
              <a:buChar char="Ø"/>
            </a:pPr>
            <a:r>
              <a:rPr lang="cs-CZ" dirty="0"/>
              <a:t>toulce</a:t>
            </a:r>
            <a:r>
              <a:rPr lang="cs-CZ" i="1" dirty="0"/>
              <a:t> </a:t>
            </a:r>
            <a:r>
              <a:rPr lang="cs-CZ" dirty="0"/>
              <a:t>s </a:t>
            </a:r>
            <a:r>
              <a:rPr lang="cs-CZ" dirty="0" err="1"/>
              <a:t>podávkovými</a:t>
            </a:r>
            <a:r>
              <a:rPr lang="cs-CZ" dirty="0"/>
              <a:t> kleštěmi v dezinfekčním roztoku</a:t>
            </a:r>
          </a:p>
          <a:p>
            <a:pPr lvl="0">
              <a:buFont typeface="Wingdings" panose="05000000000000000000" pitchFamily="2" charset="2"/>
              <a:buChar char="Ø"/>
            </a:pPr>
            <a:r>
              <a:rPr lang="cs-CZ" dirty="0"/>
              <a:t>kazety s nástroji</a:t>
            </a:r>
          </a:p>
          <a:p>
            <a:pPr lvl="0">
              <a:buFont typeface="Wingdings" panose="05000000000000000000" pitchFamily="2" charset="2"/>
              <a:buChar char="Ø"/>
            </a:pPr>
            <a:r>
              <a:rPr lang="cs-CZ" dirty="0"/>
              <a:t>buben se sterilním materiálem, kazeta s mastným tylem</a:t>
            </a:r>
          </a:p>
          <a:p>
            <a:pPr lvl="0">
              <a:buFont typeface="Wingdings" panose="05000000000000000000" pitchFamily="2" charset="2"/>
              <a:buChar char="Ø"/>
            </a:pPr>
            <a:r>
              <a:rPr lang="cs-CZ" dirty="0"/>
              <a:t>lahvičky s roztoky</a:t>
            </a:r>
          </a:p>
          <a:p>
            <a:pPr lvl="0">
              <a:buFont typeface="Wingdings" panose="05000000000000000000" pitchFamily="2" charset="2"/>
              <a:buChar char="Ø"/>
            </a:pPr>
            <a:r>
              <a:rPr lang="cs-CZ" dirty="0"/>
              <a:t>zásypy, tekuté obvazy, drény</a:t>
            </a:r>
          </a:p>
          <a:p>
            <a:pPr lvl="0">
              <a:buFont typeface="Wingdings" panose="05000000000000000000" pitchFamily="2" charset="2"/>
              <a:buChar char="Ø"/>
            </a:pPr>
            <a:r>
              <a:rPr lang="cs-CZ" dirty="0"/>
              <a:t>léčivé roztoky, léčivé masti</a:t>
            </a:r>
          </a:p>
          <a:p>
            <a:pPr>
              <a:buFont typeface="Wingdings" panose="05000000000000000000" pitchFamily="2" charset="2"/>
              <a:buChar char="Ø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53972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5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30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3500"/>
                            </p:stCondLst>
                            <p:childTnLst>
                              <p:par>
                                <p:cTn id="3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4000"/>
                            </p:stCondLst>
                            <p:childTnLst>
                              <p:par>
                                <p:cTn id="3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4500"/>
                            </p:stCondLst>
                            <p:childTnLst>
                              <p:par>
                                <p:cTn id="3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0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sz="5300" dirty="0" smtClean="0"/>
              <a:t>POMŮCKY</a:t>
            </a:r>
            <a:r>
              <a:rPr lang="cs-CZ" sz="5300" dirty="0"/>
              <a:t>:</a:t>
            </a:r>
            <a:br>
              <a:rPr lang="cs-CZ" sz="5300" dirty="0"/>
            </a:br>
            <a:endParaRPr lang="cs-CZ" sz="53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sz="3300" b="1" u="sng" dirty="0"/>
              <a:t>Ostatní pomůcky </a:t>
            </a:r>
            <a:endParaRPr lang="cs-CZ" sz="3300" b="1" dirty="0"/>
          </a:p>
          <a:p>
            <a:pPr marL="0" indent="0">
              <a:buNone/>
            </a:pPr>
            <a:r>
              <a:rPr lang="cs-CZ" i="1" dirty="0"/>
              <a:t> </a:t>
            </a:r>
            <a:endParaRPr lang="cs-CZ" dirty="0"/>
          </a:p>
          <a:p>
            <a:pPr lvl="0">
              <a:buFont typeface="Wingdings" panose="05000000000000000000" pitchFamily="2" charset="2"/>
              <a:buChar char="Ø"/>
            </a:pPr>
            <a:r>
              <a:rPr lang="cs-CZ" sz="3300" dirty="0"/>
              <a:t>emitní misky</a:t>
            </a:r>
          </a:p>
          <a:p>
            <a:pPr lvl="0">
              <a:buFont typeface="Wingdings" panose="05000000000000000000" pitchFamily="2" charset="2"/>
              <a:buChar char="Ø"/>
            </a:pPr>
            <a:r>
              <a:rPr lang="cs-CZ" sz="3300" dirty="0"/>
              <a:t>obvazový materiál nesterilní</a:t>
            </a:r>
          </a:p>
          <a:p>
            <a:pPr lvl="0">
              <a:buFont typeface="Wingdings" panose="05000000000000000000" pitchFamily="2" charset="2"/>
              <a:buChar char="Ø"/>
            </a:pPr>
            <a:r>
              <a:rPr lang="cs-CZ" sz="3300" dirty="0"/>
              <a:t>převazové nůžky</a:t>
            </a:r>
          </a:p>
          <a:p>
            <a:pPr lvl="0">
              <a:buFont typeface="Wingdings" panose="05000000000000000000" pitchFamily="2" charset="2"/>
              <a:buChar char="Ø"/>
            </a:pPr>
            <a:r>
              <a:rPr lang="cs-CZ" sz="3300" dirty="0"/>
              <a:t>rukavice k jednomu použití</a:t>
            </a:r>
          </a:p>
          <a:p>
            <a:pPr lvl="0">
              <a:buFont typeface="Wingdings" panose="05000000000000000000" pitchFamily="2" charset="2"/>
              <a:buChar char="Ø"/>
            </a:pPr>
            <a:r>
              <a:rPr lang="cs-CZ" sz="3300" dirty="0"/>
              <a:t>dezinfekční roztok na ruce</a:t>
            </a:r>
          </a:p>
          <a:p>
            <a:pPr lvl="0">
              <a:buFont typeface="Wingdings" panose="05000000000000000000" pitchFamily="2" charset="2"/>
              <a:buChar char="Ø"/>
            </a:pPr>
            <a:r>
              <a:rPr lang="cs-CZ" sz="3300" dirty="0"/>
              <a:t>nádoba s dezinfekčním roztokem na </a:t>
            </a:r>
            <a:r>
              <a:rPr lang="cs-CZ" sz="3300" dirty="0" smtClean="0"/>
              <a:t>použité </a:t>
            </a:r>
            <a:r>
              <a:rPr lang="cs-CZ" sz="3300" dirty="0"/>
              <a:t>nástroje</a:t>
            </a:r>
          </a:p>
          <a:p>
            <a:pPr lvl="0">
              <a:buFont typeface="Wingdings" panose="05000000000000000000" pitchFamily="2" charset="2"/>
              <a:buChar char="Ø"/>
            </a:pPr>
            <a:r>
              <a:rPr lang="cs-CZ" sz="3300" dirty="0"/>
              <a:t>gumovky či podložky na jedno použití</a:t>
            </a:r>
          </a:p>
          <a:p>
            <a:pPr lvl="0">
              <a:buFont typeface="Wingdings" panose="05000000000000000000" pitchFamily="2" charset="2"/>
              <a:buChar char="Ø"/>
            </a:pPr>
            <a:r>
              <a:rPr lang="cs-CZ" sz="3300" dirty="0"/>
              <a:t>nádoba na odpadový </a:t>
            </a:r>
            <a:r>
              <a:rPr lang="cs-CZ" sz="3300" dirty="0" smtClean="0"/>
              <a:t>materiál</a:t>
            </a:r>
            <a:r>
              <a:rPr lang="cs-CZ" sz="3300" i="1" dirty="0"/>
              <a:t> </a:t>
            </a:r>
            <a:endParaRPr lang="cs-CZ" sz="3300" dirty="0"/>
          </a:p>
        </p:txBody>
      </p:sp>
    </p:spTree>
    <p:extLst>
      <p:ext uri="{BB962C8B-B14F-4D97-AF65-F5344CB8AC3E}">
        <p14:creationId xmlns:p14="http://schemas.microsoft.com/office/powerpoint/2010/main" xmlns="" val="25072757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5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30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3500"/>
                            </p:stCondLst>
                            <p:childTnLst>
                              <p:par>
                                <p:cTn id="3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4000"/>
                            </p:stCondLst>
                            <p:childTnLst>
                              <p:par>
                                <p:cTn id="3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4500"/>
                            </p:stCondLst>
                            <p:childTnLst>
                              <p:par>
                                <p:cTn id="3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5000"/>
                            </p:stCondLst>
                            <p:childTnLst>
                              <p:par>
                                <p:cTn id="4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5500"/>
                            </p:stCondLst>
                            <p:childTnLst>
                              <p:par>
                                <p:cTn id="4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u="sng" dirty="0"/>
              <a:t>Péče o převazový vozík </a:t>
            </a:r>
            <a:endParaRPr lang="cs-CZ" sz="4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507288" cy="5069160"/>
          </a:xfrm>
        </p:spPr>
        <p:txBody>
          <a:bodyPr>
            <a:normAutofit fontScale="92500" lnSpcReduction="10000"/>
          </a:bodyPr>
          <a:lstStyle/>
          <a:p>
            <a:pPr lvl="0">
              <a:buFont typeface="Wingdings" panose="05000000000000000000" pitchFamily="2" charset="2"/>
              <a:buChar char="Ø"/>
            </a:pPr>
            <a:r>
              <a:rPr lang="cs-CZ" dirty="0"/>
              <a:t>každý den po ukončení převazů odstraníme z vozíku všechny pomůcky a vozík mechanicky omyjeme a otřeme </a:t>
            </a:r>
            <a:r>
              <a:rPr lang="cs-CZ"/>
              <a:t>dezinfekčním </a:t>
            </a:r>
            <a:r>
              <a:rPr lang="cs-CZ" smtClean="0"/>
              <a:t>roztokem</a:t>
            </a:r>
            <a:endParaRPr lang="cs-CZ" dirty="0"/>
          </a:p>
          <a:p>
            <a:pPr lvl="0">
              <a:buFont typeface="Wingdings" panose="05000000000000000000" pitchFamily="2" charset="2"/>
              <a:buChar char="Ø"/>
            </a:pPr>
            <a:r>
              <a:rPr lang="cs-CZ" dirty="0" smtClean="0"/>
              <a:t>doplníme </a:t>
            </a:r>
            <a:r>
              <a:rPr lang="cs-CZ" dirty="0"/>
              <a:t>spotřebovaný materiál</a:t>
            </a:r>
          </a:p>
          <a:p>
            <a:pPr lvl="0">
              <a:buFont typeface="Wingdings" panose="05000000000000000000" pitchFamily="2" charset="2"/>
              <a:buChar char="Ø"/>
            </a:pPr>
            <a:r>
              <a:rPr lang="cs-CZ" dirty="0"/>
              <a:t>použité sterilní nástroje naložíme do dezinfekčního prostředku, =&gt; vysušíme =&gt; naskládáme do kazet a dáme sterilizovat</a:t>
            </a:r>
          </a:p>
          <a:p>
            <a:pPr lvl="0">
              <a:buFont typeface="Wingdings" panose="05000000000000000000" pitchFamily="2" charset="2"/>
              <a:buChar char="Ø"/>
            </a:pPr>
            <a:r>
              <a:rPr lang="cs-CZ" dirty="0"/>
              <a:t>doplníme buben se sterilním materiálem a dáme sterilizovat</a:t>
            </a:r>
          </a:p>
          <a:p>
            <a:pPr lvl="0">
              <a:buFont typeface="Wingdings" panose="05000000000000000000" pitchFamily="2" charset="2"/>
              <a:buChar char="Ø"/>
            </a:pPr>
            <a:r>
              <a:rPr lang="cs-CZ" dirty="0"/>
              <a:t>odpadní materiál odstraníme do biologického odpadu </a:t>
            </a:r>
          </a:p>
        </p:txBody>
      </p:sp>
    </p:spTree>
    <p:extLst>
      <p:ext uri="{BB962C8B-B14F-4D97-AF65-F5344CB8AC3E}">
        <p14:creationId xmlns:p14="http://schemas.microsoft.com/office/powerpoint/2010/main" xmlns="" val="23158047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Kontrolní otázky a cvičení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467544" y="1600200"/>
            <a:ext cx="4038600" cy="4525963"/>
          </a:xfrm>
        </p:spPr>
        <p:txBody>
          <a:bodyPr>
            <a:normAutofit fontScale="92500" lnSpcReduction="20000"/>
          </a:bodyPr>
          <a:lstStyle/>
          <a:p>
            <a:pPr marL="0" indent="0" algn="ctr">
              <a:buNone/>
            </a:pPr>
            <a:r>
              <a:rPr lang="cs-CZ" b="1" dirty="0" smtClean="0"/>
              <a:t>Otázky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Jaké rány převazujeme a jaký je účel převazu?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Vyjmenuj zásady pro převazování ran.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 čemu slouží převazový vozík a vyjmenuj nejčastější sterilní a nesterilní pomůcky k převazu.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Popiš, </a:t>
            </a:r>
            <a:r>
              <a:rPr lang="cs-CZ" dirty="0" smtClean="0"/>
              <a:t>jak se správně o převazový vozík pečuje.</a:t>
            </a:r>
          </a:p>
          <a:p>
            <a:pPr marL="514350" indent="-514350">
              <a:buFont typeface="+mj-lt"/>
              <a:buAutoNum type="arabicPeriod"/>
            </a:pP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pPr marL="0" indent="0" algn="ctr">
              <a:buNone/>
            </a:pPr>
            <a:r>
              <a:rPr lang="cs-CZ" b="1" dirty="0" smtClean="0"/>
              <a:t>Úkol</a:t>
            </a:r>
          </a:p>
          <a:p>
            <a:pPr marL="0" indent="0" algn="ctr">
              <a:buNone/>
            </a:pPr>
            <a:endParaRPr lang="cs-CZ" b="1" dirty="0"/>
          </a:p>
          <a:p>
            <a:pPr marL="0" indent="0" algn="ctr">
              <a:buNone/>
            </a:pPr>
            <a:r>
              <a:rPr lang="cs-CZ" dirty="0" smtClean="0"/>
              <a:t>Vyhledej různé druhy převazových vozíků.</a:t>
            </a:r>
          </a:p>
          <a:p>
            <a:pPr marL="0" indent="0" algn="ctr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Vyhledej vhodné převazové vozíky a pomůcky k převazu k ošetření operačních ran, dekubitů a chronických ran.</a:t>
            </a:r>
          </a:p>
          <a:p>
            <a:pPr marL="0" indent="0" algn="ctr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Pracuj a využij internetové zdroje.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563239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5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50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3000"/>
                            </p:stCondLst>
                            <p:childTnLst>
                              <p:par>
                                <p:cTn id="30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3500"/>
                            </p:stCondLst>
                            <p:childTnLst>
                              <p:par>
                                <p:cTn id="34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6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4000"/>
                            </p:stCondLst>
                            <p:childTnLst>
                              <p:par>
                                <p:cTn id="38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0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4500"/>
                            </p:stCondLst>
                            <p:childTnLst>
                              <p:par>
                                <p:cTn id="42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4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  <p:bldP spid="6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5" name="Rectangle 1"/>
          <p:cNvSpPr>
            <a:spLocks noChangeArrowheads="1"/>
          </p:cNvSpPr>
          <p:nvPr/>
        </p:nvSpPr>
        <p:spPr bwMode="auto">
          <a:xfrm>
            <a:off x="0" y="210785"/>
            <a:ext cx="9144000" cy="52014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800" b="1" i="0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Použité zdroje</a:t>
            </a:r>
            <a:endParaRPr kumimoji="0" lang="cs-CZ" sz="2800" b="1" i="0" u="sng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cs typeface="Times New Roman" pitchFamily="18" charset="0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2800" b="0" i="0" u="sng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Ošetřovatelství 2 pro SZŠ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PhDr. Marie Rozsypalová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PhDr. Eva 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Haladová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Mgr. Alena Šafránková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Nakladatelství 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Informatorium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spol. s.r.o.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ISBN 80-86073-97-1 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/>
              <a:t>MARUŠKA. </a:t>
            </a:r>
            <a:r>
              <a:rPr lang="cs-CZ" sz="2000" i="1" dirty="0" err="1" smtClean="0"/>
              <a:t>Gebymaruska.cz</a:t>
            </a:r>
            <a:r>
              <a:rPr lang="cs-CZ" sz="2000" dirty="0" smtClean="0"/>
              <a:t> [online]. [cit. 28.11.2013]. Dostupný na WWW: http://gebymaruska.blog.cz/0906/zasady-pro-zachazeni-se-sterilni-materialem</a:t>
            </a:r>
            <a:br>
              <a:rPr lang="cs-CZ" sz="2000" dirty="0" smtClean="0"/>
            </a:br>
            <a:r>
              <a:rPr lang="cs-CZ" sz="2000" dirty="0" smtClean="0"/>
              <a:t>NEZNÁMÝ. </a:t>
            </a:r>
            <a:r>
              <a:rPr lang="cs-CZ" sz="2000" i="1" dirty="0" err="1" smtClean="0"/>
              <a:t>Ackkonstrukce.cz</a:t>
            </a:r>
            <a:r>
              <a:rPr lang="cs-CZ" sz="2000" dirty="0" smtClean="0"/>
              <a:t> [online]. [cit. 28.11.2013]. Dostupný na WWW: </a:t>
            </a:r>
            <a:r>
              <a:rPr lang="cs-CZ" sz="2000" dirty="0" smtClean="0"/>
              <a:t>http://www.</a:t>
            </a:r>
            <a:r>
              <a:rPr lang="cs-CZ" sz="2000" dirty="0" err="1" smtClean="0"/>
              <a:t>akckonstrukce.cz</a:t>
            </a:r>
            <a:r>
              <a:rPr lang="cs-CZ" sz="2000" dirty="0" smtClean="0"/>
              <a:t>/produkty/mega-drive/anesteziologicky-</a:t>
            </a:r>
            <a:r>
              <a:rPr lang="cs-CZ" sz="2000" dirty="0" err="1" smtClean="0"/>
              <a:t>vozik</a:t>
            </a:r>
            <a:endParaRPr lang="cs-CZ" sz="2000" dirty="0" smtClean="0"/>
          </a:p>
          <a:p>
            <a:pPr>
              <a:buFont typeface="Arial" pitchFamily="34" charset="0"/>
              <a:buChar char="•"/>
            </a:pPr>
            <a:endParaRPr lang="cs-CZ" sz="2000" dirty="0" smtClean="0"/>
          </a:p>
          <a:p>
            <a:r>
              <a:rPr lang="cs-CZ" sz="2800" dirty="0" smtClean="0"/>
              <a:t/>
            </a:r>
            <a:br>
              <a:rPr lang="cs-CZ" sz="2800" dirty="0" smtClean="0"/>
            </a:b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53</TotalTime>
  <Words>422</Words>
  <Application>Microsoft Office PowerPoint</Application>
  <PresentationFormat>Předvádění na obrazovce (4:3)</PresentationFormat>
  <Paragraphs>106</Paragraphs>
  <Slides>12</Slides>
  <Notes>1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Snímek 1</vt:lpstr>
      <vt:lpstr>Anotace</vt:lpstr>
      <vt:lpstr> Převazování ran </vt:lpstr>
      <vt:lpstr>Účel převazu</vt:lpstr>
      <vt:lpstr> Provádíme ho abychom    </vt:lpstr>
      <vt:lpstr> Zásady pro převazování ran  </vt:lpstr>
      <vt:lpstr>Převazový vozík a jeho vybavení</vt:lpstr>
      <vt:lpstr>POMŮCKY:</vt:lpstr>
      <vt:lpstr> POMŮCKY: </vt:lpstr>
      <vt:lpstr>Péče o převazový vozík </vt:lpstr>
      <vt:lpstr>Kontrolní otázky a cvičení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Převazování ran</dc:title>
  <dc:creator>Andrea Ječmenová</dc:creator>
  <cp:lastModifiedBy>Dum</cp:lastModifiedBy>
  <cp:revision>10</cp:revision>
  <dcterms:created xsi:type="dcterms:W3CDTF">2013-10-24T17:33:57Z</dcterms:created>
  <dcterms:modified xsi:type="dcterms:W3CDTF">2014-02-23T09:42:00Z</dcterms:modified>
</cp:coreProperties>
</file>